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5.xml" ContentType="application/vnd.openxmlformats-officedocument.themeOverr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6.xml" ContentType="application/vnd.openxmlformats-officedocument.themeOverrid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7.xml" ContentType="application/vnd.openxmlformats-officedocument.themeOverrid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8.xml" ContentType="application/vnd.openxmlformats-officedocument.themeOverrid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9.xml" ContentType="application/vnd.openxmlformats-officedocument.themeOverrid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0.xml" ContentType="application/vnd.openxmlformats-officedocument.themeOverride+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2.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3.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4.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5.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6.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7.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11.xml" ContentType="application/vnd.openxmlformats-officedocument.themeOverride+xml"/>
  <Override PartName="/ppt/notesSlides/notesSlide1.xml" ContentType="application/vnd.openxmlformats-officedocument.presentationml.notesSlide+xml"/>
  <Override PartName="/ppt/charts/chart28.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12.xml" ContentType="application/vnd.openxmlformats-officedocument.themeOverride+xml"/>
  <Override PartName="/ppt/charts/chart29.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13.xml" ContentType="application/vnd.openxmlformats-officedocument.themeOverride+xml"/>
  <Override PartName="/ppt/charts/chart30.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14.xml" ContentType="application/vnd.openxmlformats-officedocument.themeOverride+xml"/>
  <Override PartName="/ppt/charts/chart31.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2.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3.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4.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5.xml" ContentType="application/vnd.openxmlformats-officedocument.drawingml.chart+xml"/>
  <Override PartName="/ppt/charts/style34.xml" ContentType="application/vnd.ms-office.chartstyle+xml"/>
  <Override PartName="/ppt/charts/colors34.xml" ContentType="application/vnd.ms-office.chartcolorstyle+xml"/>
  <Override PartName="/ppt/theme/themeOverride15.xml" ContentType="application/vnd.openxmlformats-officedocument.themeOverride+xml"/>
  <Override PartName="/ppt/charts/chart36.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7.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8.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9.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40.xml" ContentType="application/vnd.openxmlformats-officedocument.drawingml.chart+xml"/>
  <Override PartName="/ppt/charts/style39.xml" ContentType="application/vnd.ms-office.chartstyle+xml"/>
  <Override PartName="/ppt/charts/colors39.xml" ContentType="application/vnd.ms-office.chartcolorstyle+xml"/>
  <Override PartName="/ppt/theme/themeOverride16.xml" ContentType="application/vnd.openxmlformats-officedocument.themeOverride+xml"/>
  <Override PartName="/ppt/charts/chart41.xml" ContentType="application/vnd.openxmlformats-officedocument.drawingml.chart+xml"/>
  <Override PartName="/ppt/charts/style40.xml" ContentType="application/vnd.ms-office.chartstyle+xml"/>
  <Override PartName="/ppt/charts/colors40.xml" ContentType="application/vnd.ms-office.chartcolorstyle+xml"/>
  <Override PartName="/ppt/theme/themeOverride17.xml" ContentType="application/vnd.openxmlformats-officedocument.themeOverride+xml"/>
  <Override PartName="/ppt/charts/chart4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3.xml" ContentType="application/vnd.openxmlformats-officedocument.drawingml.chart+xml"/>
  <Override PartName="/ppt/charts/style42.xml" ContentType="application/vnd.ms-office.chartstyle+xml"/>
  <Override PartName="/ppt/charts/colors42.xml" ContentType="application/vnd.ms-office.chartcolorstyle+xml"/>
  <Override PartName="/ppt/theme/themeOverride18.xml" ContentType="application/vnd.openxmlformats-officedocument.themeOverride+xml"/>
  <Override PartName="/ppt/charts/chart44.xml" ContentType="application/vnd.openxmlformats-officedocument.drawingml.chart+xml"/>
  <Override PartName="/ppt/charts/style43.xml" ContentType="application/vnd.ms-office.chartstyle+xml"/>
  <Override PartName="/ppt/charts/colors43.xml" ContentType="application/vnd.ms-office.chartcolorstyle+xml"/>
  <Override PartName="/ppt/theme/themeOverride19.xml" ContentType="application/vnd.openxmlformats-officedocument.themeOverride+xml"/>
  <Override PartName="/ppt/charts/chart45.xml" ContentType="application/vnd.openxmlformats-officedocument.drawingml.chart+xml"/>
  <Override PartName="/ppt/charts/style44.xml" ContentType="application/vnd.ms-office.chartstyle+xml"/>
  <Override PartName="/ppt/charts/colors44.xml" ContentType="application/vnd.ms-office.chartcolorstyle+xml"/>
  <Override PartName="/ppt/theme/themeOverride20.xml" ContentType="application/vnd.openxmlformats-officedocument.themeOverride+xml"/>
  <Override PartName="/ppt/charts/chart46.xml" ContentType="application/vnd.openxmlformats-officedocument.drawingml.chart+xml"/>
  <Override PartName="/ppt/charts/style45.xml" ContentType="application/vnd.ms-office.chartstyle+xml"/>
  <Override PartName="/ppt/charts/colors45.xml" ContentType="application/vnd.ms-office.chartcolorstyle+xml"/>
  <Override PartName="/ppt/theme/themeOverride21.xml" ContentType="application/vnd.openxmlformats-officedocument.themeOverride+xml"/>
  <Override PartName="/ppt/charts/chart47.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8.xml" ContentType="application/vnd.openxmlformats-officedocument.drawingml.chart+xml"/>
  <Override PartName="/ppt/charts/style47.xml" ContentType="application/vnd.ms-office.chartstyle+xml"/>
  <Override PartName="/ppt/charts/colors47.xml" ContentType="application/vnd.ms-office.chartcolorstyle+xml"/>
  <Override PartName="/ppt/theme/themeOverride22.xml" ContentType="application/vnd.openxmlformats-officedocument.themeOverride+xml"/>
  <Override PartName="/ppt/charts/chart49.xml" ContentType="application/vnd.openxmlformats-officedocument.drawingml.chart+xml"/>
  <Override PartName="/ppt/charts/style48.xml" ContentType="application/vnd.ms-office.chartstyle+xml"/>
  <Override PartName="/ppt/charts/colors48.xml" ContentType="application/vnd.ms-office.chartcolorstyle+xml"/>
  <Override PartName="/ppt/theme/themeOverride23.xml" ContentType="application/vnd.openxmlformats-officedocument.themeOverride+xml"/>
  <Override PartName="/ppt/charts/chart50.xml" ContentType="application/vnd.openxmlformats-officedocument.drawingml.chart+xml"/>
  <Override PartName="/ppt/charts/style49.xml" ContentType="application/vnd.ms-office.chartstyle+xml"/>
  <Override PartName="/ppt/charts/colors49.xml" ContentType="application/vnd.ms-office.chartcolorstyle+xml"/>
  <Override PartName="/ppt/theme/themeOverride24.xml" ContentType="application/vnd.openxmlformats-officedocument.themeOverride+xml"/>
  <Override PartName="/ppt/charts/chart51.xml" ContentType="application/vnd.openxmlformats-officedocument.drawingml.chart+xml"/>
  <Override PartName="/ppt/charts/style50.xml" ContentType="application/vnd.ms-office.chartstyle+xml"/>
  <Override PartName="/ppt/charts/colors50.xml" ContentType="application/vnd.ms-office.chartcolorstyle+xml"/>
  <Override PartName="/ppt/theme/themeOverride25.xml" ContentType="application/vnd.openxmlformats-officedocument.themeOverride+xml"/>
  <Override PartName="/ppt/drawings/drawing1.xml" ContentType="application/vnd.openxmlformats-officedocument.drawingml.chartshapes+xml"/>
  <Override PartName="/ppt/notesSlides/notesSlide2.xml" ContentType="application/vnd.openxmlformats-officedocument.presentationml.notesSlide+xml"/>
  <Override PartName="/ppt/charts/chart52.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3.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4.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55.xml" ContentType="application/vnd.openxmlformats-officedocument.drawingml.chart+xml"/>
  <Override PartName="/ppt/charts/style54.xml" ContentType="application/vnd.ms-office.chartstyle+xml"/>
  <Override PartName="/ppt/charts/colors54.xml" ContentType="application/vnd.ms-office.chartcolorstyle+xml"/>
  <Override PartName="/ppt/theme/themeOverride26.xml" ContentType="application/vnd.openxmlformats-officedocument.themeOverride+xml"/>
  <Override PartName="/ppt/charts/chart5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7.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8.xml" ContentType="application/vnd.openxmlformats-officedocument.drawingml.chart+xml"/>
  <Override PartName="/ppt/charts/style57.xml" ContentType="application/vnd.ms-office.chartstyle+xml"/>
  <Override PartName="/ppt/charts/colors57.xml" ContentType="application/vnd.ms-office.chartcolorstyle+xml"/>
  <Override PartName="/ppt/theme/themeOverride27.xml" ContentType="application/vnd.openxmlformats-officedocument.themeOverride+xml"/>
  <Override PartName="/ppt/charts/chart59.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60.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1.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2.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63.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64.xml" ContentType="application/vnd.openxmlformats-officedocument.drawingml.chart+xml"/>
  <Override PartName="/ppt/charts/style63.xml" ContentType="application/vnd.ms-office.chartstyle+xml"/>
  <Override PartName="/ppt/charts/colors63.xml" ContentType="application/vnd.ms-office.chartcolorstyle+xml"/>
  <Override PartName="/ppt/charts/chart65.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66.xml" ContentType="application/vnd.openxmlformats-officedocument.drawingml.chart+xml"/>
  <Override PartName="/ppt/charts/style65.xml" ContentType="application/vnd.ms-office.chartstyle+xml"/>
  <Override PartName="/ppt/charts/colors65.xml" ContentType="application/vnd.ms-office.chartcolorstyle+xml"/>
  <Override PartName="/ppt/theme/themeOverride28.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20" r:id="rId1"/>
  </p:sldMasterIdLst>
  <p:notesMasterIdLst>
    <p:notesMasterId r:id="rId49"/>
  </p:notesMasterIdLst>
  <p:handoutMasterIdLst>
    <p:handoutMasterId r:id="rId50"/>
  </p:handoutMasterIdLst>
  <p:sldIdLst>
    <p:sldId id="256" r:id="rId2"/>
    <p:sldId id="304" r:id="rId3"/>
    <p:sldId id="305" r:id="rId4"/>
    <p:sldId id="258" r:id="rId5"/>
    <p:sldId id="303" r:id="rId6"/>
    <p:sldId id="257" r:id="rId7"/>
    <p:sldId id="260" r:id="rId8"/>
    <p:sldId id="261" r:id="rId9"/>
    <p:sldId id="262" r:id="rId10"/>
    <p:sldId id="306" r:id="rId11"/>
    <p:sldId id="263" r:id="rId12"/>
    <p:sldId id="264" r:id="rId13"/>
    <p:sldId id="265" r:id="rId14"/>
    <p:sldId id="266" r:id="rId15"/>
    <p:sldId id="267" r:id="rId16"/>
    <p:sldId id="269" r:id="rId17"/>
    <p:sldId id="270" r:id="rId18"/>
    <p:sldId id="271" r:id="rId19"/>
    <p:sldId id="272" r:id="rId20"/>
    <p:sldId id="273" r:id="rId21"/>
    <p:sldId id="274" r:id="rId22"/>
    <p:sldId id="275" r:id="rId23"/>
    <p:sldId id="276" r:id="rId24"/>
    <p:sldId id="277" r:id="rId25"/>
    <p:sldId id="278" r:id="rId26"/>
    <p:sldId id="279" r:id="rId27"/>
    <p:sldId id="292" r:id="rId28"/>
    <p:sldId id="280" r:id="rId29"/>
    <p:sldId id="281" r:id="rId30"/>
    <p:sldId id="307" r:id="rId31"/>
    <p:sldId id="308" r:id="rId32"/>
    <p:sldId id="295" r:id="rId33"/>
    <p:sldId id="298" r:id="rId34"/>
    <p:sldId id="301" r:id="rId35"/>
    <p:sldId id="296" r:id="rId36"/>
    <p:sldId id="293" r:id="rId37"/>
    <p:sldId id="282" r:id="rId38"/>
    <p:sldId id="283" r:id="rId39"/>
    <p:sldId id="297" r:id="rId40"/>
    <p:sldId id="294" r:id="rId41"/>
    <p:sldId id="286" r:id="rId42"/>
    <p:sldId id="287" r:id="rId43"/>
    <p:sldId id="288" r:id="rId44"/>
    <p:sldId id="290" r:id="rId45"/>
    <p:sldId id="291" r:id="rId46"/>
    <p:sldId id="302" r:id="rId47"/>
    <p:sldId id="299" r:id="rId48"/>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9551"/>
    <a:srgbClr val="A8D49C"/>
    <a:srgbClr val="539B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674" y="10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Feuille_de_calcul_Microsoft_Excel1.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Feuille_de_calcul_Microsoft_Excel2.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Feuille_de_calcul_Microsoft_Excel3.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Feuille_de_calcul_Microsoft_Excel4.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Feuille_de_calcul_Microsoft_Excel5.xlsx"/><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Feuille_de_calcul_Microsoft_Excel6.xlsx"/></Relationships>
</file>

<file path=ppt/charts/_rels/chart16.xml.rels><?xml version="1.0" encoding="UTF-8" standalone="yes"?>
<Relationships xmlns="http://schemas.openxmlformats.org/package/2006/relationships"><Relationship Id="rId3" Type="http://schemas.openxmlformats.org/officeDocument/2006/relationships/package" Target="../embeddings/Feuille_de_calcul_Microsoft_Excel7.xlsx"/><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Feuille_de_calcul_Microsoft_Excel8.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oleObject" Target="../embeddings/oleObject9.bin"/></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oleObject" Target="../embeddings/oleObject10.bin"/></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9.xml"/><Relationship Id="rId1" Type="http://schemas.microsoft.com/office/2011/relationships/chartStyle" Target="style19.xml"/></Relationships>
</file>

<file path=ppt/charts/_rels/chart21.xml.rels><?xml version="1.0" encoding="UTF-8" standalone="yes"?>
<Relationships xmlns="http://schemas.openxmlformats.org/package/2006/relationships"><Relationship Id="rId3" Type="http://schemas.openxmlformats.org/officeDocument/2006/relationships/oleObject" Target="../embeddings/oleObject11.bin"/><Relationship Id="rId2" Type="http://schemas.microsoft.com/office/2011/relationships/chartColorStyle" Target="colors20.xml"/><Relationship Id="rId1" Type="http://schemas.microsoft.com/office/2011/relationships/chartStyle" Target="style20.xml"/></Relationships>
</file>

<file path=ppt/charts/_rels/chart22.xml.rels><?xml version="1.0" encoding="UTF-8" standalone="yes"?>
<Relationships xmlns="http://schemas.openxmlformats.org/package/2006/relationships"><Relationship Id="rId3" Type="http://schemas.openxmlformats.org/officeDocument/2006/relationships/package" Target="../embeddings/Feuille_de_calcul_Microsoft_Excel9.xlsx"/><Relationship Id="rId2" Type="http://schemas.microsoft.com/office/2011/relationships/chartColorStyle" Target="colors21.xml"/><Relationship Id="rId1" Type="http://schemas.microsoft.com/office/2011/relationships/chartStyle" Target="style21.xml"/></Relationships>
</file>

<file path=ppt/charts/_rels/chart23.xml.rels><?xml version="1.0" encoding="UTF-8" standalone="yes"?>
<Relationships xmlns="http://schemas.openxmlformats.org/package/2006/relationships"><Relationship Id="rId3" Type="http://schemas.openxmlformats.org/officeDocument/2006/relationships/oleObject" Target="../embeddings/oleObject12.bin"/><Relationship Id="rId2" Type="http://schemas.microsoft.com/office/2011/relationships/chartColorStyle" Target="colors22.xml"/><Relationship Id="rId1" Type="http://schemas.microsoft.com/office/2011/relationships/chartStyle" Target="style22.xml"/></Relationships>
</file>

<file path=ppt/charts/_rels/chart24.xml.rels><?xml version="1.0" encoding="UTF-8" standalone="yes"?>
<Relationships xmlns="http://schemas.openxmlformats.org/package/2006/relationships"><Relationship Id="rId3" Type="http://schemas.openxmlformats.org/officeDocument/2006/relationships/package" Target="../embeddings/Feuille_de_calcul_Microsoft_Excel10.xlsx"/><Relationship Id="rId2" Type="http://schemas.microsoft.com/office/2011/relationships/chartColorStyle" Target="colors23.xml"/><Relationship Id="rId1" Type="http://schemas.microsoft.com/office/2011/relationships/chartStyle" Target="style23.xml"/></Relationships>
</file>

<file path=ppt/charts/_rels/chart25.xml.rels><?xml version="1.0" encoding="UTF-8" standalone="yes"?>
<Relationships xmlns="http://schemas.openxmlformats.org/package/2006/relationships"><Relationship Id="rId3" Type="http://schemas.openxmlformats.org/officeDocument/2006/relationships/package" Target="../embeddings/Feuille_de_calcul_Microsoft_Excel11.xlsx"/><Relationship Id="rId2" Type="http://schemas.microsoft.com/office/2011/relationships/chartColorStyle" Target="colors24.xml"/><Relationship Id="rId1" Type="http://schemas.microsoft.com/office/2011/relationships/chartStyle" Target="style24.xml"/></Relationships>
</file>

<file path=ppt/charts/_rels/chart26.xml.rels><?xml version="1.0" encoding="UTF-8" standalone="yes"?>
<Relationships xmlns="http://schemas.openxmlformats.org/package/2006/relationships"><Relationship Id="rId3" Type="http://schemas.openxmlformats.org/officeDocument/2006/relationships/package" Target="../embeddings/Feuille_de_calcul_Microsoft_Excel12.xlsx"/><Relationship Id="rId2" Type="http://schemas.microsoft.com/office/2011/relationships/chartColorStyle" Target="colors25.xml"/><Relationship Id="rId1" Type="http://schemas.microsoft.com/office/2011/relationships/chartStyle" Target="style25.xml"/></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package" Target="../embeddings/Feuille_de_calcul_Microsoft_Excel13.xlsx"/></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package" Target="../embeddings/Feuille_de_calcul_Microsoft_Excel14.xlsx"/></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package" Target="../embeddings/Feuille_de_calcul_Microsoft_Excel15.xlsx"/></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package" Target="../embeddings/Feuille_de_calcul_Microsoft_Excel16.xlsx"/></Relationships>
</file>

<file path=ppt/charts/_rels/chart31.xml.rels><?xml version="1.0" encoding="UTF-8" standalone="yes"?>
<Relationships xmlns="http://schemas.openxmlformats.org/package/2006/relationships"><Relationship Id="rId3" Type="http://schemas.openxmlformats.org/officeDocument/2006/relationships/package" Target="../embeddings/Feuille_de_calcul_Microsoft_Excel17.xlsx"/><Relationship Id="rId2" Type="http://schemas.microsoft.com/office/2011/relationships/chartColorStyle" Target="colors30.xml"/><Relationship Id="rId1" Type="http://schemas.microsoft.com/office/2011/relationships/chartStyle" Target="style30.xml"/></Relationships>
</file>

<file path=ppt/charts/_rels/chart32.xml.rels><?xml version="1.0" encoding="UTF-8" standalone="yes"?>
<Relationships xmlns="http://schemas.openxmlformats.org/package/2006/relationships"><Relationship Id="rId3" Type="http://schemas.openxmlformats.org/officeDocument/2006/relationships/package" Target="../embeddings/Feuille_de_calcul_Microsoft_Excel18.xlsx"/><Relationship Id="rId2" Type="http://schemas.microsoft.com/office/2011/relationships/chartColorStyle" Target="colors31.xml"/><Relationship Id="rId1" Type="http://schemas.microsoft.com/office/2011/relationships/chartStyle" Target="style31.xml"/></Relationships>
</file>

<file path=ppt/charts/_rels/chart33.xml.rels><?xml version="1.0" encoding="UTF-8" standalone="yes"?>
<Relationships xmlns="http://schemas.openxmlformats.org/package/2006/relationships"><Relationship Id="rId3" Type="http://schemas.openxmlformats.org/officeDocument/2006/relationships/oleObject" Target="../embeddings/oleObject13.bin"/><Relationship Id="rId2" Type="http://schemas.microsoft.com/office/2011/relationships/chartColorStyle" Target="colors32.xml"/><Relationship Id="rId1" Type="http://schemas.microsoft.com/office/2011/relationships/chartStyle" Target="style32.xml"/></Relationships>
</file>

<file path=ppt/charts/_rels/chart34.xml.rels><?xml version="1.0" encoding="UTF-8" standalone="yes"?>
<Relationships xmlns="http://schemas.openxmlformats.org/package/2006/relationships"><Relationship Id="rId3" Type="http://schemas.openxmlformats.org/officeDocument/2006/relationships/oleObject" Target="../embeddings/oleObject14.bin"/><Relationship Id="rId2" Type="http://schemas.microsoft.com/office/2011/relationships/chartColorStyle" Target="colors33.xml"/><Relationship Id="rId1" Type="http://schemas.microsoft.com/office/2011/relationships/chartStyle" Target="style33.xml"/></Relationships>
</file>

<file path=ppt/charts/_rels/chart3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34.xml"/><Relationship Id="rId1" Type="http://schemas.microsoft.com/office/2011/relationships/chartStyle" Target="style34.xml"/><Relationship Id="rId4" Type="http://schemas.openxmlformats.org/officeDocument/2006/relationships/oleObject" Target="../embeddings/oleObject15.bin"/></Relationships>
</file>

<file path=ppt/charts/_rels/chart36.xml.rels><?xml version="1.0" encoding="UTF-8" standalone="yes"?>
<Relationships xmlns="http://schemas.openxmlformats.org/package/2006/relationships"><Relationship Id="rId3" Type="http://schemas.openxmlformats.org/officeDocument/2006/relationships/package" Target="../embeddings/Feuille_de_calcul_Microsoft_Excel19.xlsx"/><Relationship Id="rId2" Type="http://schemas.microsoft.com/office/2011/relationships/chartColorStyle" Target="colors35.xml"/><Relationship Id="rId1" Type="http://schemas.microsoft.com/office/2011/relationships/chartStyle" Target="style35.xml"/></Relationships>
</file>

<file path=ppt/charts/_rels/chart37.xml.rels><?xml version="1.0" encoding="UTF-8" standalone="yes"?>
<Relationships xmlns="http://schemas.openxmlformats.org/package/2006/relationships"><Relationship Id="rId3" Type="http://schemas.openxmlformats.org/officeDocument/2006/relationships/package" Target="../embeddings/Feuille_de_calcul_Microsoft_Excel20.xlsx"/><Relationship Id="rId2" Type="http://schemas.microsoft.com/office/2011/relationships/chartColorStyle" Target="colors36.xml"/><Relationship Id="rId1" Type="http://schemas.microsoft.com/office/2011/relationships/chartStyle" Target="style36.xml"/></Relationships>
</file>

<file path=ppt/charts/_rels/chart38.xml.rels><?xml version="1.0" encoding="UTF-8" standalone="yes"?>
<Relationships xmlns="http://schemas.openxmlformats.org/package/2006/relationships"><Relationship Id="rId3" Type="http://schemas.openxmlformats.org/officeDocument/2006/relationships/package" Target="../embeddings/Feuille_de_calcul_Microsoft_Excel21.xlsx"/><Relationship Id="rId2" Type="http://schemas.microsoft.com/office/2011/relationships/chartColorStyle" Target="colors37.xml"/><Relationship Id="rId1" Type="http://schemas.microsoft.com/office/2011/relationships/chartStyle" Target="style37.xml"/></Relationships>
</file>

<file path=ppt/charts/_rels/chart39.xml.rels><?xml version="1.0" encoding="UTF-8" standalone="yes"?>
<Relationships xmlns="http://schemas.openxmlformats.org/package/2006/relationships"><Relationship Id="rId3" Type="http://schemas.openxmlformats.org/officeDocument/2006/relationships/oleObject" Target="../embeddings/oleObject16.bin"/><Relationship Id="rId2" Type="http://schemas.microsoft.com/office/2011/relationships/chartColorStyle" Target="colors38.xml"/><Relationship Id="rId1" Type="http://schemas.microsoft.com/office/2011/relationships/chartStyle" Target="style38.xml"/></Relationships>
</file>

<file path=ppt/charts/_rels/chart4.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3.xml"/><Relationship Id="rId1" Type="http://schemas.microsoft.com/office/2011/relationships/chartStyle" Target="style3.xml"/></Relationships>
</file>

<file path=ppt/charts/_rels/chart40.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39.xml"/><Relationship Id="rId1" Type="http://schemas.microsoft.com/office/2011/relationships/chartStyle" Target="style39.xml"/><Relationship Id="rId4" Type="http://schemas.openxmlformats.org/officeDocument/2006/relationships/package" Target="../embeddings/Feuille_de_calcul_Microsoft_Excel22.xlsx"/></Relationships>
</file>

<file path=ppt/charts/_rels/chart41.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40.xml"/><Relationship Id="rId1" Type="http://schemas.microsoft.com/office/2011/relationships/chartStyle" Target="style40.xml"/><Relationship Id="rId4" Type="http://schemas.openxmlformats.org/officeDocument/2006/relationships/oleObject" Target="../embeddings/oleObject17.bin"/></Relationships>
</file>

<file path=ppt/charts/_rels/chart42.xml.rels><?xml version="1.0" encoding="UTF-8" standalone="yes"?>
<Relationships xmlns="http://schemas.openxmlformats.org/package/2006/relationships"><Relationship Id="rId3" Type="http://schemas.openxmlformats.org/officeDocument/2006/relationships/oleObject" Target="../embeddings/oleObject18.bin"/><Relationship Id="rId2" Type="http://schemas.microsoft.com/office/2011/relationships/chartColorStyle" Target="colors41.xml"/><Relationship Id="rId1" Type="http://schemas.microsoft.com/office/2011/relationships/chartStyle" Target="style41.xml"/></Relationships>
</file>

<file path=ppt/charts/_rels/chart43.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42.xml"/><Relationship Id="rId1" Type="http://schemas.microsoft.com/office/2011/relationships/chartStyle" Target="style42.xml"/><Relationship Id="rId4" Type="http://schemas.openxmlformats.org/officeDocument/2006/relationships/oleObject" Target="../embeddings/oleObject19.bin"/></Relationships>
</file>

<file path=ppt/charts/_rels/chart44.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43.xml"/><Relationship Id="rId1" Type="http://schemas.microsoft.com/office/2011/relationships/chartStyle" Target="style43.xml"/><Relationship Id="rId4" Type="http://schemas.openxmlformats.org/officeDocument/2006/relationships/oleObject" Target="../embeddings/oleObject20.bin"/></Relationships>
</file>

<file path=ppt/charts/_rels/chart45.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44.xml"/><Relationship Id="rId1" Type="http://schemas.microsoft.com/office/2011/relationships/chartStyle" Target="style44.xml"/><Relationship Id="rId4" Type="http://schemas.openxmlformats.org/officeDocument/2006/relationships/oleObject" Target="../embeddings/oleObject21.bin"/></Relationships>
</file>

<file path=ppt/charts/_rels/chart46.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oleObject" Target="../embeddings/oleObject22.bin"/></Relationships>
</file>

<file path=ppt/charts/_rels/chart47.xml.rels><?xml version="1.0" encoding="UTF-8" standalone="yes"?>
<Relationships xmlns="http://schemas.openxmlformats.org/package/2006/relationships"><Relationship Id="rId3" Type="http://schemas.openxmlformats.org/officeDocument/2006/relationships/package" Target="../embeddings/Feuille_de_calcul_Microsoft_Excel23.xlsx"/><Relationship Id="rId2" Type="http://schemas.microsoft.com/office/2011/relationships/chartColorStyle" Target="colors46.xml"/><Relationship Id="rId1" Type="http://schemas.microsoft.com/office/2011/relationships/chartStyle" Target="style46.xml"/></Relationships>
</file>

<file path=ppt/charts/_rels/chart48.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47.xml"/><Relationship Id="rId1" Type="http://schemas.microsoft.com/office/2011/relationships/chartStyle" Target="style47.xml"/><Relationship Id="rId4" Type="http://schemas.openxmlformats.org/officeDocument/2006/relationships/oleObject" Target="../embeddings/oleObject23.bin"/></Relationships>
</file>

<file path=ppt/charts/_rels/chart49.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48.xml"/><Relationship Id="rId1" Type="http://schemas.microsoft.com/office/2011/relationships/chartStyle" Target="style48.xml"/><Relationship Id="rId4" Type="http://schemas.openxmlformats.org/officeDocument/2006/relationships/oleObject" Target="../embeddings/oleObject24.bin"/></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Feuille_de_calcul_Microsoft_Excel.xlsx"/></Relationships>
</file>

<file path=ppt/charts/_rels/chart50.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49.xml"/><Relationship Id="rId1" Type="http://schemas.microsoft.com/office/2011/relationships/chartStyle" Target="style49.xml"/><Relationship Id="rId4" Type="http://schemas.openxmlformats.org/officeDocument/2006/relationships/oleObject" Target="../embeddings/oleObject25.bin"/></Relationships>
</file>

<file path=ppt/charts/_rels/chart51.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50.xml"/><Relationship Id="rId1" Type="http://schemas.microsoft.com/office/2011/relationships/chartStyle" Target="style50.xml"/><Relationship Id="rId5" Type="http://schemas.openxmlformats.org/officeDocument/2006/relationships/chartUserShapes" Target="../drawings/drawing1.xml"/><Relationship Id="rId4" Type="http://schemas.openxmlformats.org/officeDocument/2006/relationships/package" Target="../embeddings/Feuille_de_calcul_Microsoft_Excel24.xlsx"/></Relationships>
</file>

<file path=ppt/charts/_rels/chart52.xml.rels><?xml version="1.0" encoding="UTF-8" standalone="yes"?>
<Relationships xmlns="http://schemas.openxmlformats.org/package/2006/relationships"><Relationship Id="rId3" Type="http://schemas.openxmlformats.org/officeDocument/2006/relationships/oleObject" Target="../embeddings/oleObject26.bin"/><Relationship Id="rId2" Type="http://schemas.microsoft.com/office/2011/relationships/chartColorStyle" Target="colors51.xml"/><Relationship Id="rId1" Type="http://schemas.microsoft.com/office/2011/relationships/chartStyle" Target="style51.xml"/></Relationships>
</file>

<file path=ppt/charts/_rels/chart53.xml.rels><?xml version="1.0" encoding="UTF-8" standalone="yes"?>
<Relationships xmlns="http://schemas.openxmlformats.org/package/2006/relationships"><Relationship Id="rId3" Type="http://schemas.openxmlformats.org/officeDocument/2006/relationships/oleObject" Target="../embeddings/oleObject27.bin"/><Relationship Id="rId2" Type="http://schemas.microsoft.com/office/2011/relationships/chartColorStyle" Target="colors52.xml"/><Relationship Id="rId1" Type="http://schemas.microsoft.com/office/2011/relationships/chartStyle" Target="style52.xml"/></Relationships>
</file>

<file path=ppt/charts/_rels/chart54.xml.rels><?xml version="1.0" encoding="UTF-8" standalone="yes"?>
<Relationships xmlns="http://schemas.openxmlformats.org/package/2006/relationships"><Relationship Id="rId3" Type="http://schemas.openxmlformats.org/officeDocument/2006/relationships/oleObject" Target="../embeddings/oleObject28.bin"/><Relationship Id="rId2" Type="http://schemas.microsoft.com/office/2011/relationships/chartColorStyle" Target="colors53.xml"/><Relationship Id="rId1" Type="http://schemas.microsoft.com/office/2011/relationships/chartStyle" Target="style53.xml"/></Relationships>
</file>

<file path=ppt/charts/_rels/chart55.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54.xml"/><Relationship Id="rId1" Type="http://schemas.microsoft.com/office/2011/relationships/chartStyle" Target="style54.xml"/><Relationship Id="rId4" Type="http://schemas.openxmlformats.org/officeDocument/2006/relationships/oleObject" Target="../embeddings/oleObject29.bin"/></Relationships>
</file>

<file path=ppt/charts/_rels/chart56.xml.rels><?xml version="1.0" encoding="UTF-8" standalone="yes"?>
<Relationships xmlns="http://schemas.openxmlformats.org/package/2006/relationships"><Relationship Id="rId3" Type="http://schemas.openxmlformats.org/officeDocument/2006/relationships/oleObject" Target="../embeddings/oleObject30.bin"/><Relationship Id="rId2" Type="http://schemas.microsoft.com/office/2011/relationships/chartColorStyle" Target="colors55.xml"/><Relationship Id="rId1" Type="http://schemas.microsoft.com/office/2011/relationships/chartStyle" Target="style55.xml"/></Relationships>
</file>

<file path=ppt/charts/_rels/chart57.xml.rels><?xml version="1.0" encoding="UTF-8" standalone="yes"?>
<Relationships xmlns="http://schemas.openxmlformats.org/package/2006/relationships"><Relationship Id="rId3" Type="http://schemas.openxmlformats.org/officeDocument/2006/relationships/oleObject" Target="../embeddings/oleObject31.bin"/><Relationship Id="rId2" Type="http://schemas.microsoft.com/office/2011/relationships/chartColorStyle" Target="colors56.xml"/><Relationship Id="rId1" Type="http://schemas.microsoft.com/office/2011/relationships/chartStyle" Target="style56.xml"/></Relationships>
</file>

<file path=ppt/charts/_rels/chart58.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57.xml"/><Relationship Id="rId1" Type="http://schemas.microsoft.com/office/2011/relationships/chartStyle" Target="style57.xml"/><Relationship Id="rId4" Type="http://schemas.openxmlformats.org/officeDocument/2006/relationships/package" Target="../embeddings/Feuille_de_calcul_Microsoft_Excel25.xlsx"/></Relationships>
</file>

<file path=ppt/charts/_rels/chart59.xml.rels><?xml version="1.0" encoding="UTF-8" standalone="yes"?>
<Relationships xmlns="http://schemas.openxmlformats.org/package/2006/relationships"><Relationship Id="rId3" Type="http://schemas.openxmlformats.org/officeDocument/2006/relationships/package" Target="../embeddings/Feuille_de_calcul_Microsoft_Excel26.xlsx"/><Relationship Id="rId2" Type="http://schemas.microsoft.com/office/2011/relationships/chartColorStyle" Target="colors58.xml"/><Relationship Id="rId1" Type="http://schemas.microsoft.com/office/2011/relationships/chartStyle" Target="style58.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5.bin"/></Relationships>
</file>

<file path=ppt/charts/_rels/chart60.xml.rels><?xml version="1.0" encoding="UTF-8" standalone="yes"?>
<Relationships xmlns="http://schemas.openxmlformats.org/package/2006/relationships"><Relationship Id="rId3" Type="http://schemas.openxmlformats.org/officeDocument/2006/relationships/package" Target="../embeddings/Feuille_de_calcul_Microsoft_Excel27.xlsx"/><Relationship Id="rId2" Type="http://schemas.microsoft.com/office/2011/relationships/chartColorStyle" Target="colors59.xml"/><Relationship Id="rId1" Type="http://schemas.microsoft.com/office/2011/relationships/chartStyle" Target="style59.xml"/></Relationships>
</file>

<file path=ppt/charts/_rels/chart61.xml.rels><?xml version="1.0" encoding="UTF-8" standalone="yes"?>
<Relationships xmlns="http://schemas.openxmlformats.org/package/2006/relationships"><Relationship Id="rId3" Type="http://schemas.openxmlformats.org/officeDocument/2006/relationships/package" Target="../embeddings/Feuille_de_calcul_Microsoft_Excel28.xlsx"/><Relationship Id="rId2" Type="http://schemas.microsoft.com/office/2011/relationships/chartColorStyle" Target="colors60.xml"/><Relationship Id="rId1" Type="http://schemas.microsoft.com/office/2011/relationships/chartStyle" Target="style60.xml"/></Relationships>
</file>

<file path=ppt/charts/_rels/chart62.xml.rels><?xml version="1.0" encoding="UTF-8" standalone="yes"?>
<Relationships xmlns="http://schemas.openxmlformats.org/package/2006/relationships"><Relationship Id="rId3" Type="http://schemas.openxmlformats.org/officeDocument/2006/relationships/oleObject" Target="../embeddings/oleObject32.bin"/><Relationship Id="rId2" Type="http://schemas.microsoft.com/office/2011/relationships/chartColorStyle" Target="colors61.xml"/><Relationship Id="rId1" Type="http://schemas.microsoft.com/office/2011/relationships/chartStyle" Target="style61.xml"/></Relationships>
</file>

<file path=ppt/charts/_rels/chart63.xml.rels><?xml version="1.0" encoding="UTF-8" standalone="yes"?>
<Relationships xmlns="http://schemas.openxmlformats.org/package/2006/relationships"><Relationship Id="rId3" Type="http://schemas.openxmlformats.org/officeDocument/2006/relationships/oleObject" Target="../embeddings/oleObject33.bin"/><Relationship Id="rId2" Type="http://schemas.microsoft.com/office/2011/relationships/chartColorStyle" Target="colors62.xml"/><Relationship Id="rId1" Type="http://schemas.microsoft.com/office/2011/relationships/chartStyle" Target="style62.xml"/></Relationships>
</file>

<file path=ppt/charts/_rels/chart64.xml.rels><?xml version="1.0" encoding="UTF-8" standalone="yes"?>
<Relationships xmlns="http://schemas.openxmlformats.org/package/2006/relationships"><Relationship Id="rId3" Type="http://schemas.openxmlformats.org/officeDocument/2006/relationships/oleObject" Target="../embeddings/oleObject34.bin"/><Relationship Id="rId2" Type="http://schemas.microsoft.com/office/2011/relationships/chartColorStyle" Target="colors63.xml"/><Relationship Id="rId1" Type="http://schemas.microsoft.com/office/2011/relationships/chartStyle" Target="style63.xml"/></Relationships>
</file>

<file path=ppt/charts/_rels/chart65.xml.rels><?xml version="1.0" encoding="UTF-8" standalone="yes"?>
<Relationships xmlns="http://schemas.openxmlformats.org/package/2006/relationships"><Relationship Id="rId3" Type="http://schemas.openxmlformats.org/officeDocument/2006/relationships/oleObject" Target="../embeddings/oleObject35.bin"/><Relationship Id="rId2" Type="http://schemas.microsoft.com/office/2011/relationships/chartColorStyle" Target="colors64.xml"/><Relationship Id="rId1" Type="http://schemas.microsoft.com/office/2011/relationships/chartStyle" Target="style64.xml"/></Relationships>
</file>

<file path=ppt/charts/_rels/chart66.xml.rels><?xml version="1.0" encoding="UTF-8" standalone="yes"?>
<Relationships xmlns="http://schemas.openxmlformats.org/package/2006/relationships"><Relationship Id="rId3" Type="http://schemas.openxmlformats.org/officeDocument/2006/relationships/themeOverride" Target="../theme/themeOverride28.xml"/><Relationship Id="rId2" Type="http://schemas.microsoft.com/office/2011/relationships/chartColorStyle" Target="colors65.xml"/><Relationship Id="rId1" Type="http://schemas.microsoft.com/office/2011/relationships/chartStyle" Target="style65.xml"/><Relationship Id="rId4" Type="http://schemas.openxmlformats.org/officeDocument/2006/relationships/package" Target="../embeddings/Feuille_de_calcul_Microsoft_Excel29.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embeddings/oleObject6.bin"/></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embeddings/oleObject7.bin"/></Relationships>
</file>

<file path=ppt/charts/_rels/chart9.xml.rels><?xml version="1.0" encoding="UTF-8" standalone="yes"?>
<Relationships xmlns="http://schemas.openxmlformats.org/package/2006/relationships"><Relationship Id="rId3" Type="http://schemas.openxmlformats.org/officeDocument/2006/relationships/oleObject" Target="../embeddings/oleObject8.bin"/><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fr-FR" b="1" dirty="0">
                <a:solidFill>
                  <a:srgbClr val="000000"/>
                </a:solidFill>
                <a:latin typeface="Calibri"/>
              </a:rPr>
              <a:t>Consommation plafond </a:t>
            </a:r>
            <a:r>
              <a:rPr lang="fr-FR" b="1" dirty="0" smtClean="0">
                <a:solidFill>
                  <a:srgbClr val="000000"/>
                </a:solidFill>
                <a:latin typeface="Calibri"/>
              </a:rPr>
              <a:t>d'emplois </a:t>
            </a:r>
            <a:r>
              <a:rPr lang="fr-FR" b="1" dirty="0">
                <a:solidFill>
                  <a:srgbClr val="000000"/>
                </a:solidFill>
                <a:latin typeface="Calibri"/>
              </a:rPr>
              <a:t>2017</a:t>
            </a:r>
          </a:p>
        </c:rich>
      </c:tx>
      <c:layout>
        <c:manualLayout>
          <c:xMode val="edge"/>
          <c:yMode val="edge"/>
          <c:x val="0.30458980372754163"/>
          <c:y val="0"/>
        </c:manualLayout>
      </c:layout>
      <c:overlay val="1"/>
    </c:title>
    <c:autoTitleDeleted val="0"/>
    <c:plotArea>
      <c:layout/>
      <c:lineChart>
        <c:grouping val="standard"/>
        <c:varyColors val="1"/>
        <c:ser>
          <c:idx val="0"/>
          <c:order val="0"/>
          <c:tx>
            <c:strRef>
              <c:f>'[suivi plafonds 2017.xlsx]Récap'!$L$3</c:f>
              <c:strCache>
                <c:ptCount val="1"/>
                <c:pt idx="0">
                  <c:v>Plafonds d'emplois 2017</c:v>
                </c:pt>
              </c:strCache>
            </c:strRef>
          </c:tx>
          <c:spPr>
            <a:ln w="25200">
              <a:solidFill>
                <a:srgbClr val="666699"/>
              </a:solidFill>
              <a:round/>
            </a:ln>
          </c:spPr>
          <c:marker>
            <c:symbol val="none"/>
          </c:marker>
          <c:cat>
            <c:strRef>
              <c:f>'[suivi plafonds 2017.xlsx]Récap'!$K$4:$K$15</c:f>
              <c:strCache>
                <c:ptCount val="12"/>
                <c:pt idx="0">
                  <c:v>Janvier</c:v>
                </c:pt>
                <c:pt idx="1">
                  <c:v>Février</c:v>
                </c:pt>
                <c:pt idx="2">
                  <c:v>Mars</c:v>
                </c:pt>
                <c:pt idx="3">
                  <c:v>Avril</c:v>
                </c:pt>
                <c:pt idx="4">
                  <c:v>Mai</c:v>
                </c:pt>
                <c:pt idx="5">
                  <c:v>Juin</c:v>
                </c:pt>
                <c:pt idx="6">
                  <c:v>Juillet</c:v>
                </c:pt>
                <c:pt idx="7">
                  <c:v>Août</c:v>
                </c:pt>
                <c:pt idx="8">
                  <c:v>Septembre</c:v>
                </c:pt>
                <c:pt idx="9">
                  <c:v>Octobre</c:v>
                </c:pt>
                <c:pt idx="10">
                  <c:v>Novembre</c:v>
                </c:pt>
                <c:pt idx="11">
                  <c:v>Décembre</c:v>
                </c:pt>
              </c:strCache>
            </c:strRef>
          </c:cat>
          <c:val>
            <c:numRef>
              <c:f>'[suivi plafonds 2017.xlsx]Récap'!$L$4:$L$15</c:f>
              <c:numCache>
                <c:formatCode>0.00</c:formatCode>
                <c:ptCount val="12"/>
                <c:pt idx="0">
                  <c:v>891</c:v>
                </c:pt>
                <c:pt idx="1">
                  <c:v>891</c:v>
                </c:pt>
                <c:pt idx="2">
                  <c:v>891</c:v>
                </c:pt>
                <c:pt idx="3">
                  <c:v>891</c:v>
                </c:pt>
                <c:pt idx="4">
                  <c:v>891</c:v>
                </c:pt>
                <c:pt idx="5">
                  <c:v>891</c:v>
                </c:pt>
                <c:pt idx="6">
                  <c:v>891</c:v>
                </c:pt>
                <c:pt idx="7">
                  <c:v>891</c:v>
                </c:pt>
                <c:pt idx="8">
                  <c:v>891</c:v>
                </c:pt>
                <c:pt idx="9">
                  <c:v>891</c:v>
                </c:pt>
                <c:pt idx="10">
                  <c:v>891</c:v>
                </c:pt>
                <c:pt idx="11">
                  <c:v>891</c:v>
                </c:pt>
              </c:numCache>
            </c:numRef>
          </c:val>
          <c:smooth val="0"/>
          <c:extLst>
            <c:ext xmlns:c16="http://schemas.microsoft.com/office/drawing/2014/chart" uri="{C3380CC4-5D6E-409C-BE32-E72D297353CC}">
              <c16:uniqueId val="{00000000-D15D-4EB4-8467-A90D7F893401}"/>
            </c:ext>
          </c:extLst>
        </c:ser>
        <c:ser>
          <c:idx val="1"/>
          <c:order val="1"/>
          <c:tx>
            <c:strRef>
              <c:f>'[suivi plafonds 2017.xlsx]Récap'!$M$3</c:f>
              <c:strCache>
                <c:ptCount val="1"/>
                <c:pt idx="0">
                  <c:v>Consommation mensuelle</c:v>
                </c:pt>
              </c:strCache>
            </c:strRef>
          </c:tx>
          <c:spPr>
            <a:ln w="25200">
              <a:solidFill>
                <a:srgbClr val="993366"/>
              </a:solidFill>
              <a:round/>
            </a:ln>
          </c:spPr>
          <c:marker>
            <c:symbol val="none"/>
          </c:marker>
          <c:dLbls>
            <c:dLbl>
              <c:idx val="0"/>
              <c:layout>
                <c:manualLayout>
                  <c:x val="-1.1297690327639373E-2"/>
                  <c:y val="1.82626032933561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15D-4EB4-8467-A90D7F893401}"/>
                </c:ext>
              </c:extLst>
            </c:dLbl>
            <c:dLbl>
              <c:idx val="1"/>
              <c:layout>
                <c:manualLayout>
                  <c:x val="-5.9177694280908274E-17"/>
                  <c:y val="1.82626032933561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15D-4EB4-8467-A90D7F893401}"/>
                </c:ext>
              </c:extLst>
            </c:dLbl>
            <c:dLbl>
              <c:idx val="2"/>
              <c:layout>
                <c:manualLayout>
                  <c:x val="-1.1835538856181655E-16"/>
                  <c:y val="2.43501377244748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15D-4EB4-8467-A90D7F893401}"/>
                </c:ext>
              </c:extLst>
            </c:dLbl>
            <c:dLbl>
              <c:idx val="3"/>
              <c:layout>
                <c:manualLayout>
                  <c:x val="-2.7437247938552765E-2"/>
                  <c:y val="2.13063705089154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15D-4EB4-8467-A90D7F893401}"/>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'[suivi plafonds 2017.xlsx]Récap'!$K$4:$K$15</c:f>
              <c:strCache>
                <c:ptCount val="12"/>
                <c:pt idx="0">
                  <c:v>Janvier</c:v>
                </c:pt>
                <c:pt idx="1">
                  <c:v>Février</c:v>
                </c:pt>
                <c:pt idx="2">
                  <c:v>Mars</c:v>
                </c:pt>
                <c:pt idx="3">
                  <c:v>Avril</c:v>
                </c:pt>
                <c:pt idx="4">
                  <c:v>Mai</c:v>
                </c:pt>
                <c:pt idx="5">
                  <c:v>Juin</c:v>
                </c:pt>
                <c:pt idx="6">
                  <c:v>Juillet</c:v>
                </c:pt>
                <c:pt idx="7">
                  <c:v>Août</c:v>
                </c:pt>
                <c:pt idx="8">
                  <c:v>Septembre</c:v>
                </c:pt>
                <c:pt idx="9">
                  <c:v>Octobre</c:v>
                </c:pt>
                <c:pt idx="10">
                  <c:v>Novembre</c:v>
                </c:pt>
                <c:pt idx="11">
                  <c:v>Décembre</c:v>
                </c:pt>
              </c:strCache>
            </c:strRef>
          </c:cat>
          <c:val>
            <c:numRef>
              <c:f>'[suivi plafonds 2017.xlsx]Récap'!$M$4:$M$15</c:f>
              <c:numCache>
                <c:formatCode>0.00</c:formatCode>
                <c:ptCount val="12"/>
                <c:pt idx="0">
                  <c:v>881.53</c:v>
                </c:pt>
                <c:pt idx="1">
                  <c:v>888.18000000000006</c:v>
                </c:pt>
                <c:pt idx="2">
                  <c:v>890.09999999999991</c:v>
                </c:pt>
                <c:pt idx="3">
                  <c:v>890.07999999999993</c:v>
                </c:pt>
                <c:pt idx="4">
                  <c:v>890.79000000000008</c:v>
                </c:pt>
                <c:pt idx="5">
                  <c:v>892.81</c:v>
                </c:pt>
                <c:pt idx="6">
                  <c:v>894.93000000000006</c:v>
                </c:pt>
                <c:pt idx="7">
                  <c:v>893.63</c:v>
                </c:pt>
                <c:pt idx="8">
                  <c:v>845.30000000000007</c:v>
                </c:pt>
                <c:pt idx="9">
                  <c:v>881.24</c:v>
                </c:pt>
                <c:pt idx="10">
                  <c:v>893.22</c:v>
                </c:pt>
                <c:pt idx="11">
                  <c:v>893.67</c:v>
                </c:pt>
              </c:numCache>
            </c:numRef>
          </c:val>
          <c:smooth val="0"/>
          <c:extLst>
            <c:ext xmlns:c16="http://schemas.microsoft.com/office/drawing/2014/chart" uri="{C3380CC4-5D6E-409C-BE32-E72D297353CC}">
              <c16:uniqueId val="{00000005-D15D-4EB4-8467-A90D7F893401}"/>
            </c:ext>
          </c:extLst>
        </c:ser>
        <c:ser>
          <c:idx val="2"/>
          <c:order val="2"/>
          <c:tx>
            <c:strRef>
              <c:f>'[suivi plafonds 2017.xlsx]Récap'!$N$3</c:f>
              <c:strCache>
                <c:ptCount val="1"/>
                <c:pt idx="0">
                  <c:v>Moyenne annuelle</c:v>
                </c:pt>
              </c:strCache>
            </c:strRef>
          </c:tx>
          <c:spPr>
            <a:ln w="25200">
              <a:solidFill>
                <a:srgbClr val="99CC00"/>
              </a:solidFill>
              <a:round/>
            </a:ln>
          </c:spPr>
          <c:marker>
            <c:symbol val="none"/>
          </c:marker>
          <c:cat>
            <c:strRef>
              <c:f>'[suivi plafonds 2017.xlsx]Récap'!$K$4:$K$15</c:f>
              <c:strCache>
                <c:ptCount val="12"/>
                <c:pt idx="0">
                  <c:v>Janvier</c:v>
                </c:pt>
                <c:pt idx="1">
                  <c:v>Février</c:v>
                </c:pt>
                <c:pt idx="2">
                  <c:v>Mars</c:v>
                </c:pt>
                <c:pt idx="3">
                  <c:v>Avril</c:v>
                </c:pt>
                <c:pt idx="4">
                  <c:v>Mai</c:v>
                </c:pt>
                <c:pt idx="5">
                  <c:v>Juin</c:v>
                </c:pt>
                <c:pt idx="6">
                  <c:v>Juillet</c:v>
                </c:pt>
                <c:pt idx="7">
                  <c:v>Août</c:v>
                </c:pt>
                <c:pt idx="8">
                  <c:v>Septembre</c:v>
                </c:pt>
                <c:pt idx="9">
                  <c:v>Octobre</c:v>
                </c:pt>
                <c:pt idx="10">
                  <c:v>Novembre</c:v>
                </c:pt>
                <c:pt idx="11">
                  <c:v>Décembre</c:v>
                </c:pt>
              </c:strCache>
            </c:strRef>
          </c:cat>
          <c:val>
            <c:numRef>
              <c:f>'[suivi plafonds 2017.xlsx]Récap'!$N$4:$N$15</c:f>
              <c:numCache>
                <c:formatCode>0.00</c:formatCode>
                <c:ptCount val="12"/>
                <c:pt idx="0">
                  <c:v>881.53</c:v>
                </c:pt>
                <c:pt idx="1">
                  <c:v>884.85500000000002</c:v>
                </c:pt>
                <c:pt idx="2">
                  <c:v>886.60333333333335</c:v>
                </c:pt>
                <c:pt idx="3">
                  <c:v>887.47249999999997</c:v>
                </c:pt>
                <c:pt idx="4">
                  <c:v>888.13600000000008</c:v>
                </c:pt>
                <c:pt idx="5">
                  <c:v>888.91499999999996</c:v>
                </c:pt>
                <c:pt idx="6">
                  <c:v>889.77428571428572</c:v>
                </c:pt>
                <c:pt idx="7">
                  <c:v>890.25625000000002</c:v>
                </c:pt>
                <c:pt idx="8">
                  <c:v>885.26111111111118</c:v>
                </c:pt>
                <c:pt idx="9">
                  <c:v>884.85900000000004</c:v>
                </c:pt>
                <c:pt idx="10">
                  <c:v>885.61909090909091</c:v>
                </c:pt>
                <c:pt idx="11">
                  <c:v>886.29</c:v>
                </c:pt>
              </c:numCache>
            </c:numRef>
          </c:val>
          <c:smooth val="0"/>
          <c:extLst>
            <c:ext xmlns:c16="http://schemas.microsoft.com/office/drawing/2014/chart" uri="{C3380CC4-5D6E-409C-BE32-E72D297353CC}">
              <c16:uniqueId val="{00000006-D15D-4EB4-8467-A90D7F893401}"/>
            </c:ext>
          </c:extLst>
        </c:ser>
        <c:dLbls>
          <c:showLegendKey val="0"/>
          <c:showVal val="0"/>
          <c:showCatName val="0"/>
          <c:showSerName val="0"/>
          <c:showPercent val="0"/>
          <c:showBubbleSize val="0"/>
        </c:dLbls>
        <c:smooth val="0"/>
        <c:axId val="10384866"/>
        <c:axId val="72575942"/>
      </c:lineChart>
      <c:catAx>
        <c:axId val="10384866"/>
        <c:scaling>
          <c:orientation val="minMax"/>
        </c:scaling>
        <c:delete val="0"/>
        <c:axPos val="b"/>
        <c:numFmt formatCode="General" sourceLinked="0"/>
        <c:majorTickMark val="out"/>
        <c:minorTickMark val="none"/>
        <c:tickLblPos val="nextTo"/>
        <c:spPr>
          <a:ln>
            <a:solidFill>
              <a:srgbClr val="808080"/>
            </a:solidFill>
          </a:ln>
        </c:spPr>
        <c:crossAx val="72575942"/>
        <c:crossesAt val="0"/>
        <c:auto val="1"/>
        <c:lblAlgn val="ctr"/>
        <c:lblOffset val="100"/>
        <c:noMultiLvlLbl val="1"/>
      </c:catAx>
      <c:valAx>
        <c:axId val="72575942"/>
        <c:scaling>
          <c:orientation val="minMax"/>
          <c:max val="900"/>
          <c:min val="844"/>
        </c:scaling>
        <c:delete val="0"/>
        <c:axPos val="l"/>
        <c:majorGridlines>
          <c:spPr>
            <a:ln>
              <a:solidFill>
                <a:srgbClr val="808080"/>
              </a:solidFill>
            </a:ln>
          </c:spPr>
        </c:majorGridlines>
        <c:numFmt formatCode="0.00" sourceLinked="1"/>
        <c:majorTickMark val="out"/>
        <c:minorTickMark val="none"/>
        <c:tickLblPos val="nextTo"/>
        <c:spPr>
          <a:ln>
            <a:solidFill>
              <a:srgbClr val="808080"/>
            </a:solidFill>
          </a:ln>
        </c:spPr>
        <c:crossAx val="10384866"/>
        <c:crossesAt val="1"/>
        <c:crossBetween val="between"/>
        <c:majorUnit val="5"/>
      </c:valAx>
      <c:spPr>
        <a:solidFill>
          <a:srgbClr val="FFFFFF"/>
        </a:solidFill>
        <a:ln>
          <a:noFill/>
        </a:ln>
      </c:spPr>
    </c:plotArea>
    <c:legend>
      <c:legendPos val="b"/>
      <c:overlay val="0"/>
      <c:spPr>
        <a:noFill/>
        <a:ln>
          <a:noFill/>
        </a:ln>
      </c:spPr>
    </c:legend>
    <c:plotVisOnly val="1"/>
    <c:dispBlanksAs val="zero"/>
    <c:showDLblsOverMax val="1"/>
  </c:chart>
  <c:spPr>
    <a:solidFill>
      <a:srgbClr val="FFFFFF"/>
    </a:solidFill>
    <a:ln>
      <a:solidFill>
        <a:srgbClr val="808080"/>
      </a:solidFill>
    </a:ln>
  </c:sp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cap="all" baseline="0">
                <a:solidFill>
                  <a:schemeClr val="tx1">
                    <a:lumMod val="65000"/>
                    <a:lumOff val="35000"/>
                  </a:schemeClr>
                </a:solidFill>
                <a:latin typeface="+mn-lt"/>
                <a:ea typeface="+mn-ea"/>
                <a:cs typeface="+mn-cs"/>
              </a:defRPr>
            </a:pPr>
            <a:r>
              <a:rPr lang="fr-FR" sz="1100"/>
              <a:t>Répartition 2017</a:t>
            </a:r>
          </a:p>
        </c:rich>
      </c:tx>
      <c:layout>
        <c:manualLayout>
          <c:xMode val="edge"/>
          <c:yMode val="edge"/>
          <c:x val="0.25338810944610723"/>
          <c:y val="6.2504463602509816E-2"/>
        </c:manualLayout>
      </c:layout>
      <c:overlay val="0"/>
      <c:spPr>
        <a:noFill/>
        <a:ln>
          <a:noFill/>
        </a:ln>
        <a:effectLst/>
      </c:spPr>
      <c:txPr>
        <a:bodyPr rot="0" spcFirstLastPara="1" vertOverflow="ellipsis" vert="horz" wrap="square" anchor="ctr" anchorCtr="1"/>
        <a:lstStyle/>
        <a:p>
          <a:pPr>
            <a:defRPr sz="1100" b="1" i="0" u="none" strike="noStrike" kern="1200" cap="all"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4473684210526317"/>
          <c:y val="0.3590917060806687"/>
          <c:w val="0.58421052631578951"/>
          <c:h val="0.4000008877860613"/>
        </c:manualLayout>
      </c:layout>
      <c:pie3DChart>
        <c:varyColors val="1"/>
        <c:ser>
          <c:idx val="0"/>
          <c:order val="0"/>
          <c:tx>
            <c:strRef>
              <c:f>'EFFECTIFS BIATSS 17'!$O$338</c:f>
              <c:strCache>
                <c:ptCount val="1"/>
                <c:pt idx="0">
                  <c:v>2017</c:v>
                </c:pt>
              </c:strCache>
            </c:strRef>
          </c:tx>
          <c:explosion val="25"/>
          <c:dPt>
            <c:idx val="0"/>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C23C-428E-96A6-D9281DE1552F}"/>
              </c:ext>
            </c:extLst>
          </c:dPt>
          <c:dPt>
            <c:idx val="1"/>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C23C-428E-96A6-D9281DE1552F}"/>
              </c:ext>
            </c:extLst>
          </c:dPt>
          <c:dPt>
            <c:idx val="2"/>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C23C-428E-96A6-D9281DE1552F}"/>
              </c:ext>
            </c:extLst>
          </c:dPt>
          <c:dPt>
            <c:idx val="3"/>
            <c:bubble3D val="0"/>
            <c:spPr>
              <a:solidFill>
                <a:schemeClr val="accent3">
                  <a:lumMod val="5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C23C-428E-96A6-D9281DE1552F}"/>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1-C23C-428E-96A6-D9281DE1552F}"/>
                </c:ext>
              </c:extLst>
            </c:dLbl>
            <c:dLbl>
              <c:idx val="1"/>
              <c:layout>
                <c:manualLayout>
                  <c:x val="-1.041050086581207E-16"/>
                  <c:y val="1.6196500535632301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23C-428E-96A6-D9281DE1552F}"/>
                </c:ext>
              </c:extLst>
            </c:dLbl>
            <c:dLbl>
              <c:idx val="2"/>
              <c:numFmt formatCode="0%" sourceLinked="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5-C23C-428E-96A6-D9281DE1552F}"/>
                </c:ext>
              </c:extLst>
            </c:dLbl>
            <c:dLbl>
              <c:idx val="3"/>
              <c:tx>
                <c:rich>
                  <a:bodyPr rot="0" spcFirstLastPara="1" vertOverflow="ellipsis" vert="horz" wrap="square" lIns="38100" tIns="19050" rIns="38100" bIns="19050" anchor="ctr" anchorCtr="1">
                    <a:spAutoFit/>
                  </a:bodyPr>
                  <a:lstStyle/>
                  <a:p>
                    <a:pPr>
                      <a:defRPr sz="1330" b="1" i="0" u="none" strike="noStrike" kern="1200" spc="0" baseline="0">
                        <a:solidFill>
                          <a:schemeClr val="accent3">
                            <a:lumMod val="75000"/>
                          </a:schemeClr>
                        </a:solidFill>
                        <a:latin typeface="+mn-lt"/>
                        <a:ea typeface="+mn-ea"/>
                        <a:cs typeface="+mn-cs"/>
                      </a:defRPr>
                    </a:pPr>
                    <a:fld id="{DC0006B4-41DA-4A67-B889-1E31FCBC4A4A}" type="CATEGORYNAME">
                      <a:rPr lang="en-US">
                        <a:solidFill>
                          <a:schemeClr val="accent3">
                            <a:lumMod val="75000"/>
                          </a:schemeClr>
                        </a:solidFill>
                      </a:rPr>
                      <a:pPr>
                        <a:defRPr>
                          <a:solidFill>
                            <a:schemeClr val="accent3">
                              <a:lumMod val="75000"/>
                            </a:schemeClr>
                          </a:solidFill>
                        </a:defRPr>
                      </a:pPr>
                      <a:t>[NOM DE CATÉGORIE]</a:t>
                    </a:fld>
                    <a:r>
                      <a:rPr lang="en-US" baseline="0" dirty="0">
                        <a:solidFill>
                          <a:schemeClr val="accent3">
                            <a:lumMod val="75000"/>
                          </a:schemeClr>
                        </a:solidFill>
                      </a:rPr>
                      <a:t>
</a:t>
                    </a:r>
                    <a:fld id="{5E981595-BF4B-4CF4-9F8D-B96631240778}" type="PERCENTAGE">
                      <a:rPr lang="en-US" baseline="0">
                        <a:solidFill>
                          <a:schemeClr val="accent3">
                            <a:lumMod val="75000"/>
                          </a:schemeClr>
                        </a:solidFill>
                      </a:rPr>
                      <a:pPr>
                        <a:defRPr>
                          <a:solidFill>
                            <a:schemeClr val="accent3">
                              <a:lumMod val="75000"/>
                            </a:schemeClr>
                          </a:solidFill>
                        </a:defRPr>
                      </a:pPr>
                      <a:t>[POURCENTAGE]</a:t>
                    </a:fld>
                    <a:endParaRPr lang="en-US" baseline="0" dirty="0">
                      <a:solidFill>
                        <a:schemeClr val="accent3">
                          <a:lumMod val="75000"/>
                        </a:schemeClr>
                      </a:solidFill>
                    </a:endParaRPr>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lumMod val="75000"/>
                        </a:schemeClr>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C23C-428E-96A6-D9281DE1552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fr-FR"/>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'EFFECTIFS BIATSS 17'!$A$339:$A$342</c:f>
              <c:strCache>
                <c:ptCount val="4"/>
                <c:pt idx="0">
                  <c:v>A+</c:v>
                </c:pt>
                <c:pt idx="1">
                  <c:v>A</c:v>
                </c:pt>
                <c:pt idx="2">
                  <c:v>B</c:v>
                </c:pt>
                <c:pt idx="3">
                  <c:v>C</c:v>
                </c:pt>
              </c:strCache>
            </c:strRef>
          </c:cat>
          <c:val>
            <c:numRef>
              <c:f>'EFFECTIFS BIATSS 17'!$O$339:$O$342</c:f>
              <c:numCache>
                <c:formatCode>General</c:formatCode>
                <c:ptCount val="4"/>
                <c:pt idx="0">
                  <c:v>25</c:v>
                </c:pt>
                <c:pt idx="1">
                  <c:v>83</c:v>
                </c:pt>
                <c:pt idx="2">
                  <c:v>63</c:v>
                </c:pt>
                <c:pt idx="3">
                  <c:v>127</c:v>
                </c:pt>
              </c:numCache>
            </c:numRef>
          </c:val>
          <c:extLst>
            <c:ext xmlns:c16="http://schemas.microsoft.com/office/drawing/2014/chart" uri="{C3380CC4-5D6E-409C-BE32-E72D297353CC}">
              <c16:uniqueId val="{00000008-C23C-428E-96A6-D9281DE1552F}"/>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zero"/>
    <c:showDLblsOverMax val="0"/>
  </c:chart>
  <c:spPr>
    <a:noFill/>
    <a:ln>
      <a:noFill/>
    </a:ln>
    <a:effectLst/>
  </c:spPr>
  <c:txPr>
    <a:bodyPr/>
    <a:lstStyle/>
    <a:p>
      <a:pPr>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Effectifs BIATSS titulaires par </a:t>
            </a:r>
            <a:r>
              <a:rPr lang="fr-FR" dirty="0" smtClean="0"/>
              <a:t>catégorie </a:t>
            </a:r>
            <a:endParaRPr lang="fr-FR" sz="1800" b="1" dirty="0">
              <a:solidFill>
                <a:srgbClr val="0070C0"/>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tx>
            <c:strRef>
              <c:f>'EFFECTIFS BIATSS 17'!$Q$340</c:f>
              <c:strCache>
                <c:ptCount val="1"/>
                <c:pt idx="0">
                  <c:v>cat A+</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'EFFECTIFS BIATSS 17'!$R$339:$T$339</c:f>
              <c:numCache>
                <c:formatCode>General</c:formatCode>
                <c:ptCount val="3"/>
                <c:pt idx="0">
                  <c:v>2015</c:v>
                </c:pt>
                <c:pt idx="1">
                  <c:v>2016</c:v>
                </c:pt>
                <c:pt idx="2">
                  <c:v>2017</c:v>
                </c:pt>
              </c:numCache>
            </c:numRef>
          </c:cat>
          <c:val>
            <c:numRef>
              <c:f>'EFFECTIFS BIATSS 17'!$R$340:$T$340</c:f>
              <c:numCache>
                <c:formatCode>General</c:formatCode>
                <c:ptCount val="3"/>
                <c:pt idx="0">
                  <c:v>26</c:v>
                </c:pt>
                <c:pt idx="1">
                  <c:v>26</c:v>
                </c:pt>
                <c:pt idx="2">
                  <c:v>25</c:v>
                </c:pt>
              </c:numCache>
            </c:numRef>
          </c:val>
          <c:shape val="cylinder"/>
          <c:extLst>
            <c:ext xmlns:c16="http://schemas.microsoft.com/office/drawing/2014/chart" uri="{C3380CC4-5D6E-409C-BE32-E72D297353CC}">
              <c16:uniqueId val="{00000000-0088-4260-9DA2-37084F7DC00A}"/>
            </c:ext>
          </c:extLst>
        </c:ser>
        <c:ser>
          <c:idx val="1"/>
          <c:order val="1"/>
          <c:tx>
            <c:strRef>
              <c:f>'EFFECTIFS BIATSS 17'!$Q$341</c:f>
              <c:strCache>
                <c:ptCount val="1"/>
                <c:pt idx="0">
                  <c:v>cat A</c:v>
                </c:pt>
              </c:strCache>
            </c:strRef>
          </c:tx>
          <c:spPr>
            <a:solidFill>
              <a:schemeClr val="accent4"/>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'EFFECTIFS BIATSS 17'!$R$339:$T$339</c:f>
              <c:numCache>
                <c:formatCode>General</c:formatCode>
                <c:ptCount val="3"/>
                <c:pt idx="0">
                  <c:v>2015</c:v>
                </c:pt>
                <c:pt idx="1">
                  <c:v>2016</c:v>
                </c:pt>
                <c:pt idx="2">
                  <c:v>2017</c:v>
                </c:pt>
              </c:numCache>
            </c:numRef>
          </c:cat>
          <c:val>
            <c:numRef>
              <c:f>'EFFECTIFS BIATSS 17'!$R$341:$T$341</c:f>
              <c:numCache>
                <c:formatCode>General</c:formatCode>
                <c:ptCount val="3"/>
                <c:pt idx="0">
                  <c:v>85</c:v>
                </c:pt>
                <c:pt idx="1">
                  <c:v>84</c:v>
                </c:pt>
                <c:pt idx="2">
                  <c:v>83</c:v>
                </c:pt>
              </c:numCache>
            </c:numRef>
          </c:val>
          <c:shape val="cylinder"/>
          <c:extLst>
            <c:ext xmlns:c16="http://schemas.microsoft.com/office/drawing/2014/chart" uri="{C3380CC4-5D6E-409C-BE32-E72D297353CC}">
              <c16:uniqueId val="{00000001-0088-4260-9DA2-37084F7DC00A}"/>
            </c:ext>
          </c:extLst>
        </c:ser>
        <c:ser>
          <c:idx val="2"/>
          <c:order val="2"/>
          <c:tx>
            <c:strRef>
              <c:f>'EFFECTIFS BIATSS 17'!$Q$342</c:f>
              <c:strCache>
                <c:ptCount val="1"/>
                <c:pt idx="0">
                  <c:v>cat B</c:v>
                </c:pt>
              </c:strCache>
            </c:strRef>
          </c:tx>
          <c:spPr>
            <a:solidFill>
              <a:schemeClr val="accent6"/>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'EFFECTIFS BIATSS 17'!$R$339:$T$339</c:f>
              <c:numCache>
                <c:formatCode>General</c:formatCode>
                <c:ptCount val="3"/>
                <c:pt idx="0">
                  <c:v>2015</c:v>
                </c:pt>
                <c:pt idx="1">
                  <c:v>2016</c:v>
                </c:pt>
                <c:pt idx="2">
                  <c:v>2017</c:v>
                </c:pt>
              </c:numCache>
            </c:numRef>
          </c:cat>
          <c:val>
            <c:numRef>
              <c:f>'EFFECTIFS BIATSS 17'!$R$342:$T$342</c:f>
              <c:numCache>
                <c:formatCode>General</c:formatCode>
                <c:ptCount val="3"/>
                <c:pt idx="0">
                  <c:v>63</c:v>
                </c:pt>
                <c:pt idx="1">
                  <c:v>61</c:v>
                </c:pt>
                <c:pt idx="2">
                  <c:v>63</c:v>
                </c:pt>
              </c:numCache>
            </c:numRef>
          </c:val>
          <c:shape val="cylinder"/>
          <c:extLst>
            <c:ext xmlns:c16="http://schemas.microsoft.com/office/drawing/2014/chart" uri="{C3380CC4-5D6E-409C-BE32-E72D297353CC}">
              <c16:uniqueId val="{00000002-0088-4260-9DA2-37084F7DC00A}"/>
            </c:ext>
          </c:extLst>
        </c:ser>
        <c:ser>
          <c:idx val="3"/>
          <c:order val="3"/>
          <c:tx>
            <c:strRef>
              <c:f>'EFFECTIFS BIATSS 17'!$Q$343</c:f>
              <c:strCache>
                <c:ptCount val="1"/>
                <c:pt idx="0">
                  <c:v>Cat C</c:v>
                </c:pt>
              </c:strCache>
            </c:strRef>
          </c:tx>
          <c:spPr>
            <a:solidFill>
              <a:schemeClr val="accent2">
                <a:lumMod val="6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'EFFECTIFS BIATSS 17'!$R$339:$T$339</c:f>
              <c:numCache>
                <c:formatCode>General</c:formatCode>
                <c:ptCount val="3"/>
                <c:pt idx="0">
                  <c:v>2015</c:v>
                </c:pt>
                <c:pt idx="1">
                  <c:v>2016</c:v>
                </c:pt>
                <c:pt idx="2">
                  <c:v>2017</c:v>
                </c:pt>
              </c:numCache>
            </c:numRef>
          </c:cat>
          <c:val>
            <c:numRef>
              <c:f>'EFFECTIFS BIATSS 17'!$R$343:$T$343</c:f>
              <c:numCache>
                <c:formatCode>General</c:formatCode>
                <c:ptCount val="3"/>
                <c:pt idx="0">
                  <c:v>126</c:v>
                </c:pt>
                <c:pt idx="1">
                  <c:v>129</c:v>
                </c:pt>
                <c:pt idx="2">
                  <c:v>127</c:v>
                </c:pt>
              </c:numCache>
            </c:numRef>
          </c:val>
          <c:extLst>
            <c:ext xmlns:c16="http://schemas.microsoft.com/office/drawing/2014/chart" uri="{C3380CC4-5D6E-409C-BE32-E72D297353CC}">
              <c16:uniqueId val="{00000003-0088-4260-9DA2-37084F7DC00A}"/>
            </c:ext>
          </c:extLst>
        </c:ser>
        <c:dLbls>
          <c:showLegendKey val="0"/>
          <c:showVal val="1"/>
          <c:showCatName val="0"/>
          <c:showSerName val="0"/>
          <c:showPercent val="0"/>
          <c:showBubbleSize val="0"/>
        </c:dLbls>
        <c:gapWidth val="150"/>
        <c:shape val="box"/>
        <c:axId val="241538816"/>
        <c:axId val="241539232"/>
        <c:axId val="0"/>
      </c:bar3DChart>
      <c:catAx>
        <c:axId val="24153881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41539232"/>
        <c:crosses val="autoZero"/>
        <c:auto val="1"/>
        <c:lblAlgn val="ctr"/>
        <c:lblOffset val="100"/>
        <c:noMultiLvlLbl val="0"/>
      </c:catAx>
      <c:valAx>
        <c:axId val="24153923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41538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all" baseline="0">
                <a:solidFill>
                  <a:schemeClr val="tx1">
                    <a:lumMod val="65000"/>
                    <a:lumOff val="35000"/>
                  </a:schemeClr>
                </a:solidFill>
                <a:latin typeface="+mn-lt"/>
                <a:ea typeface="+mn-ea"/>
                <a:cs typeface="+mn-cs"/>
              </a:defRPr>
            </a:pPr>
            <a:r>
              <a:rPr lang="fr-FR" sz="1200"/>
              <a:t>Répartition des hommes 2017</a:t>
            </a:r>
          </a:p>
        </c:rich>
      </c:tx>
      <c:layout>
        <c:manualLayout>
          <c:xMode val="edge"/>
          <c:yMode val="edge"/>
          <c:x val="0.18772595733225655"/>
          <c:y val="4.0908935296131467E-2"/>
        </c:manualLayout>
      </c:layout>
      <c:overlay val="0"/>
      <c:spPr>
        <a:noFill/>
        <a:ln>
          <a:noFill/>
        </a:ln>
        <a:effectLst/>
      </c:spPr>
      <c:txPr>
        <a:bodyPr rot="0" spcFirstLastPara="1" vertOverflow="ellipsis" vert="horz" wrap="square" anchor="ctr" anchorCtr="1"/>
        <a:lstStyle/>
        <a:p>
          <a:pPr>
            <a:defRPr sz="1200" b="1" i="0" u="none" strike="noStrike" kern="1200" cap="all"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7075860002291574"/>
          <c:y val="0.40454635241999382"/>
          <c:w val="0.61566030447960951"/>
          <c:h val="0.30521403561192145"/>
        </c:manualLayout>
      </c:layout>
      <c:pie3DChart>
        <c:varyColors val="1"/>
        <c:ser>
          <c:idx val="0"/>
          <c:order val="0"/>
          <c:tx>
            <c:strRef>
              <c:f>'EFFECTIFS BIATSS 17'!$B$396</c:f>
              <c:strCache>
                <c:ptCount val="1"/>
                <c:pt idx="0">
                  <c:v>H</c:v>
                </c:pt>
              </c:strCache>
            </c:strRef>
          </c:tx>
          <c:explosion val="25"/>
          <c:dPt>
            <c:idx val="0"/>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4504-434F-A4C8-ACEEB2072243}"/>
              </c:ext>
            </c:extLst>
          </c:dPt>
          <c:dPt>
            <c:idx val="1"/>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4504-434F-A4C8-ACEEB2072243}"/>
              </c:ext>
            </c:extLst>
          </c:dPt>
          <c:dPt>
            <c:idx val="2"/>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4504-434F-A4C8-ACEEB2072243}"/>
              </c:ext>
            </c:extLst>
          </c:dPt>
          <c:dPt>
            <c:idx val="3"/>
            <c:bubble3D val="0"/>
            <c:spPr>
              <a:solidFill>
                <a:schemeClr val="accent3">
                  <a:lumMod val="5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4504-434F-A4C8-ACEEB2072243}"/>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1-4504-434F-A4C8-ACEEB2072243}"/>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3-4504-434F-A4C8-ACEEB2072243}"/>
                </c:ext>
              </c:extLst>
            </c:dLbl>
            <c:dLbl>
              <c:idx val="2"/>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5-4504-434F-A4C8-ACEEB2072243}"/>
                </c:ext>
              </c:extLst>
            </c:dLbl>
            <c:dLbl>
              <c:idx val="3"/>
              <c:layout>
                <c:manualLayout>
                  <c:x val="-3.7676609105180531E-2"/>
                  <c:y val="-6.3907029681773184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lumMod val="75000"/>
                        </a:schemeClr>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4504-434F-A4C8-ACEEB2072243}"/>
                </c:ext>
              </c:extLst>
            </c:dLbl>
            <c:numFmt formatCode="0%" sourceLinked="0"/>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'EFFECTIFS BIATSS 17'!$A$397:$A$400</c:f>
              <c:strCache>
                <c:ptCount val="4"/>
                <c:pt idx="0">
                  <c:v>A+</c:v>
                </c:pt>
                <c:pt idx="1">
                  <c:v>A</c:v>
                </c:pt>
                <c:pt idx="2">
                  <c:v>B</c:v>
                </c:pt>
                <c:pt idx="3">
                  <c:v>C</c:v>
                </c:pt>
              </c:strCache>
            </c:strRef>
          </c:cat>
          <c:val>
            <c:numRef>
              <c:f>'EFFECTIFS BIATSS 17'!$B$397:$B$400</c:f>
              <c:numCache>
                <c:formatCode>General</c:formatCode>
                <c:ptCount val="4"/>
                <c:pt idx="0">
                  <c:v>14</c:v>
                </c:pt>
                <c:pt idx="1">
                  <c:v>42</c:v>
                </c:pt>
                <c:pt idx="2">
                  <c:v>14</c:v>
                </c:pt>
                <c:pt idx="3">
                  <c:v>25</c:v>
                </c:pt>
              </c:numCache>
            </c:numRef>
          </c:val>
          <c:extLst>
            <c:ext xmlns:c16="http://schemas.microsoft.com/office/drawing/2014/chart" uri="{C3380CC4-5D6E-409C-BE32-E72D297353CC}">
              <c16:uniqueId val="{00000008-4504-434F-A4C8-ACEEB2072243}"/>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zero"/>
    <c:showDLblsOverMax val="0"/>
  </c:chart>
  <c:spPr>
    <a:noFill/>
    <a:ln w="9525" cap="flat" cmpd="sng" algn="ctr">
      <a:noFill/>
      <a:round/>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all" baseline="0">
                <a:solidFill>
                  <a:schemeClr val="tx1">
                    <a:lumMod val="65000"/>
                    <a:lumOff val="35000"/>
                  </a:schemeClr>
                </a:solidFill>
                <a:latin typeface="+mn-lt"/>
                <a:ea typeface="+mn-ea"/>
                <a:cs typeface="+mn-cs"/>
              </a:defRPr>
            </a:pPr>
            <a:r>
              <a:rPr lang="fr-FR" sz="1200"/>
              <a:t>Répartition des femmes 2017</a:t>
            </a:r>
          </a:p>
        </c:rich>
      </c:tx>
      <c:layout>
        <c:manualLayout>
          <c:xMode val="edge"/>
          <c:yMode val="edge"/>
          <c:x val="0.15625027069636097"/>
          <c:y val="4.0909104239065089E-2"/>
        </c:manualLayout>
      </c:layout>
      <c:overlay val="0"/>
      <c:spPr>
        <a:noFill/>
        <a:ln>
          <a:noFill/>
        </a:ln>
        <a:effectLst/>
      </c:spPr>
      <c:txPr>
        <a:bodyPr rot="0" spcFirstLastPara="1" vertOverflow="ellipsis" vert="horz" wrap="square" anchor="ctr" anchorCtr="1"/>
        <a:lstStyle/>
        <a:p>
          <a:pPr>
            <a:defRPr sz="1200" b="1" i="0" u="none" strike="noStrike" kern="1200" cap="all"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0567194916005017E-2"/>
          <c:y val="0.37123499740813187"/>
          <c:w val="0.77947764042157353"/>
          <c:h val="0.31058469856894982"/>
        </c:manualLayout>
      </c:layout>
      <c:pie3DChart>
        <c:varyColors val="1"/>
        <c:ser>
          <c:idx val="0"/>
          <c:order val="0"/>
          <c:tx>
            <c:strRef>
              <c:f>'EFFECTIFS BIATSS 17'!$C$396</c:f>
              <c:strCache>
                <c:ptCount val="1"/>
                <c:pt idx="0">
                  <c:v>F</c:v>
                </c:pt>
              </c:strCache>
            </c:strRef>
          </c:tx>
          <c:explosion val="25"/>
          <c:dPt>
            <c:idx val="0"/>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4512-4D39-9FFE-AB72809E91A0}"/>
              </c:ext>
            </c:extLst>
          </c:dPt>
          <c:dPt>
            <c:idx val="1"/>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4512-4D39-9FFE-AB72809E91A0}"/>
              </c:ext>
            </c:extLst>
          </c:dPt>
          <c:dPt>
            <c:idx val="2"/>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4512-4D39-9FFE-AB72809E91A0}"/>
              </c:ext>
            </c:extLst>
          </c:dPt>
          <c:dPt>
            <c:idx val="3"/>
            <c:bubble3D val="0"/>
            <c:spPr>
              <a:solidFill>
                <a:schemeClr val="accent3">
                  <a:lumMod val="5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4512-4D39-9FFE-AB72809E91A0}"/>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1-4512-4D39-9FFE-AB72809E91A0}"/>
                </c:ext>
              </c:extLst>
            </c:dLbl>
            <c:dLbl>
              <c:idx val="1"/>
              <c:layout>
                <c:manualLayout>
                  <c:x val="2.8257456828885284E-2"/>
                  <c:y val="-4.6444121915820029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hade val="86000"/>
                        </a:schemeClr>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4512-4D39-9FFE-AB72809E91A0}"/>
                </c:ext>
              </c:extLst>
            </c:dLbl>
            <c:dLbl>
              <c:idx val="2"/>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5-4512-4D39-9FFE-AB72809E91A0}"/>
                </c:ext>
              </c:extLst>
            </c:dLbl>
            <c:dLbl>
              <c:idx val="3"/>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lumMod val="75000"/>
                        </a:schemeClr>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7-4512-4D39-9FFE-AB72809E91A0}"/>
                </c:ext>
              </c:extLst>
            </c:dLbl>
            <c:numFmt formatCode="0%" sourceLinked="0"/>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'EFFECTIFS BIATSS 17'!$A$397:$A$400</c:f>
              <c:strCache>
                <c:ptCount val="4"/>
                <c:pt idx="0">
                  <c:v>A+</c:v>
                </c:pt>
                <c:pt idx="1">
                  <c:v>A</c:v>
                </c:pt>
                <c:pt idx="2">
                  <c:v>B</c:v>
                </c:pt>
                <c:pt idx="3">
                  <c:v>C</c:v>
                </c:pt>
              </c:strCache>
            </c:strRef>
          </c:cat>
          <c:val>
            <c:numRef>
              <c:f>'EFFECTIFS BIATSS 17'!$C$397:$C$400</c:f>
              <c:numCache>
                <c:formatCode>General</c:formatCode>
                <c:ptCount val="4"/>
                <c:pt idx="0">
                  <c:v>11</c:v>
                </c:pt>
                <c:pt idx="1">
                  <c:v>41</c:v>
                </c:pt>
                <c:pt idx="2">
                  <c:v>49</c:v>
                </c:pt>
                <c:pt idx="3">
                  <c:v>102</c:v>
                </c:pt>
              </c:numCache>
            </c:numRef>
          </c:val>
          <c:extLst>
            <c:ext xmlns:c16="http://schemas.microsoft.com/office/drawing/2014/chart" uri="{C3380CC4-5D6E-409C-BE32-E72D297353CC}">
              <c16:uniqueId val="{00000008-4512-4D39-9FFE-AB72809E91A0}"/>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zero"/>
    <c:showDLblsOverMax val="0"/>
  </c:chart>
  <c:spPr>
    <a:noFill/>
    <a:ln w="9525" cap="flat" cmpd="sng" algn="ctr">
      <a:noFill/>
      <a:round/>
    </a:ln>
    <a:effectLst/>
  </c:spPr>
  <c:txPr>
    <a:bodyPr/>
    <a:lstStyle/>
    <a:p>
      <a:pPr>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none" spc="0" normalizeH="0" baseline="0">
                <a:solidFill>
                  <a:schemeClr val="dk1">
                    <a:lumMod val="50000"/>
                    <a:lumOff val="50000"/>
                  </a:schemeClr>
                </a:solidFill>
                <a:latin typeface="+mj-lt"/>
                <a:ea typeface="+mj-ea"/>
                <a:cs typeface="+mj-cs"/>
              </a:defRPr>
            </a:pPr>
            <a:r>
              <a:rPr lang="fr-FR" sz="1200"/>
              <a:t>Répartition H/F par catégories</a:t>
            </a:r>
          </a:p>
        </c:rich>
      </c:tx>
      <c:layout>
        <c:manualLayout>
          <c:xMode val="edge"/>
          <c:yMode val="edge"/>
          <c:x val="0.32017598647626677"/>
          <c:y val="4.016079071197181E-2"/>
        </c:manualLayout>
      </c:layout>
      <c:overlay val="0"/>
      <c:spPr>
        <a:noFill/>
        <a:ln>
          <a:noFill/>
        </a:ln>
        <a:effectLst/>
      </c:spPr>
      <c:txPr>
        <a:bodyPr rot="0" spcFirstLastPara="1" vertOverflow="ellipsis" vert="horz" wrap="square" anchor="ctr" anchorCtr="1"/>
        <a:lstStyle/>
        <a:p>
          <a:pPr>
            <a:defRPr sz="1200" b="1" i="0" u="none" strike="noStrike" kern="1200" cap="none" spc="0" normalizeH="0" baseline="0">
              <a:solidFill>
                <a:schemeClr val="dk1">
                  <a:lumMod val="50000"/>
                  <a:lumOff val="50000"/>
                </a:schemeClr>
              </a:solidFill>
              <a:latin typeface="+mj-lt"/>
              <a:ea typeface="+mj-ea"/>
              <a:cs typeface="+mj-cs"/>
            </a:defRPr>
          </a:pPr>
          <a:endParaRPr lang="fr-FR"/>
        </a:p>
      </c:txPr>
    </c:title>
    <c:autoTitleDeleted val="0"/>
    <c:plotArea>
      <c:layout>
        <c:manualLayout>
          <c:layoutTarget val="inner"/>
          <c:xMode val="edge"/>
          <c:yMode val="edge"/>
          <c:x val="0.1052633833251596"/>
          <c:y val="0.20883616040788314"/>
          <c:w val="0.86403693812735172"/>
          <c:h val="0.51004216099617605"/>
        </c:manualLayout>
      </c:layout>
      <c:barChart>
        <c:barDir val="col"/>
        <c:grouping val="percentStacked"/>
        <c:varyColors val="0"/>
        <c:ser>
          <c:idx val="0"/>
          <c:order val="0"/>
          <c:tx>
            <c:strRef>
              <c:f>'EFFECTIFS BIATSS 17'!$G$396</c:f>
              <c:strCache>
                <c:ptCount val="1"/>
                <c:pt idx="0">
                  <c:v>H</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'EFFECTIFS BIATSS 17'!$F$397:$F$400</c:f>
              <c:strCache>
                <c:ptCount val="4"/>
                <c:pt idx="0">
                  <c:v>A+</c:v>
                </c:pt>
                <c:pt idx="1">
                  <c:v>A</c:v>
                </c:pt>
                <c:pt idx="2">
                  <c:v>B</c:v>
                </c:pt>
                <c:pt idx="3">
                  <c:v>C</c:v>
                </c:pt>
              </c:strCache>
            </c:strRef>
          </c:cat>
          <c:val>
            <c:numRef>
              <c:f>'EFFECTIFS BIATSS 17'!$G$397:$G$400</c:f>
              <c:numCache>
                <c:formatCode>0%</c:formatCode>
                <c:ptCount val="4"/>
                <c:pt idx="0">
                  <c:v>0.56000000000000005</c:v>
                </c:pt>
                <c:pt idx="1">
                  <c:v>0.50602409638554213</c:v>
                </c:pt>
                <c:pt idx="2">
                  <c:v>0.22222222222222221</c:v>
                </c:pt>
                <c:pt idx="3">
                  <c:v>0.19685039370078741</c:v>
                </c:pt>
              </c:numCache>
            </c:numRef>
          </c:val>
          <c:extLst>
            <c:ext xmlns:c16="http://schemas.microsoft.com/office/drawing/2014/chart" uri="{C3380CC4-5D6E-409C-BE32-E72D297353CC}">
              <c16:uniqueId val="{00000000-4E54-40EF-AE0B-A226EB162D29}"/>
            </c:ext>
          </c:extLst>
        </c:ser>
        <c:ser>
          <c:idx val="1"/>
          <c:order val="1"/>
          <c:tx>
            <c:strRef>
              <c:f>'EFFECTIFS BIATSS 17'!$H$396</c:f>
              <c:strCache>
                <c:ptCount val="1"/>
                <c:pt idx="0">
                  <c:v>F</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'EFFECTIFS BIATSS 17'!$F$397:$F$400</c:f>
              <c:strCache>
                <c:ptCount val="4"/>
                <c:pt idx="0">
                  <c:v>A+</c:v>
                </c:pt>
                <c:pt idx="1">
                  <c:v>A</c:v>
                </c:pt>
                <c:pt idx="2">
                  <c:v>B</c:v>
                </c:pt>
                <c:pt idx="3">
                  <c:v>C</c:v>
                </c:pt>
              </c:strCache>
            </c:strRef>
          </c:cat>
          <c:val>
            <c:numRef>
              <c:f>'EFFECTIFS BIATSS 17'!$H$397:$H$400</c:f>
              <c:numCache>
                <c:formatCode>0%</c:formatCode>
                <c:ptCount val="4"/>
                <c:pt idx="0">
                  <c:v>0.44</c:v>
                </c:pt>
                <c:pt idx="1">
                  <c:v>0.49397590361445781</c:v>
                </c:pt>
                <c:pt idx="2">
                  <c:v>0.77777777777777779</c:v>
                </c:pt>
                <c:pt idx="3">
                  <c:v>0.80314960629921262</c:v>
                </c:pt>
              </c:numCache>
            </c:numRef>
          </c:val>
          <c:extLst>
            <c:ext xmlns:c16="http://schemas.microsoft.com/office/drawing/2014/chart" uri="{C3380CC4-5D6E-409C-BE32-E72D297353CC}">
              <c16:uniqueId val="{00000001-4E54-40EF-AE0B-A226EB162D29}"/>
            </c:ext>
          </c:extLst>
        </c:ser>
        <c:dLbls>
          <c:showLegendKey val="0"/>
          <c:showVal val="0"/>
          <c:showCatName val="0"/>
          <c:showSerName val="0"/>
          <c:showPercent val="0"/>
          <c:showBubbleSize val="0"/>
        </c:dLbls>
        <c:gapWidth val="150"/>
        <c:overlap val="100"/>
        <c:axId val="44708992"/>
        <c:axId val="44710528"/>
      </c:barChart>
      <c:catAx>
        <c:axId val="44708992"/>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dk1">
                <a:lumMod val="15000"/>
                <a:lumOff val="85000"/>
              </a:schemeClr>
            </a:solidFill>
            <a:round/>
          </a:ln>
          <a:effectLst/>
        </c:spPr>
        <c:txPr>
          <a:bodyPr rot="0" spcFirstLastPara="1" vertOverflow="ellipsis"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fr-FR"/>
          </a:p>
        </c:txPr>
        <c:crossAx val="44710528"/>
        <c:crosses val="autoZero"/>
        <c:auto val="1"/>
        <c:lblAlgn val="ctr"/>
        <c:lblOffset val="100"/>
        <c:noMultiLvlLbl val="0"/>
      </c:catAx>
      <c:valAx>
        <c:axId val="44710528"/>
        <c:scaling>
          <c:orientation val="minMax"/>
        </c:scaling>
        <c:delete val="0"/>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spPr>
          <a:noFill/>
          <a:ln w="9525" cap="flat" cmpd="sng" algn="ctr">
            <a:solidFill>
              <a:schemeClr val="dk1">
                <a:lumMod val="15000"/>
                <a:lumOff val="85000"/>
              </a:schemeClr>
            </a:solidFill>
            <a:round/>
          </a:ln>
          <a:effectLst/>
        </c:spPr>
        <c:txPr>
          <a:bodyPr rot="0" spcFirstLastPara="1" vertOverflow="ellipsis"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crossAx val="44708992"/>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legend>
    <c:plotVisOnly val="1"/>
    <c:dispBlanksAs val="gap"/>
    <c:showDLblsOverMax val="0"/>
  </c:chart>
  <c:spPr>
    <a:noFill/>
    <a:ln w="9525" cap="flat" cmpd="sng" algn="ctr">
      <a:noFill/>
      <a:round/>
    </a:ln>
    <a:effectLst/>
  </c:spPr>
  <c:txPr>
    <a:bodyPr/>
    <a:lstStyle/>
    <a:p>
      <a:pPr>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Evolution des titulaires BIATSS par catégorie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lineChart>
        <c:grouping val="standard"/>
        <c:varyColors val="0"/>
        <c:ser>
          <c:idx val="0"/>
          <c:order val="0"/>
          <c:tx>
            <c:strRef>
              <c:f>'EFFECTIFS BIATSS 17'!$A$339</c:f>
              <c:strCache>
                <c:ptCount val="1"/>
                <c:pt idx="0">
                  <c:v>A+</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'EFFECTIFS BIATSS 17'!$H$338:$O$338</c:f>
              <c:strCache>
                <c:ptCount val="8"/>
                <c:pt idx="0">
                  <c:v>2010</c:v>
                </c:pt>
                <c:pt idx="1">
                  <c:v>2011</c:v>
                </c:pt>
                <c:pt idx="2">
                  <c:v>2012</c:v>
                </c:pt>
                <c:pt idx="3">
                  <c:v>2013</c:v>
                </c:pt>
                <c:pt idx="4">
                  <c:v>2014</c:v>
                </c:pt>
                <c:pt idx="5">
                  <c:v>2015</c:v>
                </c:pt>
                <c:pt idx="6">
                  <c:v>2016</c:v>
                </c:pt>
                <c:pt idx="7">
                  <c:v>2017</c:v>
                </c:pt>
              </c:strCache>
            </c:strRef>
          </c:cat>
          <c:val>
            <c:numRef>
              <c:f>'EFFECTIFS BIATSS 17'!$H$339:$O$339</c:f>
              <c:numCache>
                <c:formatCode>General</c:formatCode>
                <c:ptCount val="8"/>
                <c:pt idx="3">
                  <c:v>23</c:v>
                </c:pt>
                <c:pt idx="4">
                  <c:v>26</c:v>
                </c:pt>
                <c:pt idx="5">
                  <c:v>26</c:v>
                </c:pt>
                <c:pt idx="6">
                  <c:v>26</c:v>
                </c:pt>
                <c:pt idx="7">
                  <c:v>25</c:v>
                </c:pt>
              </c:numCache>
            </c:numRef>
          </c:val>
          <c:smooth val="0"/>
          <c:extLst>
            <c:ext xmlns:c16="http://schemas.microsoft.com/office/drawing/2014/chart" uri="{C3380CC4-5D6E-409C-BE32-E72D297353CC}">
              <c16:uniqueId val="{00000000-D4CE-401B-A5A8-CEEF2E56CA6B}"/>
            </c:ext>
          </c:extLst>
        </c:ser>
        <c:ser>
          <c:idx val="1"/>
          <c:order val="1"/>
          <c:tx>
            <c:strRef>
              <c:f>'EFFECTIFS BIATSS 17'!$A$340</c:f>
              <c:strCache>
                <c:ptCount val="1"/>
                <c:pt idx="0">
                  <c:v>A</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'EFFECTIFS BIATSS 17'!$H$338:$O$338</c:f>
              <c:strCache>
                <c:ptCount val="8"/>
                <c:pt idx="0">
                  <c:v>2010</c:v>
                </c:pt>
                <c:pt idx="1">
                  <c:v>2011</c:v>
                </c:pt>
                <c:pt idx="2">
                  <c:v>2012</c:v>
                </c:pt>
                <c:pt idx="3">
                  <c:v>2013</c:v>
                </c:pt>
                <c:pt idx="4">
                  <c:v>2014</c:v>
                </c:pt>
                <c:pt idx="5">
                  <c:v>2015</c:v>
                </c:pt>
                <c:pt idx="6">
                  <c:v>2016</c:v>
                </c:pt>
                <c:pt idx="7">
                  <c:v>2017</c:v>
                </c:pt>
              </c:strCache>
            </c:strRef>
          </c:cat>
          <c:val>
            <c:numRef>
              <c:f>'EFFECTIFS BIATSS 17'!$H$340:$O$340</c:f>
              <c:numCache>
                <c:formatCode>General</c:formatCode>
                <c:ptCount val="8"/>
                <c:pt idx="0">
                  <c:v>73</c:v>
                </c:pt>
                <c:pt idx="1">
                  <c:v>73</c:v>
                </c:pt>
                <c:pt idx="2">
                  <c:v>84</c:v>
                </c:pt>
                <c:pt idx="3">
                  <c:v>74</c:v>
                </c:pt>
                <c:pt idx="4">
                  <c:v>76</c:v>
                </c:pt>
                <c:pt idx="5">
                  <c:v>85</c:v>
                </c:pt>
                <c:pt idx="6">
                  <c:v>84</c:v>
                </c:pt>
                <c:pt idx="7">
                  <c:v>83</c:v>
                </c:pt>
              </c:numCache>
            </c:numRef>
          </c:val>
          <c:smooth val="0"/>
          <c:extLst>
            <c:ext xmlns:c16="http://schemas.microsoft.com/office/drawing/2014/chart" uri="{C3380CC4-5D6E-409C-BE32-E72D297353CC}">
              <c16:uniqueId val="{00000001-D4CE-401B-A5A8-CEEF2E56CA6B}"/>
            </c:ext>
          </c:extLst>
        </c:ser>
        <c:ser>
          <c:idx val="2"/>
          <c:order val="2"/>
          <c:tx>
            <c:strRef>
              <c:f>'EFFECTIFS BIATSS 17'!$A$341</c:f>
              <c:strCache>
                <c:ptCount val="1"/>
                <c:pt idx="0">
                  <c:v>B</c:v>
                </c:pt>
              </c:strCache>
            </c:strRef>
          </c:tx>
          <c:spPr>
            <a:ln w="28575"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'EFFECTIFS BIATSS 17'!$H$338:$O$338</c:f>
              <c:strCache>
                <c:ptCount val="8"/>
                <c:pt idx="0">
                  <c:v>2010</c:v>
                </c:pt>
                <c:pt idx="1">
                  <c:v>2011</c:v>
                </c:pt>
                <c:pt idx="2">
                  <c:v>2012</c:v>
                </c:pt>
                <c:pt idx="3">
                  <c:v>2013</c:v>
                </c:pt>
                <c:pt idx="4">
                  <c:v>2014</c:v>
                </c:pt>
                <c:pt idx="5">
                  <c:v>2015</c:v>
                </c:pt>
                <c:pt idx="6">
                  <c:v>2016</c:v>
                </c:pt>
                <c:pt idx="7">
                  <c:v>2017</c:v>
                </c:pt>
              </c:strCache>
            </c:strRef>
          </c:cat>
          <c:val>
            <c:numRef>
              <c:f>'EFFECTIFS BIATSS 17'!$H$341:$O$341</c:f>
              <c:numCache>
                <c:formatCode>General</c:formatCode>
                <c:ptCount val="8"/>
                <c:pt idx="0">
                  <c:v>57</c:v>
                </c:pt>
                <c:pt idx="1">
                  <c:v>52</c:v>
                </c:pt>
                <c:pt idx="2">
                  <c:v>57</c:v>
                </c:pt>
                <c:pt idx="3">
                  <c:v>57</c:v>
                </c:pt>
                <c:pt idx="4">
                  <c:v>63</c:v>
                </c:pt>
                <c:pt idx="5">
                  <c:v>63</c:v>
                </c:pt>
                <c:pt idx="6">
                  <c:v>61</c:v>
                </c:pt>
                <c:pt idx="7">
                  <c:v>63</c:v>
                </c:pt>
              </c:numCache>
            </c:numRef>
          </c:val>
          <c:smooth val="0"/>
          <c:extLst>
            <c:ext xmlns:c16="http://schemas.microsoft.com/office/drawing/2014/chart" uri="{C3380CC4-5D6E-409C-BE32-E72D297353CC}">
              <c16:uniqueId val="{00000002-D4CE-401B-A5A8-CEEF2E56CA6B}"/>
            </c:ext>
          </c:extLst>
        </c:ser>
        <c:ser>
          <c:idx val="3"/>
          <c:order val="3"/>
          <c:tx>
            <c:strRef>
              <c:f>'EFFECTIFS BIATSS 17'!$A$342</c:f>
              <c:strCache>
                <c:ptCount val="1"/>
                <c:pt idx="0">
                  <c:v>C</c:v>
                </c:pt>
              </c:strCache>
            </c:strRef>
          </c:tx>
          <c:spPr>
            <a:ln w="28575" cap="rnd">
              <a:solidFill>
                <a:schemeClr val="accent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'EFFECTIFS BIATSS 17'!$H$338:$O$338</c:f>
              <c:strCache>
                <c:ptCount val="8"/>
                <c:pt idx="0">
                  <c:v>2010</c:v>
                </c:pt>
                <c:pt idx="1">
                  <c:v>2011</c:v>
                </c:pt>
                <c:pt idx="2">
                  <c:v>2012</c:v>
                </c:pt>
                <c:pt idx="3">
                  <c:v>2013</c:v>
                </c:pt>
                <c:pt idx="4">
                  <c:v>2014</c:v>
                </c:pt>
                <c:pt idx="5">
                  <c:v>2015</c:v>
                </c:pt>
                <c:pt idx="6">
                  <c:v>2016</c:v>
                </c:pt>
                <c:pt idx="7">
                  <c:v>2017</c:v>
                </c:pt>
              </c:strCache>
            </c:strRef>
          </c:cat>
          <c:val>
            <c:numRef>
              <c:f>'EFFECTIFS BIATSS 17'!$H$342:$O$342</c:f>
              <c:numCache>
                <c:formatCode>General</c:formatCode>
                <c:ptCount val="8"/>
                <c:pt idx="0">
                  <c:v>107</c:v>
                </c:pt>
                <c:pt idx="1">
                  <c:v>108</c:v>
                </c:pt>
                <c:pt idx="2">
                  <c:v>107</c:v>
                </c:pt>
                <c:pt idx="3">
                  <c:v>107</c:v>
                </c:pt>
                <c:pt idx="4">
                  <c:v>114</c:v>
                </c:pt>
                <c:pt idx="5">
                  <c:v>126</c:v>
                </c:pt>
                <c:pt idx="6">
                  <c:v>129</c:v>
                </c:pt>
                <c:pt idx="7">
                  <c:v>127</c:v>
                </c:pt>
              </c:numCache>
            </c:numRef>
          </c:val>
          <c:smooth val="0"/>
          <c:extLst>
            <c:ext xmlns:c16="http://schemas.microsoft.com/office/drawing/2014/chart" uri="{C3380CC4-5D6E-409C-BE32-E72D297353CC}">
              <c16:uniqueId val="{00000003-D4CE-401B-A5A8-CEEF2E56CA6B}"/>
            </c:ext>
          </c:extLst>
        </c:ser>
        <c:dLbls>
          <c:dLblPos val="t"/>
          <c:showLegendKey val="0"/>
          <c:showVal val="1"/>
          <c:showCatName val="0"/>
          <c:showSerName val="0"/>
          <c:showPercent val="0"/>
          <c:showBubbleSize val="0"/>
        </c:dLbls>
        <c:smooth val="0"/>
        <c:axId val="374060784"/>
        <c:axId val="374061200"/>
      </c:lineChart>
      <c:catAx>
        <c:axId val="374060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74061200"/>
        <c:crosses val="autoZero"/>
        <c:auto val="1"/>
        <c:lblAlgn val="ctr"/>
        <c:lblOffset val="100"/>
        <c:noMultiLvlLbl val="0"/>
      </c:catAx>
      <c:valAx>
        <c:axId val="3740612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740607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all" baseline="0">
                <a:solidFill>
                  <a:schemeClr val="tx1">
                    <a:lumMod val="65000"/>
                    <a:lumOff val="35000"/>
                  </a:schemeClr>
                </a:solidFill>
                <a:latin typeface="+mn-lt"/>
                <a:ea typeface="+mn-ea"/>
                <a:cs typeface="+mn-cs"/>
              </a:defRPr>
            </a:pPr>
            <a:r>
              <a:rPr lang="fr-FR" sz="1200" dirty="0">
                <a:latin typeface="+mj-lt"/>
              </a:rPr>
              <a:t>Répartition BIATSS 2017</a:t>
            </a:r>
          </a:p>
        </c:rich>
      </c:tx>
      <c:layout>
        <c:manualLayout>
          <c:xMode val="edge"/>
          <c:yMode val="edge"/>
          <c:x val="0.26253379145865119"/>
          <c:y val="3.79995315835778E-2"/>
        </c:manualLayout>
      </c:layout>
      <c:overlay val="0"/>
      <c:spPr>
        <a:noFill/>
        <a:ln>
          <a:noFill/>
        </a:ln>
        <a:effectLst/>
      </c:spPr>
      <c:txPr>
        <a:bodyPr rot="0" spcFirstLastPara="1" vertOverflow="ellipsis" vert="horz" wrap="square" anchor="ctr" anchorCtr="1"/>
        <a:lstStyle/>
        <a:p>
          <a:pPr>
            <a:defRPr sz="1200" b="1" i="0" u="none" strike="noStrike" kern="1200" cap="all"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0229421573799127E-2"/>
          <c:y val="0.29690282160840981"/>
          <c:w val="0.91548584520974696"/>
          <c:h val="0.49263144935847969"/>
        </c:manualLayout>
      </c:layout>
      <c:pie3DChart>
        <c:varyColors val="1"/>
        <c:ser>
          <c:idx val="0"/>
          <c:order val="0"/>
          <c:tx>
            <c:strRef>
              <c:f>'EFFECTIFS BIATSS 17'!$O$458</c:f>
              <c:strCache>
                <c:ptCount val="1"/>
                <c:pt idx="0">
                  <c:v>2017</c:v>
                </c:pt>
              </c:strCache>
            </c:strRef>
          </c:tx>
          <c:explosion val="25"/>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060B-4B7E-A1B4-3572FF4FDE31}"/>
              </c:ext>
            </c:extLst>
          </c:dPt>
          <c:dPt>
            <c:idx val="1"/>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060B-4B7E-A1B4-3572FF4FDE31}"/>
              </c:ext>
            </c:extLst>
          </c:dPt>
          <c:dPt>
            <c:idx val="2"/>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060B-4B7E-A1B4-3572FF4FDE31}"/>
              </c:ext>
            </c:extLst>
          </c:dPt>
          <c:dPt>
            <c:idx val="3"/>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060B-4B7E-A1B4-3572FF4FDE31}"/>
              </c:ext>
            </c:extLst>
          </c:dPt>
          <c:dPt>
            <c:idx val="4"/>
            <c:bubble3D val="0"/>
            <c:spPr>
              <a:solidFill>
                <a:schemeClr val="accent3">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060B-4B7E-A1B4-3572FF4FDE31}"/>
              </c:ext>
            </c:extLst>
          </c:dPt>
          <c:dPt>
            <c:idx val="5"/>
            <c:bubble3D val="0"/>
            <c:spPr>
              <a:solidFill>
                <a:schemeClr val="accent5">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060B-4B7E-A1B4-3572FF4FDE31}"/>
              </c:ext>
            </c:extLst>
          </c:dPt>
          <c:dPt>
            <c:idx val="6"/>
            <c:bubble3D val="0"/>
            <c:spPr>
              <a:solidFill>
                <a:schemeClr val="accent1">
                  <a:lumMod val="80000"/>
                  <a:lumOff val="2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D-060B-4B7E-A1B4-3572FF4FDE31}"/>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1-060B-4B7E-A1B4-3572FF4FDE31}"/>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3-060B-4B7E-A1B4-3572FF4FDE31}"/>
                </c:ext>
              </c:extLst>
            </c:dLbl>
            <c:dLbl>
              <c:idx val="2"/>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5-060B-4B7E-A1B4-3572FF4FDE31}"/>
                </c:ext>
              </c:extLst>
            </c:dLbl>
            <c:dLbl>
              <c:idx val="3"/>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60000"/>
                        </a:schemeClr>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7-060B-4B7E-A1B4-3572FF4FDE31}"/>
                </c:ext>
              </c:extLst>
            </c:dLbl>
            <c:dLbl>
              <c:idx val="4"/>
              <c:layout>
                <c:manualLayout>
                  <c:x val="0"/>
                  <c:y val="-4.2900638667775742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lumMod val="60000"/>
                        </a:schemeClr>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060B-4B7E-A1B4-3572FF4FDE31}"/>
                </c:ext>
              </c:extLst>
            </c:dLbl>
            <c:dLbl>
              <c:idx val="5"/>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r>
                      <a:rPr lang="en-US" dirty="0" smtClean="0"/>
                      <a:t>UFR LLSHS</a:t>
                    </a:r>
                    <a:r>
                      <a:rPr lang="en-US" baseline="0" dirty="0"/>
                      <a:t>
</a:t>
                    </a:r>
                    <a:fld id="{8E46A120-6A05-4518-92CA-89F33743D2B7}" type="PERCENTAGE">
                      <a:rPr lang="en-US" baseline="0"/>
                      <a:pPr>
                        <a:defRPr>
                          <a:solidFill>
                            <a:schemeClr val="accent1"/>
                          </a:solidFill>
                        </a:defRPr>
                      </a:pPr>
                      <a:t>[POURCENTAGE]</a:t>
                    </a:fld>
                    <a:endParaRPr lang="en-US" baseline="0" dirty="0"/>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060B-4B7E-A1B4-3572FF4FDE31}"/>
                </c:ext>
              </c:extLst>
            </c:dLbl>
            <c:dLbl>
              <c:idx val="6"/>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80000"/>
                          <a:lumOff val="20000"/>
                        </a:schemeClr>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D-060B-4B7E-A1B4-3572FF4FDE31}"/>
                </c:ext>
              </c:extLst>
            </c:dLbl>
            <c:numFmt formatCode="0%" sourceLinked="0"/>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'EFFECTIFS BIATSS 17'!$A$459:$A$465</c:f>
              <c:strCache>
                <c:ptCount val="7"/>
                <c:pt idx="0">
                  <c:v>SERVICES</c:v>
                </c:pt>
                <c:pt idx="1">
                  <c:v>ENSIBS</c:v>
                </c:pt>
                <c:pt idx="2">
                  <c:v>IUT LORIENT</c:v>
                </c:pt>
                <c:pt idx="3">
                  <c:v>IUT VANNES</c:v>
                </c:pt>
                <c:pt idx="4">
                  <c:v>UFR DSEG</c:v>
                </c:pt>
                <c:pt idx="5">
                  <c:v>UFR LSHS</c:v>
                </c:pt>
                <c:pt idx="6">
                  <c:v>UFR SSI</c:v>
                </c:pt>
              </c:strCache>
            </c:strRef>
          </c:cat>
          <c:val>
            <c:numRef>
              <c:f>'EFFECTIFS BIATSS 17'!$O$459:$O$465</c:f>
              <c:numCache>
                <c:formatCode>General</c:formatCode>
                <c:ptCount val="7"/>
                <c:pt idx="0">
                  <c:v>146</c:v>
                </c:pt>
                <c:pt idx="1">
                  <c:v>7</c:v>
                </c:pt>
                <c:pt idx="2">
                  <c:v>30</c:v>
                </c:pt>
                <c:pt idx="3">
                  <c:v>26</c:v>
                </c:pt>
                <c:pt idx="4">
                  <c:v>15</c:v>
                </c:pt>
                <c:pt idx="5">
                  <c:v>21</c:v>
                </c:pt>
                <c:pt idx="6">
                  <c:v>53</c:v>
                </c:pt>
              </c:numCache>
            </c:numRef>
          </c:val>
          <c:extLst>
            <c:ext xmlns:c16="http://schemas.microsoft.com/office/drawing/2014/chart" uri="{C3380CC4-5D6E-409C-BE32-E72D297353CC}">
              <c16:uniqueId val="{0000000E-060B-4B7E-A1B4-3572FF4FDE31}"/>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zero"/>
    <c:showDLblsOverMax val="0"/>
  </c:chart>
  <c:spPr>
    <a:noFill/>
    <a:ln w="9525" cap="flat" cmpd="sng" algn="ctr">
      <a:noFill/>
      <a:round/>
    </a:ln>
    <a:effectLst/>
  </c:spPr>
  <c:txPr>
    <a:bodyPr/>
    <a:lstStyle/>
    <a:p>
      <a:pPr>
        <a:defRPr/>
      </a:pPr>
      <a:endParaRPr lang="fr-F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cap="none" spc="0" normalizeH="0" baseline="0">
                <a:solidFill>
                  <a:schemeClr val="dk1">
                    <a:lumMod val="50000"/>
                    <a:lumOff val="50000"/>
                  </a:schemeClr>
                </a:solidFill>
                <a:latin typeface="+mj-lt"/>
                <a:ea typeface="+mj-ea"/>
                <a:cs typeface="+mj-cs"/>
              </a:defRPr>
            </a:pPr>
            <a:r>
              <a:rPr lang="fr-FR" sz="1200"/>
              <a:t>Evolution de l'âge moyen global</a:t>
            </a:r>
          </a:p>
        </c:rich>
      </c:tx>
      <c:layout>
        <c:manualLayout>
          <c:xMode val="edge"/>
          <c:yMode val="edge"/>
          <c:x val="0.21359271267562144"/>
          <c:y val="4.7872425037779366E-2"/>
        </c:manualLayout>
      </c:layout>
      <c:overlay val="0"/>
      <c:spPr>
        <a:noFill/>
        <a:ln>
          <a:noFill/>
        </a:ln>
        <a:effectLst/>
      </c:spPr>
      <c:txPr>
        <a:bodyPr rot="0" spcFirstLastPara="1" vertOverflow="ellipsis" vert="horz" wrap="square" anchor="ctr" anchorCtr="1"/>
        <a:lstStyle/>
        <a:p>
          <a:pPr>
            <a:defRPr sz="1200" b="1" i="0" u="none" strike="noStrike" kern="1200" cap="none" spc="0" normalizeH="0" baseline="0">
              <a:solidFill>
                <a:schemeClr val="dk1">
                  <a:lumMod val="50000"/>
                  <a:lumOff val="50000"/>
                </a:schemeClr>
              </a:solidFill>
              <a:latin typeface="+mj-lt"/>
              <a:ea typeface="+mj-ea"/>
              <a:cs typeface="+mj-cs"/>
            </a:defRPr>
          </a:pPr>
          <a:endParaRPr lang="fr-FR"/>
        </a:p>
      </c:txPr>
    </c:title>
    <c:autoTitleDeleted val="0"/>
    <c:plotArea>
      <c:layout>
        <c:manualLayout>
          <c:layoutTarget val="inner"/>
          <c:xMode val="edge"/>
          <c:yMode val="edge"/>
          <c:x val="0.12621399111925793"/>
          <c:y val="0.34042553191489361"/>
          <c:w val="0.82848158273153927"/>
          <c:h val="0.39361702127659576"/>
        </c:manualLayout>
      </c:layout>
      <c:lineChart>
        <c:grouping val="standard"/>
        <c:varyColors val="0"/>
        <c:ser>
          <c:idx val="0"/>
          <c:order val="0"/>
          <c:tx>
            <c:strRef>
              <c:f>'BIATSS 16'!$F$307</c:f>
              <c:strCache>
                <c:ptCount val="1"/>
                <c:pt idx="0">
                  <c:v>AM</c:v>
                </c:pt>
              </c:strCache>
            </c:strRef>
          </c:tx>
          <c:spPr>
            <a:ln w="22225" cap="rnd">
              <a:solidFill>
                <a:schemeClr val="accent3"/>
              </a:solidFill>
              <a:round/>
            </a:ln>
            <a:effectLst/>
          </c:spPr>
          <c:marker>
            <c:symbol val="circle"/>
            <c:size val="6"/>
            <c:spPr>
              <a:solidFill>
                <a:schemeClr val="lt1"/>
              </a:solidFill>
              <a:ln w="15875">
                <a:solidFill>
                  <a:schemeClr val="accent3"/>
                </a:solidFill>
                <a:round/>
              </a:ln>
              <a:effectLst/>
            </c:spPr>
          </c:marker>
          <c:cat>
            <c:numRef>
              <c:f>'BIATSS 16'!$G$306:$T$306</c:f>
              <c:numCache>
                <c:formatCode>General</c:formatCode>
                <c:ptCount val="8"/>
                <c:pt idx="0">
                  <c:v>2010</c:v>
                </c:pt>
                <c:pt idx="1">
                  <c:v>2011</c:v>
                </c:pt>
                <c:pt idx="2">
                  <c:v>2012</c:v>
                </c:pt>
                <c:pt idx="3">
                  <c:v>2013</c:v>
                </c:pt>
                <c:pt idx="4">
                  <c:v>2014</c:v>
                </c:pt>
                <c:pt idx="5">
                  <c:v>2015</c:v>
                </c:pt>
                <c:pt idx="6">
                  <c:v>2016</c:v>
                </c:pt>
                <c:pt idx="7">
                  <c:v>2017</c:v>
                </c:pt>
              </c:numCache>
            </c:numRef>
          </c:cat>
          <c:val>
            <c:numRef>
              <c:f>'BIATSS 16'!$G$307:$T$307</c:f>
              <c:numCache>
                <c:formatCode>General</c:formatCode>
                <c:ptCount val="8"/>
                <c:pt idx="0">
                  <c:v>45</c:v>
                </c:pt>
                <c:pt idx="1">
                  <c:v>45.56</c:v>
                </c:pt>
                <c:pt idx="2">
                  <c:v>46.41</c:v>
                </c:pt>
                <c:pt idx="3">
                  <c:v>46.3</c:v>
                </c:pt>
                <c:pt idx="4">
                  <c:v>46.4</c:v>
                </c:pt>
                <c:pt idx="5">
                  <c:v>46.9</c:v>
                </c:pt>
                <c:pt idx="6">
                  <c:v>47.5</c:v>
                </c:pt>
                <c:pt idx="7">
                  <c:v>47.9</c:v>
                </c:pt>
              </c:numCache>
            </c:numRef>
          </c:val>
          <c:smooth val="0"/>
          <c:extLst>
            <c:ext xmlns:c16="http://schemas.microsoft.com/office/drawing/2014/chart" uri="{C3380CC4-5D6E-409C-BE32-E72D297353CC}">
              <c16:uniqueId val="{00000000-447D-4465-8EA9-2B73CE95B815}"/>
            </c:ext>
          </c:extLst>
        </c:ser>
        <c:dLbls>
          <c:showLegendKey val="0"/>
          <c:showVal val="0"/>
          <c:showCatName val="0"/>
          <c:showSerName val="0"/>
          <c:showPercent val="0"/>
          <c:showBubbleSize val="0"/>
        </c:dLbls>
        <c:marker val="1"/>
        <c:smooth val="0"/>
        <c:axId val="92086272"/>
        <c:axId val="92088192"/>
      </c:lineChart>
      <c:catAx>
        <c:axId val="92086272"/>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2700000" spcFirstLastPara="1" vertOverflow="ellipsis"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fr-FR"/>
          </a:p>
        </c:txPr>
        <c:crossAx val="92088192"/>
        <c:crosses val="autoZero"/>
        <c:auto val="1"/>
        <c:lblAlgn val="ctr"/>
        <c:lblOffset val="100"/>
        <c:noMultiLvlLbl val="0"/>
      </c:catAx>
      <c:valAx>
        <c:axId val="92088192"/>
        <c:scaling>
          <c:orientation val="minMax"/>
        </c:scaling>
        <c:delete val="0"/>
        <c:axPos val="l"/>
        <c:majorGridlines>
          <c:spPr>
            <a:ln w="9525" cap="flat" cmpd="sng" algn="ctr">
              <a:solidFill>
                <a:schemeClr val="dk1">
                  <a:lumMod val="15000"/>
                  <a:lumOff val="85000"/>
                  <a:alpha val="54000"/>
                </a:schemeClr>
              </a:solidFill>
              <a:round/>
            </a:ln>
            <a:effectLst/>
          </c:spPr>
        </c:maj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crossAx val="92086272"/>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noFill/>
      <a:round/>
    </a:ln>
    <a:effectLst/>
  </c:spPr>
  <c:txPr>
    <a:bodyPr/>
    <a:lstStyle/>
    <a:p>
      <a:pPr>
        <a:defRPr/>
      </a:pPr>
      <a:endParaRPr lang="fr-FR"/>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cap="none" spc="0" normalizeH="0" baseline="0">
                <a:solidFill>
                  <a:schemeClr val="dk1">
                    <a:lumMod val="50000"/>
                    <a:lumOff val="50000"/>
                  </a:schemeClr>
                </a:solidFill>
                <a:latin typeface="+mj-lt"/>
                <a:ea typeface="+mj-ea"/>
                <a:cs typeface="+mj-cs"/>
              </a:defRPr>
            </a:pPr>
            <a:r>
              <a:rPr lang="fr-FR" sz="1200"/>
              <a:t>Pyramide des âges 2017
</a:t>
            </a:r>
          </a:p>
        </c:rich>
      </c:tx>
      <c:layout>
        <c:manualLayout>
          <c:xMode val="edge"/>
          <c:yMode val="edge"/>
          <c:x val="0.3589750576952529"/>
          <c:y val="4.1152282435283828E-2"/>
        </c:manualLayout>
      </c:layout>
      <c:overlay val="0"/>
      <c:spPr>
        <a:noFill/>
        <a:ln>
          <a:noFill/>
        </a:ln>
        <a:effectLst/>
      </c:spPr>
      <c:txPr>
        <a:bodyPr rot="0" spcFirstLastPara="1" vertOverflow="ellipsis" vert="horz" wrap="square" anchor="ctr" anchorCtr="1"/>
        <a:lstStyle/>
        <a:p>
          <a:pPr>
            <a:defRPr sz="1200" b="1" i="0" u="none" strike="noStrike" kern="1200" cap="none" spc="0" normalizeH="0" baseline="0">
              <a:solidFill>
                <a:schemeClr val="dk1">
                  <a:lumMod val="50000"/>
                  <a:lumOff val="50000"/>
                </a:schemeClr>
              </a:solidFill>
              <a:latin typeface="+mj-lt"/>
              <a:ea typeface="+mj-ea"/>
              <a:cs typeface="+mj-cs"/>
            </a:defRPr>
          </a:pPr>
          <a:endParaRPr lang="fr-FR"/>
        </a:p>
      </c:txPr>
    </c:title>
    <c:autoTitleDeleted val="0"/>
    <c:plotArea>
      <c:layout>
        <c:manualLayout>
          <c:layoutTarget val="inner"/>
          <c:xMode val="edge"/>
          <c:yMode val="edge"/>
          <c:x val="8.9743777009417172E-2"/>
          <c:y val="0.30452797280081662"/>
          <c:w val="0.88034371733047323"/>
          <c:h val="0.55967303109339273"/>
        </c:manualLayout>
      </c:layout>
      <c:barChart>
        <c:barDir val="col"/>
        <c:grouping val="stacked"/>
        <c:varyColors val="0"/>
        <c:ser>
          <c:idx val="0"/>
          <c:order val="0"/>
          <c:tx>
            <c:strRef>
              <c:f>'[EFFECTIFS 2017.xlsx]EFFECTIFS BIATSS 17'!$O$581</c:f>
              <c:strCache>
                <c:ptCount val="1"/>
                <c:pt idx="0">
                  <c:v>2017</c:v>
                </c:pt>
              </c:strCache>
            </c:strRef>
          </c:tx>
          <c:spPr>
            <a:solidFill>
              <a:schemeClr val="accent3">
                <a:lumMod val="60000"/>
                <a:lumOff val="40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'[EFFECTIFS 2017.xlsx]EFFECTIFS BIATSS 17'!$A$582:$A$591</c:f>
              <c:strCache>
                <c:ptCount val="10"/>
                <c:pt idx="0">
                  <c:v>20/25</c:v>
                </c:pt>
                <c:pt idx="1">
                  <c:v>25/30</c:v>
                </c:pt>
                <c:pt idx="2">
                  <c:v>30/35</c:v>
                </c:pt>
                <c:pt idx="3">
                  <c:v>35/40</c:v>
                </c:pt>
                <c:pt idx="4">
                  <c:v>40/45</c:v>
                </c:pt>
                <c:pt idx="5">
                  <c:v>45/50</c:v>
                </c:pt>
                <c:pt idx="6">
                  <c:v>50/55</c:v>
                </c:pt>
                <c:pt idx="7">
                  <c:v>55/60</c:v>
                </c:pt>
                <c:pt idx="8">
                  <c:v>60/65</c:v>
                </c:pt>
                <c:pt idx="9">
                  <c:v>65/70</c:v>
                </c:pt>
              </c:strCache>
            </c:strRef>
          </c:cat>
          <c:val>
            <c:numRef>
              <c:f>'[EFFECTIFS 2017.xlsx]EFFECTIFS BIATSS 17'!$O$582:$O$591</c:f>
              <c:numCache>
                <c:formatCode>0%</c:formatCode>
                <c:ptCount val="10"/>
                <c:pt idx="0">
                  <c:v>0</c:v>
                </c:pt>
                <c:pt idx="1">
                  <c:v>3.3557046979865771E-3</c:v>
                </c:pt>
                <c:pt idx="2">
                  <c:v>5.7046979865771813E-2</c:v>
                </c:pt>
                <c:pt idx="3">
                  <c:v>8.0536912751677847E-2</c:v>
                </c:pt>
                <c:pt idx="4">
                  <c:v>0.17785234899328858</c:v>
                </c:pt>
                <c:pt idx="5">
                  <c:v>0.25503355704697989</c:v>
                </c:pt>
                <c:pt idx="6">
                  <c:v>0.20469798657718122</c:v>
                </c:pt>
                <c:pt idx="7">
                  <c:v>0.17449664429530201</c:v>
                </c:pt>
                <c:pt idx="8">
                  <c:v>3.6912751677852351E-2</c:v>
                </c:pt>
                <c:pt idx="9">
                  <c:v>1.0067114093959731E-2</c:v>
                </c:pt>
              </c:numCache>
            </c:numRef>
          </c:val>
          <c:extLst>
            <c:ext xmlns:c16="http://schemas.microsoft.com/office/drawing/2014/chart" uri="{C3380CC4-5D6E-409C-BE32-E72D297353CC}">
              <c16:uniqueId val="{00000000-5C9B-4F02-9935-05B33BDDE1CB}"/>
            </c:ext>
          </c:extLst>
        </c:ser>
        <c:dLbls>
          <c:showLegendKey val="0"/>
          <c:showVal val="0"/>
          <c:showCatName val="0"/>
          <c:showSerName val="0"/>
          <c:showPercent val="0"/>
          <c:showBubbleSize val="0"/>
        </c:dLbls>
        <c:gapWidth val="150"/>
        <c:overlap val="100"/>
        <c:axId val="44811776"/>
        <c:axId val="44813312"/>
      </c:barChart>
      <c:catAx>
        <c:axId val="44811776"/>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dk1">
                <a:lumMod val="15000"/>
                <a:lumOff val="85000"/>
              </a:schemeClr>
            </a:solidFill>
            <a:round/>
          </a:ln>
          <a:effectLst/>
        </c:spPr>
        <c:txPr>
          <a:bodyPr rot="0" spcFirstLastPara="1" vertOverflow="ellipsis"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fr-FR"/>
          </a:p>
        </c:txPr>
        <c:crossAx val="44813312"/>
        <c:crosses val="autoZero"/>
        <c:auto val="1"/>
        <c:lblAlgn val="ctr"/>
        <c:lblOffset val="100"/>
        <c:noMultiLvlLbl val="0"/>
      </c:catAx>
      <c:valAx>
        <c:axId val="44813312"/>
        <c:scaling>
          <c:orientation val="minMax"/>
        </c:scaling>
        <c:delete val="0"/>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spPr>
          <a:noFill/>
          <a:ln w="9525" cap="flat" cmpd="sng" algn="ctr">
            <a:solidFill>
              <a:schemeClr val="dk1">
                <a:lumMod val="15000"/>
                <a:lumOff val="85000"/>
              </a:schemeClr>
            </a:solidFill>
            <a:round/>
          </a:ln>
          <a:effectLst/>
        </c:spPr>
        <c:txPr>
          <a:bodyPr rot="0" spcFirstLastPara="1" vertOverflow="ellipsis"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crossAx val="44811776"/>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noFill/>
    <a:ln w="9525" cap="flat" cmpd="sng" algn="ctr">
      <a:noFill/>
      <a:round/>
    </a:ln>
    <a:effectLst/>
  </c:spPr>
  <c:txPr>
    <a:bodyPr/>
    <a:lstStyle/>
    <a:p>
      <a:pPr>
        <a:defRPr/>
      </a:pPr>
      <a:endParaRPr lang="fr-FR"/>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cap="none" spc="0" normalizeH="0" baseline="0">
                <a:solidFill>
                  <a:schemeClr val="dk1">
                    <a:lumMod val="50000"/>
                    <a:lumOff val="50000"/>
                  </a:schemeClr>
                </a:solidFill>
                <a:latin typeface="+mj-lt"/>
                <a:ea typeface="+mj-ea"/>
                <a:cs typeface="+mj-cs"/>
              </a:defRPr>
            </a:pPr>
            <a:r>
              <a:rPr lang="fr-FR" sz="1200"/>
              <a:t>Comparaison pyramide des âges 2010/2017</a:t>
            </a:r>
          </a:p>
        </c:rich>
      </c:tx>
      <c:layout>
        <c:manualLayout>
          <c:xMode val="edge"/>
          <c:yMode val="edge"/>
          <c:x val="0.21026915981400332"/>
          <c:y val="4.0816249320186328E-2"/>
        </c:manualLayout>
      </c:layout>
      <c:overlay val="0"/>
      <c:spPr>
        <a:noFill/>
        <a:ln>
          <a:noFill/>
        </a:ln>
        <a:effectLst/>
      </c:spPr>
      <c:txPr>
        <a:bodyPr rot="0" spcFirstLastPara="1" vertOverflow="ellipsis" vert="horz" wrap="square" anchor="ctr" anchorCtr="1"/>
        <a:lstStyle/>
        <a:p>
          <a:pPr>
            <a:defRPr sz="1200" b="1" i="0" u="none" strike="noStrike" kern="1200" cap="none" spc="0" normalizeH="0" baseline="0">
              <a:solidFill>
                <a:schemeClr val="dk1">
                  <a:lumMod val="50000"/>
                  <a:lumOff val="50000"/>
                </a:schemeClr>
              </a:solidFill>
              <a:latin typeface="+mj-lt"/>
              <a:ea typeface="+mj-ea"/>
              <a:cs typeface="+mj-cs"/>
            </a:defRPr>
          </a:pPr>
          <a:endParaRPr lang="fr-FR"/>
        </a:p>
      </c:txPr>
    </c:title>
    <c:autoTitleDeleted val="0"/>
    <c:plotArea>
      <c:layout>
        <c:manualLayout>
          <c:layoutTarget val="inner"/>
          <c:xMode val="edge"/>
          <c:yMode val="edge"/>
          <c:x val="0.11735955331166111"/>
          <c:y val="0.26938775510204083"/>
          <c:w val="0.84841177081555008"/>
          <c:h val="0.42448979591836733"/>
        </c:manualLayout>
      </c:layout>
      <c:barChart>
        <c:barDir val="col"/>
        <c:grouping val="clustered"/>
        <c:varyColors val="0"/>
        <c:ser>
          <c:idx val="1"/>
          <c:order val="0"/>
          <c:tx>
            <c:strRef>
              <c:f>'[EFFECTIFS 2017.xlsx]EFFECTIFS BIATSS 17'!$H$581</c:f>
              <c:strCache>
                <c:ptCount val="1"/>
                <c:pt idx="0">
                  <c:v>2010</c:v>
                </c:pt>
              </c:strCache>
            </c:strRef>
          </c:tx>
          <c:spPr>
            <a:solidFill>
              <a:schemeClr val="accent3">
                <a:tint val="77000"/>
              </a:schemeClr>
            </a:solidFill>
            <a:ln>
              <a:noFill/>
            </a:ln>
            <a:effectLst/>
          </c:spPr>
          <c:invertIfNegative val="0"/>
          <c:cat>
            <c:strRef>
              <c:f>'[EFFECTIFS 2017.xlsx]EFFECTIFS BIATSS 17'!$A$582:$A$591</c:f>
              <c:strCache>
                <c:ptCount val="10"/>
                <c:pt idx="0">
                  <c:v>20/25</c:v>
                </c:pt>
                <c:pt idx="1">
                  <c:v>25/30</c:v>
                </c:pt>
                <c:pt idx="2">
                  <c:v>30/35</c:v>
                </c:pt>
                <c:pt idx="3">
                  <c:v>35/40</c:v>
                </c:pt>
                <c:pt idx="4">
                  <c:v>40/45</c:v>
                </c:pt>
                <c:pt idx="5">
                  <c:v>45/50</c:v>
                </c:pt>
                <c:pt idx="6">
                  <c:v>50/55</c:v>
                </c:pt>
                <c:pt idx="7">
                  <c:v>55/60</c:v>
                </c:pt>
                <c:pt idx="8">
                  <c:v>60/65</c:v>
                </c:pt>
                <c:pt idx="9">
                  <c:v>65/70</c:v>
                </c:pt>
              </c:strCache>
            </c:strRef>
          </c:cat>
          <c:val>
            <c:numRef>
              <c:f>'[EFFECTIFS 2017.xlsx]EFFECTIFS BIATSS 17'!$H$582:$H$591</c:f>
              <c:numCache>
                <c:formatCode>0%</c:formatCode>
                <c:ptCount val="10"/>
                <c:pt idx="0">
                  <c:v>0</c:v>
                </c:pt>
                <c:pt idx="1">
                  <c:v>1.646090534979424E-2</c:v>
                </c:pt>
                <c:pt idx="2">
                  <c:v>6.584362139917696E-2</c:v>
                </c:pt>
                <c:pt idx="3">
                  <c:v>0.19753086419753085</c:v>
                </c:pt>
                <c:pt idx="4">
                  <c:v>0.20987654320987653</c:v>
                </c:pt>
                <c:pt idx="5">
                  <c:v>0.2139917695473251</c:v>
                </c:pt>
                <c:pt idx="6">
                  <c:v>0.1440329218106996</c:v>
                </c:pt>
                <c:pt idx="7">
                  <c:v>0.13991769547325103</c:v>
                </c:pt>
                <c:pt idx="8">
                  <c:v>1.2345679012345678E-2</c:v>
                </c:pt>
                <c:pt idx="9">
                  <c:v>0</c:v>
                </c:pt>
              </c:numCache>
            </c:numRef>
          </c:val>
          <c:extLst>
            <c:ext xmlns:c16="http://schemas.microsoft.com/office/drawing/2014/chart" uri="{C3380CC4-5D6E-409C-BE32-E72D297353CC}">
              <c16:uniqueId val="{00000000-1E10-4F03-8C42-75557CD4127B}"/>
            </c:ext>
          </c:extLst>
        </c:ser>
        <c:dLbls>
          <c:showLegendKey val="0"/>
          <c:showVal val="0"/>
          <c:showCatName val="0"/>
          <c:showSerName val="0"/>
          <c:showPercent val="0"/>
          <c:showBubbleSize val="0"/>
        </c:dLbls>
        <c:gapWidth val="247"/>
        <c:axId val="44835200"/>
        <c:axId val="44837120"/>
      </c:barChart>
      <c:lineChart>
        <c:grouping val="standard"/>
        <c:varyColors val="0"/>
        <c:ser>
          <c:idx val="0"/>
          <c:order val="1"/>
          <c:tx>
            <c:strRef>
              <c:f>'[EFFECTIFS 2017.xlsx]EFFECTIFS BIATSS 17'!$O$581</c:f>
              <c:strCache>
                <c:ptCount val="1"/>
                <c:pt idx="0">
                  <c:v>2017</c:v>
                </c:pt>
              </c:strCache>
            </c:strRef>
          </c:tx>
          <c:spPr>
            <a:ln w="22225" cap="rnd">
              <a:solidFill>
                <a:schemeClr val="accent3">
                  <a:shade val="76000"/>
                </a:schemeClr>
              </a:solidFill>
              <a:round/>
            </a:ln>
            <a:effectLst/>
          </c:spPr>
          <c:marker>
            <c:symbol val="circle"/>
            <c:size val="6"/>
            <c:spPr>
              <a:solidFill>
                <a:schemeClr val="lt1"/>
              </a:solidFill>
              <a:ln w="15875">
                <a:solidFill>
                  <a:schemeClr val="accent3">
                    <a:shade val="76000"/>
                  </a:schemeClr>
                </a:solidFill>
                <a:round/>
              </a:ln>
              <a:effectLst/>
            </c:spPr>
          </c:marker>
          <c:cat>
            <c:strRef>
              <c:f>'[EFFECTIFS 2017.xlsx]EFFECTIFS BIATSS 17'!$A$582:$A$591</c:f>
              <c:strCache>
                <c:ptCount val="10"/>
                <c:pt idx="0">
                  <c:v>20/25</c:v>
                </c:pt>
                <c:pt idx="1">
                  <c:v>25/30</c:v>
                </c:pt>
                <c:pt idx="2">
                  <c:v>30/35</c:v>
                </c:pt>
                <c:pt idx="3">
                  <c:v>35/40</c:v>
                </c:pt>
                <c:pt idx="4">
                  <c:v>40/45</c:v>
                </c:pt>
                <c:pt idx="5">
                  <c:v>45/50</c:v>
                </c:pt>
                <c:pt idx="6">
                  <c:v>50/55</c:v>
                </c:pt>
                <c:pt idx="7">
                  <c:v>55/60</c:v>
                </c:pt>
                <c:pt idx="8">
                  <c:v>60/65</c:v>
                </c:pt>
                <c:pt idx="9">
                  <c:v>65/70</c:v>
                </c:pt>
              </c:strCache>
            </c:strRef>
          </c:cat>
          <c:val>
            <c:numRef>
              <c:f>'[EFFECTIFS 2017.xlsx]EFFECTIFS BIATSS 17'!$O$582:$O$591</c:f>
              <c:numCache>
                <c:formatCode>0%</c:formatCode>
                <c:ptCount val="10"/>
                <c:pt idx="0">
                  <c:v>0</c:v>
                </c:pt>
                <c:pt idx="1">
                  <c:v>3.3557046979865771E-3</c:v>
                </c:pt>
                <c:pt idx="2">
                  <c:v>5.7046979865771813E-2</c:v>
                </c:pt>
                <c:pt idx="3">
                  <c:v>8.0536912751677847E-2</c:v>
                </c:pt>
                <c:pt idx="4">
                  <c:v>0.17785234899328858</c:v>
                </c:pt>
                <c:pt idx="5">
                  <c:v>0.25503355704697989</c:v>
                </c:pt>
                <c:pt idx="6">
                  <c:v>0.20469798657718122</c:v>
                </c:pt>
                <c:pt idx="7">
                  <c:v>0.17449664429530201</c:v>
                </c:pt>
                <c:pt idx="8">
                  <c:v>3.6912751677852351E-2</c:v>
                </c:pt>
                <c:pt idx="9">
                  <c:v>1.0067114093959731E-2</c:v>
                </c:pt>
              </c:numCache>
            </c:numRef>
          </c:val>
          <c:smooth val="0"/>
          <c:extLst>
            <c:ext xmlns:c16="http://schemas.microsoft.com/office/drawing/2014/chart" uri="{C3380CC4-5D6E-409C-BE32-E72D297353CC}">
              <c16:uniqueId val="{00000001-1E10-4F03-8C42-75557CD4127B}"/>
            </c:ext>
          </c:extLst>
        </c:ser>
        <c:dLbls>
          <c:showLegendKey val="0"/>
          <c:showVal val="0"/>
          <c:showCatName val="0"/>
          <c:showSerName val="0"/>
          <c:showPercent val="0"/>
          <c:showBubbleSize val="0"/>
        </c:dLbls>
        <c:marker val="1"/>
        <c:smooth val="0"/>
        <c:axId val="44835200"/>
        <c:axId val="44837120"/>
      </c:lineChart>
      <c:catAx>
        <c:axId val="44835200"/>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0" spcFirstLastPara="1" vertOverflow="ellipsis"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fr-FR"/>
          </a:p>
        </c:txPr>
        <c:crossAx val="44837120"/>
        <c:crosses val="autoZero"/>
        <c:auto val="0"/>
        <c:lblAlgn val="ctr"/>
        <c:lblOffset val="100"/>
        <c:tickLblSkip val="1"/>
        <c:tickMarkSkip val="1"/>
        <c:noMultiLvlLbl val="0"/>
      </c:catAx>
      <c:valAx>
        <c:axId val="44837120"/>
        <c:scaling>
          <c:orientation val="minMax"/>
        </c:scaling>
        <c:delete val="0"/>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crossAx val="44835200"/>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legend>
    <c:plotVisOnly val="1"/>
    <c:dispBlanksAs val="gap"/>
    <c:showDLblsOverMax val="0"/>
  </c:chart>
  <c:spPr>
    <a:noFill/>
    <a:ln w="9525" cap="flat" cmpd="sng" algn="ctr">
      <a:noFill/>
      <a:round/>
    </a:ln>
    <a:effectLst/>
  </c:spPr>
  <c:txPr>
    <a:bodyPr/>
    <a:lstStyle/>
    <a:p>
      <a:pPr>
        <a:defRPr/>
      </a:pPr>
      <a:endParaRPr lang="fr-F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none" strike="noStrike" kern="1200" cap="all" baseline="0">
                <a:solidFill>
                  <a:schemeClr val="tx1">
                    <a:lumMod val="65000"/>
                    <a:lumOff val="35000"/>
                  </a:schemeClr>
                </a:solidFill>
                <a:latin typeface="+mn-lt"/>
                <a:ea typeface="+mn-ea"/>
                <a:cs typeface="+mn-cs"/>
              </a:defRPr>
            </a:pPr>
            <a:r>
              <a:rPr lang="fr-FR" sz="1050" dirty="0"/>
              <a:t>ETPT </a:t>
            </a:r>
            <a:r>
              <a:rPr lang="fr-FR" sz="1050" dirty="0" smtClean="0"/>
              <a:t>2017</a:t>
            </a:r>
            <a:endParaRPr lang="fr-FR" sz="1050" dirty="0"/>
          </a:p>
        </c:rich>
      </c:tx>
      <c:layout>
        <c:manualLayout>
          <c:xMode val="edge"/>
          <c:yMode val="edge"/>
          <c:x val="0.30923866350616208"/>
          <c:y val="3.3003300330033E-2"/>
        </c:manualLayout>
      </c:layout>
      <c:overlay val="1"/>
      <c:spPr>
        <a:noFill/>
        <a:ln>
          <a:noFill/>
        </a:ln>
        <a:effectLst/>
      </c:spPr>
      <c:txPr>
        <a:bodyPr rot="0" spcFirstLastPara="1" vertOverflow="ellipsis" vert="horz" wrap="square" anchor="ctr" anchorCtr="1"/>
        <a:lstStyle/>
        <a:p>
          <a:pPr>
            <a:defRPr sz="1050" b="1" i="0" u="none" strike="noStrike" kern="1200" cap="all"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explosion val="25"/>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7486-43BF-9E55-11DC1CDB57FB}"/>
              </c:ext>
            </c:extLst>
          </c:dPt>
          <c:dPt>
            <c:idx val="1"/>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7486-43BF-9E55-11DC1CDB57FB}"/>
              </c:ext>
            </c:extLst>
          </c:dPt>
          <c:dLbls>
            <c:dLbl>
              <c:idx val="0"/>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r>
                      <a:rPr lang="en-US" dirty="0"/>
                      <a:t>BIATSS </a:t>
                    </a:r>
                    <a:r>
                      <a:rPr lang="en-US" dirty="0" smtClean="0"/>
                      <a:t>47%</a:t>
                    </a:r>
                    <a:endParaRPr lang="en-US" dirty="0"/>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486-43BF-9E55-11DC1CDB57FB}"/>
                </c:ext>
              </c:extLst>
            </c:dLbl>
            <c:dLbl>
              <c:idx val="1"/>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r>
                      <a:rPr lang="en-US" dirty="0"/>
                      <a:t>ENS </a:t>
                    </a:r>
                    <a:r>
                      <a:rPr lang="en-US" dirty="0" smtClean="0"/>
                      <a:t>53%</a:t>
                    </a:r>
                    <a:endParaRPr lang="en-US" dirty="0"/>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486-43BF-9E55-11DC1CDB57FB}"/>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'P:\l_drh.gpeec\GPEEC\2014\PLAFONDS D''EMPLOIS\[Suivi plafond 2014 V1.xlsx]global'!$F$23:$F$24</c:f>
              <c:strCache>
                <c:ptCount val="2"/>
                <c:pt idx="0">
                  <c:v>Biatss</c:v>
                </c:pt>
                <c:pt idx="1">
                  <c:v>ens</c:v>
                </c:pt>
              </c:strCache>
            </c:strRef>
          </c:cat>
          <c:val>
            <c:numRef>
              <c:f>'P:\l_drh.gpeec\GPEEC\2014\PLAFONDS D''EMPLOIS\[Suivi plafond 2014 V1.xlsx]global'!$G$23:$G$24</c:f>
              <c:numCache>
                <c:formatCode>General</c:formatCode>
                <c:ptCount val="2"/>
                <c:pt idx="0">
                  <c:v>0.44990386912549341</c:v>
                </c:pt>
                <c:pt idx="1">
                  <c:v>0.55009613087450659</c:v>
                </c:pt>
              </c:numCache>
            </c:numRef>
          </c:val>
          <c:extLst>
            <c:ext xmlns:c16="http://schemas.microsoft.com/office/drawing/2014/chart" uri="{C3380CC4-5D6E-409C-BE32-E72D297353CC}">
              <c16:uniqueId val="{00000004-7486-43BF-9E55-11DC1CDB57FB}"/>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w="9525" cap="flat" cmpd="sng" algn="ctr">
      <a:noFill/>
      <a:round/>
    </a:ln>
    <a:effectLst/>
  </c:spPr>
  <c:txPr>
    <a:bodyPr/>
    <a:lstStyle/>
    <a:p>
      <a:pPr>
        <a:defRPr/>
      </a:pPr>
      <a:endParaRPr lang="fr-F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spPr>
            <a:ln w="22225" cap="rnd">
              <a:solidFill>
                <a:schemeClr val="accent3"/>
              </a:solidFill>
              <a:round/>
            </a:ln>
            <a:effectLst/>
          </c:spPr>
          <c:marker>
            <c:symbol val="circle"/>
            <c:size val="6"/>
            <c:spPr>
              <a:solidFill>
                <a:schemeClr val="lt1"/>
              </a:solidFill>
              <a:ln w="15875">
                <a:solidFill>
                  <a:schemeClr val="accent3"/>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fr-FR"/>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'[EFFECTIFS 2017.xlsx]EFFECTIFS CONTRATS 16'!$B$13:$O$13</c:f>
              <c:numCache>
                <c:formatCode>General</c:formatCode>
                <c:ptCount val="8"/>
                <c:pt idx="0">
                  <c:v>2010</c:v>
                </c:pt>
                <c:pt idx="1">
                  <c:v>2011</c:v>
                </c:pt>
                <c:pt idx="2">
                  <c:v>2012</c:v>
                </c:pt>
                <c:pt idx="3">
                  <c:v>2013</c:v>
                </c:pt>
                <c:pt idx="4">
                  <c:v>2014</c:v>
                </c:pt>
                <c:pt idx="5">
                  <c:v>2015</c:v>
                </c:pt>
                <c:pt idx="6">
                  <c:v>2016</c:v>
                </c:pt>
                <c:pt idx="7">
                  <c:v>2017</c:v>
                </c:pt>
              </c:numCache>
              <c:extLst/>
            </c:numRef>
          </c:cat>
          <c:val>
            <c:numRef>
              <c:f>'[EFFECTIFS 2017.xlsx]EFFECTIFS CONTRATS 16'!$B$14:$O$14</c:f>
              <c:numCache>
                <c:formatCode>General</c:formatCode>
                <c:ptCount val="8"/>
                <c:pt idx="0">
                  <c:v>159</c:v>
                </c:pt>
                <c:pt idx="1">
                  <c:v>144</c:v>
                </c:pt>
                <c:pt idx="2">
                  <c:v>170</c:v>
                </c:pt>
                <c:pt idx="3">
                  <c:v>144</c:v>
                </c:pt>
                <c:pt idx="4">
                  <c:v>163</c:v>
                </c:pt>
                <c:pt idx="5">
                  <c:v>106</c:v>
                </c:pt>
                <c:pt idx="6">
                  <c:v>113</c:v>
                </c:pt>
                <c:pt idx="7">
                  <c:v>124</c:v>
                </c:pt>
              </c:numCache>
              <c:extLst/>
            </c:numRef>
          </c:val>
          <c:smooth val="0"/>
          <c:extLst>
            <c:ext xmlns:c16="http://schemas.microsoft.com/office/drawing/2014/chart" uri="{C3380CC4-5D6E-409C-BE32-E72D297353CC}">
              <c16:uniqueId val="{00000000-D8D3-46FF-92E0-7F196394A157}"/>
            </c:ext>
          </c:extLst>
        </c:ser>
        <c:dLbls>
          <c:showLegendKey val="0"/>
          <c:showVal val="0"/>
          <c:showCatName val="0"/>
          <c:showSerName val="0"/>
          <c:showPercent val="0"/>
          <c:showBubbleSize val="0"/>
        </c:dLbls>
        <c:marker val="1"/>
        <c:smooth val="0"/>
        <c:axId val="77906688"/>
        <c:axId val="77908224"/>
      </c:lineChart>
      <c:catAx>
        <c:axId val="77906688"/>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fr-FR"/>
          </a:p>
        </c:txPr>
        <c:crossAx val="77908224"/>
        <c:crosses val="autoZero"/>
        <c:auto val="1"/>
        <c:lblAlgn val="ctr"/>
        <c:lblOffset val="100"/>
        <c:noMultiLvlLbl val="0"/>
      </c:catAx>
      <c:valAx>
        <c:axId val="77908224"/>
        <c:scaling>
          <c:orientation val="minMax"/>
          <c:min val="30"/>
        </c:scaling>
        <c:delete val="0"/>
        <c:axPos val="l"/>
        <c:majorGridlines>
          <c:spPr>
            <a:ln w="9525" cap="flat" cmpd="sng" algn="ctr">
              <a:solidFill>
                <a:schemeClr val="dk1">
                  <a:lumMod val="15000"/>
                  <a:lumOff val="85000"/>
                  <a:alpha val="54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crossAx val="77906688"/>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noFill/>
    <a:ln w="9525" cap="flat" cmpd="sng" algn="ctr">
      <a:noFill/>
      <a:round/>
    </a:ln>
    <a:effectLst/>
  </c:spPr>
  <c:txPr>
    <a:bodyPr/>
    <a:lstStyle/>
    <a:p>
      <a:pPr>
        <a:defRPr/>
      </a:pPr>
      <a:endParaRPr lang="fr-FR"/>
    </a:p>
  </c:txPr>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5484949832775917"/>
          <c:y val="4.8648648648648651E-2"/>
        </c:manualLayout>
      </c:layout>
      <c:overlay val="0"/>
      <c:spPr>
        <a:noFill/>
        <a:ln>
          <a:noFill/>
        </a:ln>
        <a:effectLst/>
      </c:spPr>
      <c:txPr>
        <a:bodyPr rot="0" spcFirstLastPara="1" vertOverflow="ellipsis" vert="horz" wrap="square" anchor="ctr" anchorCtr="1"/>
        <a:lstStyle/>
        <a:p>
          <a:pPr>
            <a:defRPr sz="1200" b="1" i="0" u="none" strike="noStrike" kern="1200" cap="all"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1404682274247491"/>
          <c:y val="0.41621621621621624"/>
          <c:w val="0.57525083612040129"/>
          <c:h val="0.37297297297297299"/>
        </c:manualLayout>
      </c:layout>
      <c:pie3DChart>
        <c:varyColors val="1"/>
        <c:ser>
          <c:idx val="0"/>
          <c:order val="0"/>
          <c:tx>
            <c:strRef>
              <c:f>'[EFFECTIFS 2017.xlsx]EFFECTIFS CONTRATS 16'!$O$193</c:f>
              <c:strCache>
                <c:ptCount val="1"/>
                <c:pt idx="0">
                  <c:v>2017</c:v>
                </c:pt>
              </c:strCache>
            </c:strRef>
          </c:tx>
          <c:explosion val="25"/>
          <c:dPt>
            <c:idx val="0"/>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75A1-4FBE-BDED-919706F9B936}"/>
              </c:ext>
            </c:extLst>
          </c:dPt>
          <c:dPt>
            <c:idx val="1"/>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75A1-4FBE-BDED-919706F9B936}"/>
              </c:ext>
            </c:extLst>
          </c:dPt>
          <c:dLbls>
            <c:dLbl>
              <c:idx val="0"/>
              <c:layout>
                <c:manualLayout>
                  <c:x val="4.1379305850740608E-2"/>
                  <c:y val="-0.11960126632941837"/>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5A1-4FBE-BDED-919706F9B936}"/>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3-75A1-4FBE-BDED-919706F9B936}"/>
                </c:ext>
              </c:extLst>
            </c:dLbl>
            <c:numFmt formatCode="0%" sourceLinked="0"/>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'[EFFECTIFS 2017.xlsx]EFFECTIFS CONTRATS 16'!$A$194:$A$195</c:f>
              <c:strCache>
                <c:ptCount val="2"/>
                <c:pt idx="0">
                  <c:v>H</c:v>
                </c:pt>
                <c:pt idx="1">
                  <c:v>F</c:v>
                </c:pt>
              </c:strCache>
            </c:strRef>
          </c:cat>
          <c:val>
            <c:numRef>
              <c:f>'[EFFECTIFS 2017.xlsx]EFFECTIFS CONTRATS 16'!$O$194:$O$195</c:f>
              <c:numCache>
                <c:formatCode>0%</c:formatCode>
                <c:ptCount val="2"/>
                <c:pt idx="0">
                  <c:v>0.33870967741935482</c:v>
                </c:pt>
                <c:pt idx="1">
                  <c:v>0.66129032258064513</c:v>
                </c:pt>
              </c:numCache>
            </c:numRef>
          </c:val>
          <c:extLst>
            <c:ext xmlns:c16="http://schemas.microsoft.com/office/drawing/2014/chart" uri="{C3380CC4-5D6E-409C-BE32-E72D297353CC}">
              <c16:uniqueId val="{00000004-75A1-4FBE-BDED-919706F9B93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zero"/>
    <c:showDLblsOverMax val="0"/>
  </c:chart>
  <c:spPr>
    <a:noFill/>
    <a:ln w="9525" cap="flat" cmpd="sng" algn="ctr">
      <a:noFill/>
      <a:round/>
    </a:ln>
    <a:effectLst/>
  </c:spPr>
  <c:txPr>
    <a:bodyPr/>
    <a:lstStyle/>
    <a:p>
      <a:pPr>
        <a:defRPr/>
      </a:pPr>
      <a:endParaRPr lang="fr-F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all" baseline="0">
                <a:solidFill>
                  <a:schemeClr val="tx1">
                    <a:lumMod val="65000"/>
                    <a:lumOff val="35000"/>
                  </a:schemeClr>
                </a:solidFill>
                <a:latin typeface="+mn-lt"/>
                <a:ea typeface="+mn-ea"/>
                <a:cs typeface="+mn-cs"/>
              </a:defRPr>
            </a:pPr>
            <a:r>
              <a:rPr lang="fr-FR" sz="1200"/>
              <a:t>contractuels 2017</a:t>
            </a:r>
          </a:p>
        </c:rich>
      </c:tx>
      <c:layout>
        <c:manualLayout>
          <c:xMode val="edge"/>
          <c:yMode val="edge"/>
          <c:x val="0.30211920529801328"/>
          <c:y val="4.7619247594050743E-2"/>
        </c:manualLayout>
      </c:layout>
      <c:overlay val="0"/>
      <c:spPr>
        <a:noFill/>
        <a:ln>
          <a:noFill/>
        </a:ln>
        <a:effectLst/>
      </c:spPr>
      <c:txPr>
        <a:bodyPr rot="0" spcFirstLastPara="1" vertOverflow="ellipsis" vert="horz" wrap="square" anchor="ctr" anchorCtr="1"/>
        <a:lstStyle/>
        <a:p>
          <a:pPr>
            <a:defRPr sz="1200" b="1" i="0" u="none" strike="noStrike" kern="1200" cap="all"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0529801324503311"/>
          <c:y val="0.39682744723176688"/>
          <c:w val="0.61589403973509937"/>
          <c:h val="0.39153641460201"/>
        </c:manualLayout>
      </c:layout>
      <c:pie3DChart>
        <c:varyColors val="1"/>
        <c:ser>
          <c:idx val="0"/>
          <c:order val="0"/>
          <c:tx>
            <c:strRef>
              <c:f>'EFFECTIFS CONTRATS 16'!$O$94</c:f>
              <c:strCache>
                <c:ptCount val="1"/>
                <c:pt idx="0">
                  <c:v>2017</c:v>
                </c:pt>
              </c:strCache>
            </c:strRef>
          </c:tx>
          <c:explosion val="25"/>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539E-4980-B960-B2E6BB2A0F56}"/>
              </c:ext>
            </c:extLst>
          </c:dPt>
          <c:dPt>
            <c:idx val="1"/>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539E-4980-B960-B2E6BB2A0F56}"/>
              </c:ext>
            </c:extLst>
          </c:dPt>
          <c:dPt>
            <c:idx val="2"/>
            <c:bubble3D val="0"/>
            <c:explosion val="21"/>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539E-4980-B960-B2E6BB2A0F56}"/>
              </c:ext>
            </c:extLst>
          </c:dPt>
          <c:dPt>
            <c:idx val="3"/>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539E-4980-B960-B2E6BB2A0F56}"/>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1-539E-4980-B960-B2E6BB2A0F56}"/>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3-539E-4980-B960-B2E6BB2A0F56}"/>
                </c:ext>
              </c:extLst>
            </c:dLbl>
            <c:dLbl>
              <c:idx val="2"/>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5-539E-4980-B960-B2E6BB2A0F56}"/>
                </c:ext>
              </c:extLst>
            </c:dLbl>
            <c:dLbl>
              <c:idx val="3"/>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60000"/>
                        </a:schemeClr>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7-539E-4980-B960-B2E6BB2A0F56}"/>
                </c:ext>
              </c:extLst>
            </c:dLbl>
            <c:numFmt formatCode="0%" sourceLinked="0"/>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'EFFECTIFS CONTRATS 16'!$A$95:$A$98</c:f>
              <c:strCache>
                <c:ptCount val="4"/>
                <c:pt idx="0">
                  <c:v>A+</c:v>
                </c:pt>
                <c:pt idx="1">
                  <c:v>A</c:v>
                </c:pt>
                <c:pt idx="2">
                  <c:v>B</c:v>
                </c:pt>
                <c:pt idx="3">
                  <c:v>C</c:v>
                </c:pt>
              </c:strCache>
            </c:strRef>
          </c:cat>
          <c:val>
            <c:numRef>
              <c:f>'EFFECTIFS CONTRATS 16'!$O$95:$O$98</c:f>
              <c:numCache>
                <c:formatCode>0%</c:formatCode>
                <c:ptCount val="4"/>
                <c:pt idx="0">
                  <c:v>0.13709677419354838</c:v>
                </c:pt>
                <c:pt idx="1">
                  <c:v>0.39516129032258063</c:v>
                </c:pt>
                <c:pt idx="2">
                  <c:v>0.12903225806451613</c:v>
                </c:pt>
                <c:pt idx="3">
                  <c:v>0.33870967741935482</c:v>
                </c:pt>
              </c:numCache>
            </c:numRef>
          </c:val>
          <c:extLst>
            <c:ext xmlns:c16="http://schemas.microsoft.com/office/drawing/2014/chart" uri="{C3380CC4-5D6E-409C-BE32-E72D297353CC}">
              <c16:uniqueId val="{00000008-539E-4980-B960-B2E6BB2A0F5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zero"/>
    <c:showDLblsOverMax val="0"/>
  </c:chart>
  <c:spPr>
    <a:noFill/>
    <a:ln w="9525" cap="flat" cmpd="sng" algn="ctr">
      <a:noFill/>
      <a:round/>
    </a:ln>
    <a:effectLst/>
  </c:spPr>
  <c:txPr>
    <a:bodyPr/>
    <a:lstStyle/>
    <a:p>
      <a:pPr>
        <a:defRPr/>
      </a:pPr>
      <a:endParaRPr lang="fr-F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398700168781623"/>
          <c:y val="0.1730891452147976"/>
          <c:w val="0.83769740584276553"/>
          <c:h val="0.58400114062722774"/>
        </c:manualLayout>
      </c:layout>
      <c:lineChart>
        <c:grouping val="standard"/>
        <c:varyColors val="0"/>
        <c:ser>
          <c:idx val="0"/>
          <c:order val="0"/>
          <c:tx>
            <c:strRef>
              <c:f>'EFFECTIFS CONTRATS 16'!$A$95</c:f>
              <c:strCache>
                <c:ptCount val="1"/>
                <c:pt idx="0">
                  <c:v>A+</c:v>
                </c:pt>
              </c:strCache>
            </c:strRef>
          </c:tx>
          <c:spPr>
            <a:ln w="22225" cap="rnd">
              <a:solidFill>
                <a:schemeClr val="accent1"/>
              </a:solidFill>
              <a:round/>
            </a:ln>
            <a:effectLst/>
          </c:spPr>
          <c:marker>
            <c:symbol val="square"/>
            <c:size val="6"/>
            <c:spPr>
              <a:solidFill>
                <a:schemeClr val="lt1"/>
              </a:solidFill>
              <a:ln w="15875">
                <a:solidFill>
                  <a:schemeClr val="accent1"/>
                </a:solidFill>
                <a:round/>
              </a:ln>
              <a:effectLst/>
            </c:spPr>
          </c:marker>
          <c:cat>
            <c:numRef>
              <c:f>'EFFECTIFS CONTRATS 16'!$B$94:$O$94</c:f>
              <c:numCache>
                <c:formatCode>General</c:formatCode>
                <c:ptCount val="8"/>
                <c:pt idx="0">
                  <c:v>2010</c:v>
                </c:pt>
                <c:pt idx="1">
                  <c:v>2011</c:v>
                </c:pt>
                <c:pt idx="2">
                  <c:v>2012</c:v>
                </c:pt>
                <c:pt idx="3">
                  <c:v>2013</c:v>
                </c:pt>
                <c:pt idx="4">
                  <c:v>2014</c:v>
                </c:pt>
                <c:pt idx="5">
                  <c:v>2015</c:v>
                </c:pt>
                <c:pt idx="6">
                  <c:v>2016</c:v>
                </c:pt>
                <c:pt idx="7">
                  <c:v>2017</c:v>
                </c:pt>
              </c:numCache>
              <c:extLst/>
            </c:numRef>
          </c:cat>
          <c:val>
            <c:numRef>
              <c:f>'EFFECTIFS CONTRATS 16'!$B$95:$O$95</c:f>
              <c:numCache>
                <c:formatCode>General</c:formatCode>
                <c:ptCount val="8"/>
                <c:pt idx="3" formatCode="0%">
                  <c:v>0.11805555555555555</c:v>
                </c:pt>
                <c:pt idx="4" formatCode="0%">
                  <c:v>8.5889570552147243E-2</c:v>
                </c:pt>
                <c:pt idx="5" formatCode="0%">
                  <c:v>0.11320754716981132</c:v>
                </c:pt>
                <c:pt idx="6" formatCode="0%">
                  <c:v>0.10619469026548672</c:v>
                </c:pt>
                <c:pt idx="7" formatCode="0%">
                  <c:v>0.13709677419354838</c:v>
                </c:pt>
              </c:numCache>
              <c:extLst/>
            </c:numRef>
          </c:val>
          <c:smooth val="0"/>
          <c:extLst>
            <c:ext xmlns:c16="http://schemas.microsoft.com/office/drawing/2014/chart" uri="{C3380CC4-5D6E-409C-BE32-E72D297353CC}">
              <c16:uniqueId val="{00000000-DA75-4A0A-9F50-EDCEF766B226}"/>
            </c:ext>
          </c:extLst>
        </c:ser>
        <c:ser>
          <c:idx val="1"/>
          <c:order val="1"/>
          <c:tx>
            <c:strRef>
              <c:f>'EFFECTIFS CONTRATS 16'!$A$96</c:f>
              <c:strCache>
                <c:ptCount val="1"/>
                <c:pt idx="0">
                  <c:v>A</c:v>
                </c:pt>
              </c:strCache>
            </c:strRef>
          </c:tx>
          <c:spPr>
            <a:ln w="22225" cap="rnd">
              <a:solidFill>
                <a:schemeClr val="accent3"/>
              </a:solidFill>
              <a:round/>
            </a:ln>
            <a:effectLst/>
          </c:spPr>
          <c:marker>
            <c:symbol val="x"/>
            <c:size val="6"/>
            <c:spPr>
              <a:noFill/>
              <a:ln w="15875">
                <a:solidFill>
                  <a:schemeClr val="accent3"/>
                </a:solidFill>
                <a:round/>
              </a:ln>
              <a:effectLst/>
            </c:spPr>
          </c:marker>
          <c:cat>
            <c:numRef>
              <c:f>'EFFECTIFS CONTRATS 16'!$B$94:$O$94</c:f>
              <c:numCache>
                <c:formatCode>General</c:formatCode>
                <c:ptCount val="8"/>
                <c:pt idx="0">
                  <c:v>2010</c:v>
                </c:pt>
                <c:pt idx="1">
                  <c:v>2011</c:v>
                </c:pt>
                <c:pt idx="2">
                  <c:v>2012</c:v>
                </c:pt>
                <c:pt idx="3">
                  <c:v>2013</c:v>
                </c:pt>
                <c:pt idx="4">
                  <c:v>2014</c:v>
                </c:pt>
                <c:pt idx="5">
                  <c:v>2015</c:v>
                </c:pt>
                <c:pt idx="6">
                  <c:v>2016</c:v>
                </c:pt>
                <c:pt idx="7">
                  <c:v>2017</c:v>
                </c:pt>
              </c:numCache>
              <c:extLst/>
            </c:numRef>
          </c:cat>
          <c:val>
            <c:numRef>
              <c:f>'EFFECTIFS CONTRATS 16'!$B$96:$O$96</c:f>
              <c:numCache>
                <c:formatCode>0%</c:formatCode>
                <c:ptCount val="8"/>
                <c:pt idx="0">
                  <c:v>0.44654088050314467</c:v>
                </c:pt>
                <c:pt idx="1">
                  <c:v>0.4375</c:v>
                </c:pt>
                <c:pt idx="2">
                  <c:v>0.46470588235294119</c:v>
                </c:pt>
                <c:pt idx="3">
                  <c:v>0.3611111111111111</c:v>
                </c:pt>
                <c:pt idx="4">
                  <c:v>0.38036809815950923</c:v>
                </c:pt>
                <c:pt idx="5">
                  <c:v>0.44339622641509435</c:v>
                </c:pt>
                <c:pt idx="6">
                  <c:v>0.40707964601769914</c:v>
                </c:pt>
                <c:pt idx="7">
                  <c:v>0.39516129032258063</c:v>
                </c:pt>
              </c:numCache>
              <c:extLst/>
            </c:numRef>
          </c:val>
          <c:smooth val="0"/>
          <c:extLst>
            <c:ext xmlns:c16="http://schemas.microsoft.com/office/drawing/2014/chart" uri="{C3380CC4-5D6E-409C-BE32-E72D297353CC}">
              <c16:uniqueId val="{00000001-DA75-4A0A-9F50-EDCEF766B226}"/>
            </c:ext>
          </c:extLst>
        </c:ser>
        <c:ser>
          <c:idx val="2"/>
          <c:order val="2"/>
          <c:tx>
            <c:strRef>
              <c:f>'EFFECTIFS CONTRATS 16'!$A$97</c:f>
              <c:strCache>
                <c:ptCount val="1"/>
                <c:pt idx="0">
                  <c:v>B</c:v>
                </c:pt>
              </c:strCache>
            </c:strRef>
          </c:tx>
          <c:spPr>
            <a:ln w="22225" cap="rnd">
              <a:solidFill>
                <a:schemeClr val="accent5"/>
              </a:solidFill>
              <a:round/>
            </a:ln>
            <a:effectLst/>
          </c:spPr>
          <c:marker>
            <c:symbol val="circle"/>
            <c:size val="6"/>
            <c:spPr>
              <a:solidFill>
                <a:schemeClr val="lt1"/>
              </a:solidFill>
              <a:ln w="15875">
                <a:solidFill>
                  <a:schemeClr val="accent5"/>
                </a:solidFill>
                <a:round/>
              </a:ln>
              <a:effectLst/>
            </c:spPr>
          </c:marker>
          <c:cat>
            <c:numRef>
              <c:f>'EFFECTIFS CONTRATS 16'!$B$94:$O$94</c:f>
              <c:numCache>
                <c:formatCode>General</c:formatCode>
                <c:ptCount val="8"/>
                <c:pt idx="0">
                  <c:v>2010</c:v>
                </c:pt>
                <c:pt idx="1">
                  <c:v>2011</c:v>
                </c:pt>
                <c:pt idx="2">
                  <c:v>2012</c:v>
                </c:pt>
                <c:pt idx="3">
                  <c:v>2013</c:v>
                </c:pt>
                <c:pt idx="4">
                  <c:v>2014</c:v>
                </c:pt>
                <c:pt idx="5">
                  <c:v>2015</c:v>
                </c:pt>
                <c:pt idx="6">
                  <c:v>2016</c:v>
                </c:pt>
                <c:pt idx="7">
                  <c:v>2017</c:v>
                </c:pt>
              </c:numCache>
              <c:extLst/>
            </c:numRef>
          </c:cat>
          <c:val>
            <c:numRef>
              <c:f>'EFFECTIFS CONTRATS 16'!$B$97:$O$97</c:f>
              <c:numCache>
                <c:formatCode>0%</c:formatCode>
                <c:ptCount val="8"/>
                <c:pt idx="0">
                  <c:v>0.14465408805031446</c:v>
                </c:pt>
                <c:pt idx="1">
                  <c:v>0.1875</c:v>
                </c:pt>
                <c:pt idx="2">
                  <c:v>0.14705882352941177</c:v>
                </c:pt>
                <c:pt idx="3">
                  <c:v>0.14583333333333334</c:v>
                </c:pt>
                <c:pt idx="4">
                  <c:v>9.202453987730061E-2</c:v>
                </c:pt>
                <c:pt idx="5">
                  <c:v>0.10377358490566038</c:v>
                </c:pt>
                <c:pt idx="6">
                  <c:v>0.13274336283185842</c:v>
                </c:pt>
                <c:pt idx="7">
                  <c:v>0.12903225806451613</c:v>
                </c:pt>
              </c:numCache>
              <c:extLst/>
            </c:numRef>
          </c:val>
          <c:smooth val="0"/>
          <c:extLst>
            <c:ext xmlns:c16="http://schemas.microsoft.com/office/drawing/2014/chart" uri="{C3380CC4-5D6E-409C-BE32-E72D297353CC}">
              <c16:uniqueId val="{00000002-DA75-4A0A-9F50-EDCEF766B226}"/>
            </c:ext>
          </c:extLst>
        </c:ser>
        <c:ser>
          <c:idx val="3"/>
          <c:order val="3"/>
          <c:tx>
            <c:strRef>
              <c:f>'EFFECTIFS CONTRATS 16'!$A$98</c:f>
              <c:strCache>
                <c:ptCount val="1"/>
                <c:pt idx="0">
                  <c:v>C</c:v>
                </c:pt>
              </c:strCache>
            </c:strRef>
          </c:tx>
          <c:spPr>
            <a:ln w="22225" cap="rnd">
              <a:solidFill>
                <a:schemeClr val="accent1">
                  <a:lumMod val="60000"/>
                </a:schemeClr>
              </a:solidFill>
              <a:round/>
            </a:ln>
            <a:effectLst/>
          </c:spPr>
          <c:marker>
            <c:symbol val="triangle"/>
            <c:size val="6"/>
            <c:spPr>
              <a:solidFill>
                <a:schemeClr val="lt1"/>
              </a:solidFill>
              <a:ln w="15875">
                <a:solidFill>
                  <a:schemeClr val="accent1">
                    <a:lumMod val="60000"/>
                  </a:schemeClr>
                </a:solidFill>
                <a:round/>
              </a:ln>
              <a:effectLst/>
            </c:spPr>
          </c:marker>
          <c:cat>
            <c:numRef>
              <c:f>'EFFECTIFS CONTRATS 16'!$B$94:$O$94</c:f>
              <c:numCache>
                <c:formatCode>General</c:formatCode>
                <c:ptCount val="8"/>
                <c:pt idx="0">
                  <c:v>2010</c:v>
                </c:pt>
                <c:pt idx="1">
                  <c:v>2011</c:v>
                </c:pt>
                <c:pt idx="2">
                  <c:v>2012</c:v>
                </c:pt>
                <c:pt idx="3">
                  <c:v>2013</c:v>
                </c:pt>
                <c:pt idx="4">
                  <c:v>2014</c:v>
                </c:pt>
                <c:pt idx="5">
                  <c:v>2015</c:v>
                </c:pt>
                <c:pt idx="6">
                  <c:v>2016</c:v>
                </c:pt>
                <c:pt idx="7">
                  <c:v>2017</c:v>
                </c:pt>
              </c:numCache>
              <c:extLst/>
            </c:numRef>
          </c:cat>
          <c:val>
            <c:numRef>
              <c:f>'EFFECTIFS CONTRATS 16'!$B$98:$O$98</c:f>
              <c:numCache>
                <c:formatCode>0%</c:formatCode>
                <c:ptCount val="8"/>
                <c:pt idx="0">
                  <c:v>0.4088050314465409</c:v>
                </c:pt>
                <c:pt idx="1">
                  <c:v>0.375</c:v>
                </c:pt>
                <c:pt idx="2">
                  <c:v>0.38823529411764707</c:v>
                </c:pt>
                <c:pt idx="3">
                  <c:v>0.375</c:v>
                </c:pt>
                <c:pt idx="4">
                  <c:v>0.44171779141104295</c:v>
                </c:pt>
                <c:pt idx="5">
                  <c:v>0.33962264150943394</c:v>
                </c:pt>
                <c:pt idx="6">
                  <c:v>0.35398230088495575</c:v>
                </c:pt>
                <c:pt idx="7">
                  <c:v>0.33870967741935482</c:v>
                </c:pt>
              </c:numCache>
              <c:extLst/>
            </c:numRef>
          </c:val>
          <c:smooth val="0"/>
          <c:extLst>
            <c:ext xmlns:c16="http://schemas.microsoft.com/office/drawing/2014/chart" uri="{C3380CC4-5D6E-409C-BE32-E72D297353CC}">
              <c16:uniqueId val="{00000003-DA75-4A0A-9F50-EDCEF766B226}"/>
            </c:ext>
          </c:extLst>
        </c:ser>
        <c:dLbls>
          <c:showLegendKey val="0"/>
          <c:showVal val="0"/>
          <c:showCatName val="0"/>
          <c:showSerName val="0"/>
          <c:showPercent val="0"/>
          <c:showBubbleSize val="0"/>
        </c:dLbls>
        <c:marker val="1"/>
        <c:smooth val="0"/>
        <c:axId val="59991168"/>
        <c:axId val="59992704"/>
      </c:lineChart>
      <c:catAx>
        <c:axId val="59991168"/>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0" spcFirstLastPara="1" vertOverflow="ellipsis"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fr-FR"/>
          </a:p>
        </c:txPr>
        <c:crossAx val="59992704"/>
        <c:crosses val="autoZero"/>
        <c:auto val="1"/>
        <c:lblAlgn val="ctr"/>
        <c:lblOffset val="100"/>
        <c:tickLblSkip val="1"/>
        <c:tickMarkSkip val="1"/>
        <c:noMultiLvlLbl val="0"/>
      </c:catAx>
      <c:valAx>
        <c:axId val="59992704"/>
        <c:scaling>
          <c:orientation val="minMax"/>
        </c:scaling>
        <c:delete val="0"/>
        <c:axPos val="l"/>
        <c:majorGridlines>
          <c:spPr>
            <a:ln w="9525" cap="flat" cmpd="sng" algn="ctr">
              <a:solidFill>
                <a:schemeClr val="dk1">
                  <a:lumMod val="15000"/>
                  <a:lumOff val="85000"/>
                  <a:alpha val="54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crossAx val="59991168"/>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legend>
    <c:plotVisOnly val="1"/>
    <c:dispBlanksAs val="gap"/>
    <c:showDLblsOverMax val="0"/>
  </c:chart>
  <c:spPr>
    <a:noFill/>
    <a:ln w="9525" cap="flat" cmpd="sng" algn="ctr">
      <a:noFill/>
      <a:round/>
    </a:ln>
    <a:effectLst/>
  </c:spPr>
  <c:txPr>
    <a:bodyPr/>
    <a:lstStyle/>
    <a:p>
      <a:pPr>
        <a:defRPr/>
      </a:pPr>
      <a:endParaRPr lang="fr-FR"/>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none" spc="0" normalizeH="0" baseline="0">
                <a:solidFill>
                  <a:schemeClr val="dk1">
                    <a:lumMod val="50000"/>
                    <a:lumOff val="50000"/>
                  </a:schemeClr>
                </a:solidFill>
                <a:latin typeface="+mj-lt"/>
                <a:ea typeface="+mj-ea"/>
                <a:cs typeface="+mj-cs"/>
              </a:defRPr>
            </a:pPr>
            <a:r>
              <a:rPr lang="en-US"/>
              <a:t>2017</a:t>
            </a:r>
          </a:p>
        </c:rich>
      </c:tx>
      <c:overlay val="0"/>
      <c:spPr>
        <a:noFill/>
        <a:ln>
          <a:noFill/>
        </a:ln>
        <a:effectLst/>
      </c:spPr>
      <c:txPr>
        <a:bodyPr rot="0" spcFirstLastPara="1" vertOverflow="ellipsis" vert="horz" wrap="square" anchor="ctr" anchorCtr="1"/>
        <a:lstStyle/>
        <a:p>
          <a:pPr>
            <a:defRPr sz="1200" b="1" i="0" u="none" strike="noStrike" kern="1200" cap="none" spc="0" normalizeH="0" baseline="0">
              <a:solidFill>
                <a:schemeClr val="dk1">
                  <a:lumMod val="50000"/>
                  <a:lumOff val="50000"/>
                </a:schemeClr>
              </a:solidFill>
              <a:latin typeface="+mj-lt"/>
              <a:ea typeface="+mj-ea"/>
              <a:cs typeface="+mj-cs"/>
            </a:defRPr>
          </a:pPr>
          <a:endParaRPr lang="fr-FR"/>
        </a:p>
      </c:txPr>
    </c:title>
    <c:autoTitleDeleted val="0"/>
    <c:plotArea>
      <c:layout>
        <c:manualLayout>
          <c:layoutTarget val="inner"/>
          <c:xMode val="edge"/>
          <c:yMode val="edge"/>
          <c:x val="7.9847982867438938E-2"/>
          <c:y val="0.24561508709861182"/>
          <c:w val="0.89353695113562626"/>
          <c:h val="0.60965173404834005"/>
        </c:manualLayout>
      </c:layout>
      <c:barChart>
        <c:barDir val="col"/>
        <c:grouping val="stacked"/>
        <c:varyColors val="0"/>
        <c:ser>
          <c:idx val="0"/>
          <c:order val="0"/>
          <c:tx>
            <c:strRef>
              <c:f>'EFFECTIFS CONTRATS 16'!$Y$213</c:f>
              <c:strCache>
                <c:ptCount val="1"/>
                <c:pt idx="0">
                  <c:v>2017</c:v>
                </c:pt>
              </c:strCache>
            </c:strRef>
          </c:tx>
          <c:spPr>
            <a:solidFill>
              <a:schemeClr val="accent1"/>
            </a:solidFill>
            <a:ln>
              <a:noFill/>
            </a:ln>
            <a:effectLst/>
          </c:spPr>
          <c:invertIfNegative val="0"/>
          <c:dLbls>
            <c:dLbl>
              <c:idx val="0"/>
              <c:layout>
                <c:manualLayout>
                  <c:x val="7.0975599509824766E-3"/>
                  <c:y val="-2.22426252397968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A8A-494E-ADFA-552511B1AA2A}"/>
                </c:ext>
              </c:extLst>
            </c:dLbl>
            <c:dLbl>
              <c:idx val="1"/>
              <c:layout>
                <c:manualLayout>
                  <c:x val="6.5447422963080129E-3"/>
                  <c:y val="-7.195802910360188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A8A-494E-ADFA-552511B1AA2A}"/>
                </c:ext>
              </c:extLst>
            </c:dLbl>
            <c:dLbl>
              <c:idx val="2"/>
              <c:layout>
                <c:manualLayout>
                  <c:x val="5.9094866854945017E-3"/>
                  <c:y val="-2.65811889789910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A8A-494E-ADFA-552511B1AA2A}"/>
                </c:ext>
              </c:extLst>
            </c:dLbl>
            <c:dLbl>
              <c:idx val="3"/>
              <c:layout>
                <c:manualLayout>
                  <c:x val="7.2578114800447725E-3"/>
                  <c:y val="-2.6284741456884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A8A-494E-ADFA-552511B1AA2A}"/>
                </c:ext>
              </c:extLst>
            </c:dLbl>
            <c:dLbl>
              <c:idx val="4"/>
              <c:layout>
                <c:manualLayout>
                  <c:x val="8.606136274595045E-3"/>
                  <c:y val="-2.6284741456884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A8A-494E-ADFA-552511B1AA2A}"/>
                </c:ext>
              </c:extLst>
            </c:dLbl>
            <c:dLbl>
              <c:idx val="5"/>
              <c:layout>
                <c:manualLayout>
                  <c:x val="1.1855403923547597E-2"/>
                  <c:y val="-2.94221689234137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A8A-494E-ADFA-552511B1AA2A}"/>
                </c:ext>
              </c:extLst>
            </c:dLbl>
            <c:dLbl>
              <c:idx val="6"/>
              <c:layout>
                <c:manualLayout>
                  <c:x val="1.1302586268873076E-2"/>
                  <c:y val="-2.75491043415440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A8A-494E-ADFA-552511B1AA2A}"/>
                </c:ext>
              </c:extLst>
            </c:dLbl>
            <c:dLbl>
              <c:idx val="7"/>
              <c:layout>
                <c:manualLayout>
                  <c:x val="1.2733349019562286E-2"/>
                  <c:y val="-1.31425970153148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A8A-494E-ADFA-552511B1AA2A}"/>
                </c:ext>
              </c:extLst>
            </c:dLbl>
            <c:dLbl>
              <c:idx val="8"/>
              <c:layout>
                <c:manualLayout>
                  <c:x val="1.7883958712562029E-2"/>
                  <c:y val="-2.06660081800332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A8A-494E-ADFA-552511B1AA2A}"/>
                </c:ext>
              </c:extLst>
            </c:dLbl>
            <c:dLbl>
              <c:idx val="9"/>
              <c:layout>
                <c:manualLayout>
                  <c:x val="1.733114105788762E-2"/>
                  <c:y val="-1.47192140750784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A8A-494E-ADFA-552511B1AA2A}"/>
                </c:ext>
              </c:extLst>
            </c:dLbl>
            <c:dLbl>
              <c:idx val="10"/>
              <c:layout>
                <c:manualLayout>
                  <c:x val="1.2976038504763629E-2"/>
                  <c:y val="-3.54005763343652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A8A-494E-ADFA-552511B1AA2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'EFFECTIFS CONTRATS 16'!$K$214:$K$224</c:f>
              <c:strCache>
                <c:ptCount val="11"/>
                <c:pt idx="0">
                  <c:v>15/20</c:v>
                </c:pt>
                <c:pt idx="1">
                  <c:v>20/25</c:v>
                </c:pt>
                <c:pt idx="2">
                  <c:v>25/30</c:v>
                </c:pt>
                <c:pt idx="3">
                  <c:v>30/35</c:v>
                </c:pt>
                <c:pt idx="4">
                  <c:v>35/40</c:v>
                </c:pt>
                <c:pt idx="5">
                  <c:v>40/45</c:v>
                </c:pt>
                <c:pt idx="6">
                  <c:v>45/50</c:v>
                </c:pt>
                <c:pt idx="7">
                  <c:v>50/55</c:v>
                </c:pt>
                <c:pt idx="8">
                  <c:v>55/60</c:v>
                </c:pt>
                <c:pt idx="9">
                  <c:v>60/65</c:v>
                </c:pt>
                <c:pt idx="10">
                  <c:v>65/70</c:v>
                </c:pt>
              </c:strCache>
            </c:strRef>
          </c:cat>
          <c:val>
            <c:numRef>
              <c:f>'EFFECTIFS CONTRATS 16'!$Y$214:$Y$224</c:f>
              <c:numCache>
                <c:formatCode>0%</c:formatCode>
                <c:ptCount val="11"/>
                <c:pt idx="0">
                  <c:v>0</c:v>
                </c:pt>
                <c:pt idx="1">
                  <c:v>5.6451612903225805E-2</c:v>
                </c:pt>
                <c:pt idx="2">
                  <c:v>0.30645161290322581</c:v>
                </c:pt>
                <c:pt idx="3">
                  <c:v>0.16935483870967741</c:v>
                </c:pt>
                <c:pt idx="4">
                  <c:v>0.12096774193548387</c:v>
                </c:pt>
                <c:pt idx="5">
                  <c:v>0.11290322580645161</c:v>
                </c:pt>
                <c:pt idx="6">
                  <c:v>0.11290322580645161</c:v>
                </c:pt>
                <c:pt idx="7">
                  <c:v>5.6451612903225805E-2</c:v>
                </c:pt>
                <c:pt idx="8">
                  <c:v>4.0322580645161289E-2</c:v>
                </c:pt>
                <c:pt idx="9">
                  <c:v>2.4193548387096774E-2</c:v>
                </c:pt>
                <c:pt idx="10">
                  <c:v>0</c:v>
                </c:pt>
              </c:numCache>
            </c:numRef>
          </c:val>
          <c:extLst>
            <c:ext xmlns:c16="http://schemas.microsoft.com/office/drawing/2014/chart" uri="{C3380CC4-5D6E-409C-BE32-E72D297353CC}">
              <c16:uniqueId val="{0000000B-9A8A-494E-ADFA-552511B1AA2A}"/>
            </c:ext>
          </c:extLst>
        </c:ser>
        <c:dLbls>
          <c:showLegendKey val="0"/>
          <c:showVal val="0"/>
          <c:showCatName val="0"/>
          <c:showSerName val="0"/>
          <c:showPercent val="0"/>
          <c:showBubbleSize val="0"/>
        </c:dLbls>
        <c:gapWidth val="150"/>
        <c:overlap val="100"/>
        <c:axId val="60088704"/>
        <c:axId val="60090240"/>
      </c:barChart>
      <c:catAx>
        <c:axId val="60088704"/>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dk1">
                <a:lumMod val="15000"/>
                <a:lumOff val="85000"/>
              </a:schemeClr>
            </a:solidFill>
            <a:round/>
          </a:ln>
          <a:effectLst/>
        </c:spPr>
        <c:txPr>
          <a:bodyPr rot="0" spcFirstLastPara="1" vertOverflow="ellipsis"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fr-FR"/>
          </a:p>
        </c:txPr>
        <c:crossAx val="60090240"/>
        <c:crosses val="autoZero"/>
        <c:auto val="1"/>
        <c:lblAlgn val="ctr"/>
        <c:lblOffset val="100"/>
        <c:noMultiLvlLbl val="0"/>
      </c:catAx>
      <c:valAx>
        <c:axId val="60090240"/>
        <c:scaling>
          <c:orientation val="minMax"/>
        </c:scaling>
        <c:delete val="0"/>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spPr>
          <a:noFill/>
          <a:ln w="9525" cap="flat" cmpd="sng" algn="ctr">
            <a:solidFill>
              <a:schemeClr val="dk1">
                <a:lumMod val="15000"/>
                <a:lumOff val="85000"/>
              </a:schemeClr>
            </a:solidFill>
            <a:round/>
          </a:ln>
          <a:effectLst/>
        </c:spPr>
        <c:txPr>
          <a:bodyPr rot="0" spcFirstLastPara="1" vertOverflow="ellipsis"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crossAx val="60088704"/>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noFill/>
    <a:ln w="9525" cap="flat" cmpd="sng" algn="ctr">
      <a:noFill/>
      <a:round/>
    </a:ln>
    <a:effectLst/>
  </c:spPr>
  <c:txPr>
    <a:bodyPr/>
    <a:lstStyle/>
    <a:p>
      <a:pPr>
        <a:defRPr/>
      </a:pPr>
      <a:endParaRPr lang="fr-FR"/>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793611793611794"/>
          <c:y val="0.11740913898251475"/>
          <c:w val="0.84766584766584763"/>
          <c:h val="0.57894851291377969"/>
        </c:manualLayout>
      </c:layout>
      <c:lineChart>
        <c:grouping val="standard"/>
        <c:varyColors val="0"/>
        <c:ser>
          <c:idx val="0"/>
          <c:order val="0"/>
          <c:tx>
            <c:strRef>
              <c:f>'EFFECTIFS CONTRATS 16'!$A$228:$B$228</c:f>
              <c:strCache>
                <c:ptCount val="2"/>
                <c:pt idx="0">
                  <c:v>moins de 40 ans</c:v>
                </c:pt>
              </c:strCache>
            </c:strRef>
          </c:tx>
          <c:spPr>
            <a:ln w="22225" cap="rnd">
              <a:solidFill>
                <a:schemeClr val="accent1"/>
              </a:solidFill>
              <a:round/>
            </a:ln>
            <a:effectLst/>
          </c:spPr>
          <c:marker>
            <c:symbol val="circle"/>
            <c:size val="6"/>
            <c:spPr>
              <a:solidFill>
                <a:schemeClr val="lt1"/>
              </a:solidFill>
              <a:ln w="15875">
                <a:solidFill>
                  <a:schemeClr val="accent1"/>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'EFFECTIFS CONTRATS 16'!$C$227:$P$227</c:f>
              <c:numCache>
                <c:formatCode>General</c:formatCode>
                <c:ptCount val="8"/>
                <c:pt idx="0">
                  <c:v>2010</c:v>
                </c:pt>
                <c:pt idx="1">
                  <c:v>2011</c:v>
                </c:pt>
                <c:pt idx="2">
                  <c:v>2012</c:v>
                </c:pt>
                <c:pt idx="3">
                  <c:v>2013</c:v>
                </c:pt>
                <c:pt idx="4">
                  <c:v>2014</c:v>
                </c:pt>
                <c:pt idx="5">
                  <c:v>2015</c:v>
                </c:pt>
                <c:pt idx="6">
                  <c:v>2016</c:v>
                </c:pt>
                <c:pt idx="7">
                  <c:v>2017</c:v>
                </c:pt>
              </c:numCache>
            </c:numRef>
          </c:cat>
          <c:val>
            <c:numRef>
              <c:f>'EFFECTIFS CONTRATS 16'!$C$228:$P$228</c:f>
              <c:numCache>
                <c:formatCode>0%</c:formatCode>
                <c:ptCount val="8"/>
                <c:pt idx="0">
                  <c:v>0.62893081761006286</c:v>
                </c:pt>
                <c:pt idx="1">
                  <c:v>0.625</c:v>
                </c:pt>
                <c:pt idx="2">
                  <c:v>0.61176470588235299</c:v>
                </c:pt>
                <c:pt idx="3">
                  <c:v>0.55555555555555558</c:v>
                </c:pt>
                <c:pt idx="4">
                  <c:v>0.58282208588957052</c:v>
                </c:pt>
                <c:pt idx="5">
                  <c:v>0.58490566037735847</c:v>
                </c:pt>
                <c:pt idx="6">
                  <c:v>0.53846153846153855</c:v>
                </c:pt>
                <c:pt idx="7">
                  <c:v>0.65322580645161288</c:v>
                </c:pt>
              </c:numCache>
            </c:numRef>
          </c:val>
          <c:smooth val="0"/>
          <c:extLst>
            <c:ext xmlns:c16="http://schemas.microsoft.com/office/drawing/2014/chart" uri="{C3380CC4-5D6E-409C-BE32-E72D297353CC}">
              <c16:uniqueId val="{00000000-4D34-43E8-8AAC-8206B1678CA1}"/>
            </c:ext>
          </c:extLst>
        </c:ser>
        <c:ser>
          <c:idx val="1"/>
          <c:order val="1"/>
          <c:tx>
            <c:strRef>
              <c:f>'EFFECTIFS CONTRATS 16'!$A$229:$B$229</c:f>
              <c:strCache>
                <c:ptCount val="2"/>
                <c:pt idx="0">
                  <c:v>plus de 55 ans</c:v>
                </c:pt>
              </c:strCache>
            </c:strRef>
          </c:tx>
          <c:spPr>
            <a:ln w="22225" cap="rnd">
              <a:solidFill>
                <a:schemeClr val="accent3"/>
              </a:solidFill>
              <a:round/>
            </a:ln>
            <a:effectLst/>
          </c:spPr>
          <c:marker>
            <c:symbol val="circle"/>
            <c:size val="6"/>
            <c:spPr>
              <a:solidFill>
                <a:schemeClr val="lt1"/>
              </a:solidFill>
              <a:ln w="15875">
                <a:solidFill>
                  <a:schemeClr val="accent3"/>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'EFFECTIFS CONTRATS 16'!$C$227:$P$227</c:f>
              <c:numCache>
                <c:formatCode>General</c:formatCode>
                <c:ptCount val="8"/>
                <c:pt idx="0">
                  <c:v>2010</c:v>
                </c:pt>
                <c:pt idx="1">
                  <c:v>2011</c:v>
                </c:pt>
                <c:pt idx="2">
                  <c:v>2012</c:v>
                </c:pt>
                <c:pt idx="3">
                  <c:v>2013</c:v>
                </c:pt>
                <c:pt idx="4">
                  <c:v>2014</c:v>
                </c:pt>
                <c:pt idx="5">
                  <c:v>2015</c:v>
                </c:pt>
                <c:pt idx="6">
                  <c:v>2016</c:v>
                </c:pt>
                <c:pt idx="7">
                  <c:v>2017</c:v>
                </c:pt>
              </c:numCache>
            </c:numRef>
          </c:cat>
          <c:val>
            <c:numRef>
              <c:f>'EFFECTIFS CONTRATS 16'!$C$229:$P$229</c:f>
              <c:numCache>
                <c:formatCode>0%</c:formatCode>
                <c:ptCount val="8"/>
                <c:pt idx="0">
                  <c:v>6.2893081761006289E-2</c:v>
                </c:pt>
                <c:pt idx="1">
                  <c:v>6.25E-2</c:v>
                </c:pt>
                <c:pt idx="2">
                  <c:v>7.6470588235294124E-2</c:v>
                </c:pt>
                <c:pt idx="3">
                  <c:v>7.6388888888888895E-2</c:v>
                </c:pt>
                <c:pt idx="4">
                  <c:v>6.1349693251533742E-2</c:v>
                </c:pt>
                <c:pt idx="5">
                  <c:v>8.4905660377358486E-2</c:v>
                </c:pt>
                <c:pt idx="6">
                  <c:v>8.5470085470085472E-2</c:v>
                </c:pt>
                <c:pt idx="7">
                  <c:v>6.4516129032258063E-2</c:v>
                </c:pt>
              </c:numCache>
            </c:numRef>
          </c:val>
          <c:smooth val="0"/>
          <c:extLst>
            <c:ext xmlns:c16="http://schemas.microsoft.com/office/drawing/2014/chart" uri="{C3380CC4-5D6E-409C-BE32-E72D297353CC}">
              <c16:uniqueId val="{00000001-4D34-43E8-8AAC-8206B1678CA1}"/>
            </c:ext>
          </c:extLst>
        </c:ser>
        <c:dLbls>
          <c:showLegendKey val="0"/>
          <c:showVal val="0"/>
          <c:showCatName val="0"/>
          <c:showSerName val="0"/>
          <c:showPercent val="0"/>
          <c:showBubbleSize val="0"/>
        </c:dLbls>
        <c:marker val="1"/>
        <c:smooth val="0"/>
        <c:axId val="68444928"/>
        <c:axId val="68446464"/>
      </c:lineChart>
      <c:catAx>
        <c:axId val="68444928"/>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0" spcFirstLastPara="1" vertOverflow="ellipsis"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fr-FR"/>
          </a:p>
        </c:txPr>
        <c:crossAx val="68446464"/>
        <c:crosses val="autoZero"/>
        <c:auto val="1"/>
        <c:lblAlgn val="ctr"/>
        <c:lblOffset val="100"/>
        <c:tickLblSkip val="1"/>
        <c:tickMarkSkip val="1"/>
        <c:noMultiLvlLbl val="0"/>
      </c:catAx>
      <c:valAx>
        <c:axId val="68446464"/>
        <c:scaling>
          <c:orientation val="minMax"/>
        </c:scaling>
        <c:delete val="0"/>
        <c:axPos val="l"/>
        <c:majorGridlines>
          <c:spPr>
            <a:ln w="9525" cap="flat" cmpd="sng" algn="ctr">
              <a:solidFill>
                <a:schemeClr val="dk1">
                  <a:lumMod val="15000"/>
                  <a:lumOff val="85000"/>
                  <a:alpha val="54000"/>
                </a:schemeClr>
              </a:solidFill>
              <a:round/>
            </a:ln>
            <a:effectLst/>
          </c:spPr>
        </c:majorGridlines>
        <c:numFmt formatCode="0%" sourceLinked="1"/>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crossAx val="68444928"/>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legend>
    <c:plotVisOnly val="1"/>
    <c:dispBlanksAs val="gap"/>
    <c:showDLblsOverMax val="0"/>
  </c:chart>
  <c:spPr>
    <a:noFill/>
    <a:ln w="9525" cap="flat" cmpd="sng" algn="ctr">
      <a:noFill/>
      <a:round/>
    </a:ln>
    <a:effectLst/>
  </c:spPr>
  <c:txPr>
    <a:bodyPr/>
    <a:lstStyle/>
    <a:p>
      <a:pPr>
        <a:defRPr/>
      </a:pPr>
      <a:endParaRPr lang="fr-FR"/>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all" baseline="0">
                <a:solidFill>
                  <a:schemeClr val="tx1">
                    <a:lumMod val="65000"/>
                    <a:lumOff val="35000"/>
                  </a:schemeClr>
                </a:solidFill>
                <a:latin typeface="+mj-lt"/>
                <a:ea typeface="+mn-ea"/>
                <a:cs typeface="+mn-cs"/>
              </a:defRPr>
            </a:pPr>
            <a:r>
              <a:rPr lang="fr-FR" sz="1200">
                <a:latin typeface="+mj-lt"/>
              </a:rPr>
              <a:t>Répartition 2017</a:t>
            </a:r>
          </a:p>
        </c:rich>
      </c:tx>
      <c:overlay val="0"/>
      <c:spPr>
        <a:noFill/>
        <a:ln>
          <a:noFill/>
        </a:ln>
        <a:effectLst/>
      </c:spPr>
      <c:txPr>
        <a:bodyPr rot="0" spcFirstLastPara="1" vertOverflow="ellipsis" vert="horz" wrap="square" anchor="ctr" anchorCtr="1"/>
        <a:lstStyle/>
        <a:p>
          <a:pPr>
            <a:defRPr sz="1200" b="1" i="0" u="none" strike="noStrike" kern="1200" cap="all" baseline="0">
              <a:solidFill>
                <a:schemeClr val="tx1">
                  <a:lumMod val="65000"/>
                  <a:lumOff val="35000"/>
                </a:schemeClr>
              </a:solidFill>
              <a:latin typeface="+mj-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525507350796837"/>
          <c:y val="0.33003300330033003"/>
          <c:w val="0.70070826114056006"/>
          <c:h val="0.50561056105610558"/>
        </c:manualLayout>
      </c:layout>
      <c:pie3DChart>
        <c:varyColors val="1"/>
        <c:ser>
          <c:idx val="0"/>
          <c:order val="0"/>
          <c:explosion val="25"/>
          <c:dPt>
            <c:idx val="0"/>
            <c:bubble3D val="0"/>
            <c:spPr>
              <a:solidFill>
                <a:schemeClr val="accent1">
                  <a:lumMod val="7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719C-4DCA-9E6A-13CA8F64A867}"/>
              </c:ext>
            </c:extLst>
          </c:dPt>
          <c:dPt>
            <c:idx val="1"/>
            <c:bubble3D val="0"/>
            <c:spPr>
              <a:solidFill>
                <a:srgbClr val="54955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719C-4DCA-9E6A-13CA8F64A867}"/>
              </c:ext>
            </c:extLst>
          </c:dPt>
          <c:dLbls>
            <c:dLbl>
              <c:idx val="0"/>
              <c:layout>
                <c:manualLayout>
                  <c:x val="0"/>
                  <c:y val="6.5769805680119586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spc="0" baseline="0">
                      <a:solidFill>
                        <a:schemeClr val="accent6">
                          <a:lumMod val="75000"/>
                        </a:schemeClr>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19C-4DCA-9E6A-13CA8F64A867}"/>
                </c:ext>
              </c:extLst>
            </c:dLbl>
            <c:dLbl>
              <c:idx val="1"/>
              <c:layout>
                <c:manualLayout>
                  <c:x val="-1.6863002418815297E-2"/>
                  <c:y val="-6.4653969175416146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rgbClr val="549551"/>
                        </a:solidFill>
                        <a:latin typeface="+mn-lt"/>
                        <a:ea typeface="+mn-ea"/>
                        <a:cs typeface="+mn-cs"/>
                      </a:defRPr>
                    </a:pPr>
                    <a:fld id="{C9CB28DF-196B-4B8A-A402-7506EDB42E0C}" type="CATEGORYNAME">
                      <a:rPr lang="en-US" sz="900">
                        <a:solidFill>
                          <a:srgbClr val="549551"/>
                        </a:solidFill>
                      </a:rPr>
                      <a:pPr>
                        <a:defRPr>
                          <a:solidFill>
                            <a:srgbClr val="549551"/>
                          </a:solidFill>
                        </a:defRPr>
                      </a:pPr>
                      <a:t>[NOM DE CATÉGORIE]</a:t>
                    </a:fld>
                    <a:r>
                      <a:rPr lang="en-US" baseline="0" dirty="0">
                        <a:solidFill>
                          <a:srgbClr val="549551"/>
                        </a:solidFill>
                      </a:rPr>
                      <a:t>
</a:t>
                    </a:r>
                    <a:fld id="{74E01D93-D279-4C8A-B494-9E3FDF56BF1F}" type="PERCENTAGE">
                      <a:rPr lang="en-US" baseline="0">
                        <a:solidFill>
                          <a:srgbClr val="549551"/>
                        </a:solidFill>
                      </a:rPr>
                      <a:pPr>
                        <a:defRPr>
                          <a:solidFill>
                            <a:srgbClr val="549551"/>
                          </a:solidFill>
                        </a:defRPr>
                      </a:pPr>
                      <a:t>[POURCENTAGE]</a:t>
                    </a:fld>
                    <a:endParaRPr lang="en-US" baseline="0" dirty="0">
                      <a:solidFill>
                        <a:srgbClr val="549551"/>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rgbClr val="549551"/>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layout>
                    <c:manualLayout>
                      <c:w val="0.27877371749118296"/>
                      <c:h val="0.22421524663677134"/>
                    </c:manualLayout>
                  </c15:layout>
                  <c15:dlblFieldTable/>
                  <c15:showDataLabelsRange val="0"/>
                </c:ext>
                <c:ext xmlns:c16="http://schemas.microsoft.com/office/drawing/2014/chart" uri="{C3380CC4-5D6E-409C-BE32-E72D297353CC}">
                  <c16:uniqueId val="{00000003-719C-4DCA-9E6A-13CA8F64A867}"/>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'EFFECTIFS BIATSS 17'!$A$149:$A$150</c:f>
              <c:strCache>
                <c:ptCount val="2"/>
                <c:pt idx="0">
                  <c:v>TITULAIRES</c:v>
                </c:pt>
                <c:pt idx="1">
                  <c:v>CONTRACTUELS</c:v>
                </c:pt>
              </c:strCache>
            </c:strRef>
          </c:cat>
          <c:val>
            <c:numRef>
              <c:f>'EFFECTIFS BIATSS 17'!$O$149:$O$150</c:f>
              <c:numCache>
                <c:formatCode>0%</c:formatCode>
                <c:ptCount val="2"/>
                <c:pt idx="0">
                  <c:v>0.70616113744075826</c:v>
                </c:pt>
                <c:pt idx="1">
                  <c:v>0.29383886255924169</c:v>
                </c:pt>
              </c:numCache>
            </c:numRef>
          </c:val>
          <c:extLst>
            <c:ext xmlns:c16="http://schemas.microsoft.com/office/drawing/2014/chart" uri="{C3380CC4-5D6E-409C-BE32-E72D297353CC}">
              <c16:uniqueId val="{00000004-719C-4DCA-9E6A-13CA8F64A867}"/>
            </c:ext>
          </c:extLst>
        </c:ser>
        <c:dLbls>
          <c:dLblPos val="outEnd"/>
          <c:showLegendKey val="0"/>
          <c:showVal val="0"/>
          <c:showCatName val="1"/>
          <c:showSerName val="0"/>
          <c:showPercent val="1"/>
          <c:showBubbleSize val="0"/>
          <c:showLeaderLines val="1"/>
        </c:dLbls>
      </c:pie3DChart>
      <c:spPr>
        <a:noFill/>
        <a:ln>
          <a:noFill/>
        </a:ln>
        <a:effectLst/>
      </c:spPr>
    </c:plotArea>
    <c:plotVisOnly val="1"/>
    <c:dispBlanksAs val="zero"/>
    <c:showDLblsOverMax val="0"/>
  </c:chart>
  <c:spPr>
    <a:noFill/>
    <a:ln w="9525" cap="flat" cmpd="sng" algn="ctr">
      <a:noFill/>
      <a:round/>
    </a:ln>
    <a:effectLst/>
  </c:spPr>
  <c:txPr>
    <a:bodyPr/>
    <a:lstStyle/>
    <a:p>
      <a:pPr>
        <a:defRPr/>
      </a:pPr>
      <a:endParaRPr lang="fr-FR"/>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076211803799753"/>
          <c:y val="0.22778470399533388"/>
          <c:w val="0.73785306653182114"/>
          <c:h val="0.38438247302420531"/>
        </c:manualLayout>
      </c:layout>
      <c:barChart>
        <c:barDir val="col"/>
        <c:grouping val="clustered"/>
        <c:varyColors val="0"/>
        <c:ser>
          <c:idx val="1"/>
          <c:order val="0"/>
          <c:tx>
            <c:strRef>
              <c:f>'EFFECTIFS BIATSS 17'!$A$149</c:f>
              <c:strCache>
                <c:ptCount val="1"/>
                <c:pt idx="0">
                  <c:v>TITULAIRES</c:v>
                </c:pt>
              </c:strCache>
            </c:strRef>
          </c:tx>
          <c:spPr>
            <a:solidFill>
              <a:schemeClr val="accent3"/>
            </a:solidFill>
            <a:ln>
              <a:noFill/>
            </a:ln>
            <a:effectLst/>
          </c:spPr>
          <c:invertIfNegative val="0"/>
          <c:dLbls>
            <c:dLbl>
              <c:idx val="5"/>
              <c:tx>
                <c:rich>
                  <a:bodyPr/>
                  <a:lstStyle/>
                  <a:p>
                    <a:r>
                      <a:rPr lang="en-US" smtClean="0"/>
                      <a:t>74%</a:t>
                    </a:r>
                    <a:endParaRPr lang="en-US" dirty="0"/>
                  </a:p>
                </c:rich>
              </c:tx>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1A3-47A4-A967-84C0C9C97A14}"/>
                </c:ext>
              </c:extLst>
            </c:dLbl>
            <c:dLbl>
              <c:idx val="6"/>
              <c:tx>
                <c:rich>
                  <a:bodyPr/>
                  <a:lstStyle/>
                  <a:p>
                    <a:r>
                      <a:rPr lang="en-US" smtClean="0"/>
                      <a:t>73%</a:t>
                    </a:r>
                    <a:endParaRPr lang="en-US" dirty="0"/>
                  </a:p>
                </c:rich>
              </c:tx>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1A3-47A4-A967-84C0C9C97A1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'EFFECTIFS BIATSS 17'!$H$148:$O$148</c:f>
              <c:numCache>
                <c:formatCode>General</c:formatCode>
                <c:ptCount val="8"/>
                <c:pt idx="0">
                  <c:v>2010</c:v>
                </c:pt>
                <c:pt idx="1">
                  <c:v>2011</c:v>
                </c:pt>
                <c:pt idx="2">
                  <c:v>2012</c:v>
                </c:pt>
                <c:pt idx="3">
                  <c:v>2013</c:v>
                </c:pt>
                <c:pt idx="4">
                  <c:v>2014</c:v>
                </c:pt>
                <c:pt idx="5">
                  <c:v>2015</c:v>
                </c:pt>
                <c:pt idx="6">
                  <c:v>2016</c:v>
                </c:pt>
                <c:pt idx="7">
                  <c:v>2017</c:v>
                </c:pt>
              </c:numCache>
            </c:numRef>
          </c:cat>
          <c:val>
            <c:numRef>
              <c:f>'EFFECTIFS BIATSS 17'!$H$149:$O$149</c:f>
              <c:numCache>
                <c:formatCode>0%</c:formatCode>
                <c:ptCount val="8"/>
                <c:pt idx="0">
                  <c:v>0.60447761194029848</c:v>
                </c:pt>
                <c:pt idx="1">
                  <c:v>0.62982005141388175</c:v>
                </c:pt>
                <c:pt idx="2">
                  <c:v>0.59330143540669855</c:v>
                </c:pt>
                <c:pt idx="3">
                  <c:v>0.64444444444444449</c:v>
                </c:pt>
                <c:pt idx="4">
                  <c:v>0.63553530751708431</c:v>
                </c:pt>
                <c:pt idx="5">
                  <c:v>0.75</c:v>
                </c:pt>
                <c:pt idx="6">
                  <c:v>0.7109004739336493</c:v>
                </c:pt>
                <c:pt idx="7">
                  <c:v>0.70616113744075826</c:v>
                </c:pt>
              </c:numCache>
            </c:numRef>
          </c:val>
          <c:extLst>
            <c:ext xmlns:c16="http://schemas.microsoft.com/office/drawing/2014/chart" uri="{C3380CC4-5D6E-409C-BE32-E72D297353CC}">
              <c16:uniqueId val="{00000000-1CAA-4A31-BC73-A221EE4D6A12}"/>
            </c:ext>
          </c:extLst>
        </c:ser>
        <c:dLbls>
          <c:showLegendKey val="0"/>
          <c:showVal val="0"/>
          <c:showCatName val="0"/>
          <c:showSerName val="0"/>
          <c:showPercent val="0"/>
          <c:showBubbleSize val="0"/>
        </c:dLbls>
        <c:gapWidth val="247"/>
        <c:axId val="78924032"/>
        <c:axId val="79803520"/>
      </c:barChart>
      <c:lineChart>
        <c:grouping val="standard"/>
        <c:varyColors val="0"/>
        <c:ser>
          <c:idx val="0"/>
          <c:order val="1"/>
          <c:tx>
            <c:strRef>
              <c:f>'EFFECTIFS BIATSS 17'!$A$150</c:f>
              <c:strCache>
                <c:ptCount val="1"/>
                <c:pt idx="0">
                  <c:v>CONTRACTUELS</c:v>
                </c:pt>
              </c:strCache>
            </c:strRef>
          </c:tx>
          <c:spPr>
            <a:ln w="22225" cap="rnd">
              <a:solidFill>
                <a:schemeClr val="accent1"/>
              </a:solidFill>
              <a:round/>
            </a:ln>
            <a:effectLst/>
          </c:spPr>
          <c:marker>
            <c:symbol val="circle"/>
            <c:size val="6"/>
            <c:spPr>
              <a:solidFill>
                <a:schemeClr val="lt1"/>
              </a:solidFill>
              <a:ln w="15875">
                <a:solidFill>
                  <a:schemeClr val="accent1"/>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'EFFECTIFS BIATSS 17'!$H$148:$O$148</c:f>
              <c:numCache>
                <c:formatCode>General</c:formatCode>
                <c:ptCount val="8"/>
                <c:pt idx="0">
                  <c:v>2010</c:v>
                </c:pt>
                <c:pt idx="1">
                  <c:v>2011</c:v>
                </c:pt>
                <c:pt idx="2">
                  <c:v>2012</c:v>
                </c:pt>
                <c:pt idx="3">
                  <c:v>2013</c:v>
                </c:pt>
                <c:pt idx="4">
                  <c:v>2014</c:v>
                </c:pt>
                <c:pt idx="5">
                  <c:v>2015</c:v>
                </c:pt>
                <c:pt idx="6">
                  <c:v>2016</c:v>
                </c:pt>
                <c:pt idx="7">
                  <c:v>2017</c:v>
                </c:pt>
              </c:numCache>
            </c:numRef>
          </c:cat>
          <c:val>
            <c:numRef>
              <c:f>'EFFECTIFS BIATSS 17'!$H$150:$O$150</c:f>
              <c:numCache>
                <c:formatCode>0%</c:formatCode>
                <c:ptCount val="8"/>
                <c:pt idx="0">
                  <c:v>0.39552238805970147</c:v>
                </c:pt>
                <c:pt idx="1">
                  <c:v>0.37017994858611825</c:v>
                </c:pt>
                <c:pt idx="2">
                  <c:v>0.40669856459330145</c:v>
                </c:pt>
                <c:pt idx="3">
                  <c:v>0.35555555555555557</c:v>
                </c:pt>
                <c:pt idx="4">
                  <c:v>0.3712984054669704</c:v>
                </c:pt>
                <c:pt idx="5">
                  <c:v>0.26</c:v>
                </c:pt>
                <c:pt idx="6">
                  <c:v>0.26777251184834122</c:v>
                </c:pt>
                <c:pt idx="7">
                  <c:v>0.29383886255924169</c:v>
                </c:pt>
              </c:numCache>
            </c:numRef>
          </c:val>
          <c:smooth val="0"/>
          <c:extLst>
            <c:ext xmlns:c16="http://schemas.microsoft.com/office/drawing/2014/chart" uri="{C3380CC4-5D6E-409C-BE32-E72D297353CC}">
              <c16:uniqueId val="{00000001-1CAA-4A31-BC73-A221EE4D6A12}"/>
            </c:ext>
          </c:extLst>
        </c:ser>
        <c:dLbls>
          <c:showLegendKey val="0"/>
          <c:showVal val="0"/>
          <c:showCatName val="0"/>
          <c:showSerName val="0"/>
          <c:showPercent val="0"/>
          <c:showBubbleSize val="0"/>
        </c:dLbls>
        <c:marker val="1"/>
        <c:smooth val="0"/>
        <c:axId val="80462592"/>
        <c:axId val="80464896"/>
      </c:lineChart>
      <c:catAx>
        <c:axId val="78924032"/>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0" spcFirstLastPara="1" vertOverflow="ellipsis"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fr-FR"/>
          </a:p>
        </c:txPr>
        <c:crossAx val="79803520"/>
        <c:crosses val="autoZero"/>
        <c:auto val="0"/>
        <c:lblAlgn val="ctr"/>
        <c:lblOffset val="100"/>
        <c:tickLblSkip val="1"/>
        <c:tickMarkSkip val="1"/>
        <c:noMultiLvlLbl val="0"/>
      </c:catAx>
      <c:valAx>
        <c:axId val="79803520"/>
        <c:scaling>
          <c:orientation val="minMax"/>
        </c:scaling>
        <c:delete val="0"/>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crossAx val="78924032"/>
        <c:crosses val="autoZero"/>
        <c:crossBetween val="between"/>
      </c:valAx>
      <c:catAx>
        <c:axId val="80462592"/>
        <c:scaling>
          <c:orientation val="minMax"/>
        </c:scaling>
        <c:delete val="1"/>
        <c:axPos val="b"/>
        <c:numFmt formatCode="General" sourceLinked="1"/>
        <c:majorTickMark val="out"/>
        <c:minorTickMark val="none"/>
        <c:tickLblPos val="nextTo"/>
        <c:crossAx val="80464896"/>
        <c:crosses val="autoZero"/>
        <c:auto val="0"/>
        <c:lblAlgn val="ctr"/>
        <c:lblOffset val="100"/>
        <c:noMultiLvlLbl val="0"/>
      </c:catAx>
      <c:valAx>
        <c:axId val="80464896"/>
        <c:scaling>
          <c:orientation val="minMax"/>
        </c:scaling>
        <c:delete val="0"/>
        <c:axPos val="r"/>
        <c:numFmt formatCode="0%" sourceLinked="1"/>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crossAx val="80462592"/>
        <c:crosses val="max"/>
        <c:crossBetween val="between"/>
        <c:majorUnit val="0.1"/>
        <c:minorUnit val="5.000000000000001E-2"/>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legend>
    <c:plotVisOnly val="1"/>
    <c:dispBlanksAs val="gap"/>
    <c:showDLblsOverMax val="0"/>
  </c:chart>
  <c:spPr>
    <a:solidFill>
      <a:schemeClr val="lt1"/>
    </a:solidFill>
    <a:ln w="9525" cap="flat" cmpd="sng" algn="ctr">
      <a:noFill/>
      <a:round/>
    </a:ln>
    <a:effectLst/>
  </c:spPr>
  <c:txPr>
    <a:bodyPr/>
    <a:lstStyle/>
    <a:p>
      <a:pPr>
        <a:defRPr/>
      </a:pPr>
      <a:endParaRPr lang="fr-FR"/>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fr-FR" sz="1200" dirty="0" smtClean="0">
                <a:latin typeface="Calibri Light" panose="020F0302020204030204" pitchFamily="34" charset="0"/>
              </a:rPr>
              <a:t>Évolution du </a:t>
            </a:r>
            <a:r>
              <a:rPr lang="fr-FR" sz="1200" dirty="0">
                <a:latin typeface="Calibri Light" panose="020F0302020204030204" pitchFamily="34" charset="0"/>
              </a:rPr>
              <a:t>taux d'encadrement</a:t>
            </a:r>
          </a:p>
        </c:rich>
      </c:tx>
      <c:layout>
        <c:manualLayout>
          <c:xMode val="edge"/>
          <c:yMode val="edge"/>
          <c:x val="0.13798276376559124"/>
          <c:y val="3.3149045118224613E-2"/>
        </c:manualLayout>
      </c:layout>
      <c:overlay val="0"/>
      <c:spPr>
        <a:noFill/>
        <a:ln>
          <a:noFill/>
        </a:ln>
        <a:effectLst/>
      </c:spPr>
      <c:txPr>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endParaRPr lang="fr-FR"/>
        </a:p>
      </c:txPr>
    </c:title>
    <c:autoTitleDeleted val="0"/>
    <c:plotArea>
      <c:layout>
        <c:manualLayout>
          <c:layoutTarget val="inner"/>
          <c:xMode val="edge"/>
          <c:yMode val="edge"/>
          <c:x val="9.815970523330704E-2"/>
          <c:y val="0.19613259668508287"/>
          <c:w val="0.87321237780462724"/>
          <c:h val="0.66574585635359118"/>
        </c:manualLayout>
      </c:layout>
      <c:lineChart>
        <c:grouping val="standard"/>
        <c:varyColors val="0"/>
        <c:ser>
          <c:idx val="0"/>
          <c:order val="0"/>
          <c:spPr>
            <a:ln w="22225" cap="rnd">
              <a:solidFill>
                <a:schemeClr val="accent3"/>
              </a:solidFill>
              <a:round/>
            </a:ln>
            <a:effectLst/>
          </c:spPr>
          <c:marker>
            <c:symbol val="circle"/>
            <c:size val="6"/>
            <c:spPr>
              <a:solidFill>
                <a:schemeClr val="lt1"/>
              </a:solidFill>
              <a:ln w="15875">
                <a:solidFill>
                  <a:schemeClr val="accent3"/>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fr-FR"/>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'EFFECTIFS BIATSS 17'!$B$258:$O$258</c:f>
              <c:strCache>
                <c:ptCount val="8"/>
                <c:pt idx="0">
                  <c:v>2010</c:v>
                </c:pt>
                <c:pt idx="1">
                  <c:v>2011</c:v>
                </c:pt>
                <c:pt idx="2">
                  <c:v>2012</c:v>
                </c:pt>
                <c:pt idx="3">
                  <c:v>2013</c:v>
                </c:pt>
                <c:pt idx="4">
                  <c:v>2014</c:v>
                </c:pt>
                <c:pt idx="5">
                  <c:v>2015</c:v>
                </c:pt>
                <c:pt idx="6">
                  <c:v>2016</c:v>
                </c:pt>
                <c:pt idx="7">
                  <c:v>2017</c:v>
                </c:pt>
              </c:strCache>
            </c:strRef>
          </c:cat>
          <c:val>
            <c:numRef>
              <c:f>'EFFECTIFS BIATSS 17'!$B$290:$O$290</c:f>
              <c:numCache>
                <c:formatCode>0%</c:formatCode>
                <c:ptCount val="8"/>
                <c:pt idx="0">
                  <c:v>0.38</c:v>
                </c:pt>
                <c:pt idx="1">
                  <c:v>0.38</c:v>
                </c:pt>
                <c:pt idx="2">
                  <c:v>0.39</c:v>
                </c:pt>
                <c:pt idx="3">
                  <c:v>0.41</c:v>
                </c:pt>
                <c:pt idx="4">
                  <c:v>0.4</c:v>
                </c:pt>
                <c:pt idx="5">
                  <c:v>0.43</c:v>
                </c:pt>
                <c:pt idx="6">
                  <c:v>0.42</c:v>
                </c:pt>
                <c:pt idx="7">
                  <c:v>0.41232227488151657</c:v>
                </c:pt>
              </c:numCache>
            </c:numRef>
          </c:val>
          <c:smooth val="0"/>
          <c:extLst>
            <c:ext xmlns:c16="http://schemas.microsoft.com/office/drawing/2014/chart" uri="{C3380CC4-5D6E-409C-BE32-E72D297353CC}">
              <c16:uniqueId val="{00000000-AD01-44EF-B429-7E413BF8DCE9}"/>
            </c:ext>
          </c:extLst>
        </c:ser>
        <c:dLbls>
          <c:showLegendKey val="0"/>
          <c:showVal val="0"/>
          <c:showCatName val="0"/>
          <c:showSerName val="0"/>
          <c:showPercent val="0"/>
          <c:showBubbleSize val="0"/>
        </c:dLbls>
        <c:marker val="1"/>
        <c:smooth val="0"/>
        <c:axId val="45012096"/>
        <c:axId val="45013632"/>
      </c:lineChart>
      <c:catAx>
        <c:axId val="45012096"/>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0" spcFirstLastPara="1" vertOverflow="ellipsis"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fr-FR"/>
          </a:p>
        </c:txPr>
        <c:crossAx val="45013632"/>
        <c:crosses val="autoZero"/>
        <c:auto val="1"/>
        <c:lblAlgn val="ctr"/>
        <c:lblOffset val="100"/>
        <c:tickLblSkip val="1"/>
        <c:tickMarkSkip val="1"/>
        <c:noMultiLvlLbl val="0"/>
      </c:catAx>
      <c:valAx>
        <c:axId val="45013632"/>
        <c:scaling>
          <c:orientation val="minMax"/>
          <c:min val="0.15"/>
        </c:scaling>
        <c:delete val="0"/>
        <c:axPos val="l"/>
        <c:majorGridlines>
          <c:spPr>
            <a:ln w="9525" cap="flat" cmpd="sng" algn="ctr">
              <a:solidFill>
                <a:schemeClr val="dk1">
                  <a:lumMod val="15000"/>
                  <a:lumOff val="85000"/>
                  <a:alpha val="54000"/>
                </a:schemeClr>
              </a:solidFill>
              <a:round/>
            </a:ln>
            <a:effectLst/>
          </c:spPr>
        </c:majorGridlines>
        <c:numFmt formatCode="0%" sourceLinked="1"/>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crossAx val="45012096"/>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noFill/>
    <a:ln w="9525" cap="flat" cmpd="sng" algn="ctr">
      <a:noFill/>
      <a:round/>
    </a:ln>
    <a:effectLst/>
  </c:spPr>
  <c:txPr>
    <a:bodyPr/>
    <a:lstStyle/>
    <a:p>
      <a:pPr>
        <a:defRPr/>
      </a:pPr>
      <a:endParaRPr lang="fr-FR"/>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cap="none" spc="0" normalizeH="0" baseline="0">
                <a:solidFill>
                  <a:schemeClr val="dk1">
                    <a:lumMod val="50000"/>
                    <a:lumOff val="50000"/>
                  </a:schemeClr>
                </a:solidFill>
                <a:latin typeface="+mj-lt"/>
                <a:ea typeface="+mj-ea"/>
                <a:cs typeface="+mj-cs"/>
              </a:defRPr>
            </a:pPr>
            <a:r>
              <a:rPr lang="fr-FR" sz="1200"/>
              <a:t>Evolution du taux d'encadrement</a:t>
            </a:r>
          </a:p>
        </c:rich>
      </c:tx>
      <c:layout>
        <c:manualLayout>
          <c:xMode val="edge"/>
          <c:yMode val="edge"/>
          <c:x val="0.29450541520447415"/>
          <c:y val="3.5460887901832785E-2"/>
        </c:manualLayout>
      </c:layout>
      <c:overlay val="0"/>
      <c:spPr>
        <a:noFill/>
        <a:ln>
          <a:noFill/>
        </a:ln>
        <a:effectLst/>
      </c:spPr>
      <c:txPr>
        <a:bodyPr rot="0" spcFirstLastPara="1" vertOverflow="ellipsis" vert="horz" wrap="square" anchor="ctr" anchorCtr="1"/>
        <a:lstStyle/>
        <a:p>
          <a:pPr>
            <a:defRPr sz="1200" b="1" i="0" u="none" strike="noStrike" kern="1200" cap="none" spc="0" normalizeH="0" baseline="0">
              <a:solidFill>
                <a:schemeClr val="dk1">
                  <a:lumMod val="50000"/>
                  <a:lumOff val="50000"/>
                </a:schemeClr>
              </a:solidFill>
              <a:latin typeface="+mj-lt"/>
              <a:ea typeface="+mj-ea"/>
              <a:cs typeface="+mj-cs"/>
            </a:defRPr>
          </a:pPr>
          <a:endParaRPr lang="fr-FR"/>
        </a:p>
      </c:txPr>
    </c:title>
    <c:autoTitleDeleted val="0"/>
    <c:plotArea>
      <c:layout>
        <c:manualLayout>
          <c:layoutTarget val="inner"/>
          <c:xMode val="edge"/>
          <c:yMode val="edge"/>
          <c:x val="0.10549450549450549"/>
          <c:y val="0.24113558682259401"/>
          <c:w val="0.86373626373626378"/>
          <c:h val="0.4929095083579495"/>
        </c:manualLayout>
      </c:layout>
      <c:lineChart>
        <c:grouping val="standard"/>
        <c:varyColors val="0"/>
        <c:ser>
          <c:idx val="0"/>
          <c:order val="0"/>
          <c:tx>
            <c:strRef>
              <c:f>'EFFECTIFS BIATSS 17'!$A$259</c:f>
              <c:strCache>
                <c:ptCount val="1"/>
                <c:pt idx="0">
                  <c:v>COMPOSANTES</c:v>
                </c:pt>
              </c:strCache>
            </c:strRef>
          </c:tx>
          <c:spPr>
            <a:ln w="22225" cap="rnd">
              <a:solidFill>
                <a:schemeClr val="accent1"/>
              </a:solidFill>
              <a:round/>
            </a:ln>
            <a:effectLst/>
          </c:spPr>
          <c:marker>
            <c:symbol val="circle"/>
            <c:size val="6"/>
            <c:spPr>
              <a:solidFill>
                <a:schemeClr val="lt1"/>
              </a:solidFill>
              <a:ln w="15875">
                <a:solidFill>
                  <a:schemeClr val="accent1"/>
                </a:solidFill>
                <a:round/>
              </a:ln>
              <a:effectLst/>
            </c:spPr>
          </c:marker>
          <c:cat>
            <c:strRef>
              <c:f>'EFFECTIFS BIATSS 17'!$B$258:$O$258</c:f>
              <c:strCache>
                <c:ptCount val="8"/>
                <c:pt idx="0">
                  <c:v>2010</c:v>
                </c:pt>
                <c:pt idx="1">
                  <c:v>2011</c:v>
                </c:pt>
                <c:pt idx="2">
                  <c:v>2012</c:v>
                </c:pt>
                <c:pt idx="3">
                  <c:v>2013</c:v>
                </c:pt>
                <c:pt idx="4">
                  <c:v>2014</c:v>
                </c:pt>
                <c:pt idx="5">
                  <c:v>2015</c:v>
                </c:pt>
                <c:pt idx="6">
                  <c:v>2016</c:v>
                </c:pt>
                <c:pt idx="7">
                  <c:v>2017</c:v>
                </c:pt>
              </c:strCache>
            </c:strRef>
          </c:cat>
          <c:val>
            <c:numRef>
              <c:f>'EFFECTIFS BIATSS 17'!$B$259:$O$259</c:f>
              <c:numCache>
                <c:formatCode>0%</c:formatCode>
                <c:ptCount val="8"/>
                <c:pt idx="0">
                  <c:v>0.34</c:v>
                </c:pt>
                <c:pt idx="1">
                  <c:v>0.33</c:v>
                </c:pt>
                <c:pt idx="2">
                  <c:v>0.38</c:v>
                </c:pt>
                <c:pt idx="3">
                  <c:v>0.38</c:v>
                </c:pt>
                <c:pt idx="4">
                  <c:v>0.42</c:v>
                </c:pt>
                <c:pt idx="5">
                  <c:v>0.38</c:v>
                </c:pt>
                <c:pt idx="6">
                  <c:v>0.38</c:v>
                </c:pt>
                <c:pt idx="7">
                  <c:v>0.42105263157894735</c:v>
                </c:pt>
              </c:numCache>
            </c:numRef>
          </c:val>
          <c:smooth val="0"/>
          <c:extLst>
            <c:ext xmlns:c16="http://schemas.microsoft.com/office/drawing/2014/chart" uri="{C3380CC4-5D6E-409C-BE32-E72D297353CC}">
              <c16:uniqueId val="{00000000-1F97-40B7-862C-3A3D9A69D26C}"/>
            </c:ext>
          </c:extLst>
        </c:ser>
        <c:ser>
          <c:idx val="1"/>
          <c:order val="1"/>
          <c:tx>
            <c:strRef>
              <c:f>'EFFECTIFS BIATSS 17'!$A$266</c:f>
              <c:strCache>
                <c:ptCount val="1"/>
                <c:pt idx="0">
                  <c:v>SERVICES COMMUNS</c:v>
                </c:pt>
              </c:strCache>
            </c:strRef>
          </c:tx>
          <c:spPr>
            <a:ln w="22225" cap="rnd">
              <a:solidFill>
                <a:schemeClr val="accent2"/>
              </a:solidFill>
              <a:round/>
            </a:ln>
            <a:effectLst/>
          </c:spPr>
          <c:marker>
            <c:symbol val="triangle"/>
            <c:size val="6"/>
            <c:spPr>
              <a:solidFill>
                <a:schemeClr val="lt1"/>
              </a:solidFill>
              <a:ln w="15875">
                <a:solidFill>
                  <a:schemeClr val="accent2"/>
                </a:solidFill>
                <a:round/>
              </a:ln>
              <a:effectLst/>
            </c:spPr>
          </c:marker>
          <c:cat>
            <c:strRef>
              <c:f>'EFFECTIFS BIATSS 17'!$B$258:$O$258</c:f>
              <c:strCache>
                <c:ptCount val="8"/>
                <c:pt idx="0">
                  <c:v>2010</c:v>
                </c:pt>
                <c:pt idx="1">
                  <c:v>2011</c:v>
                </c:pt>
                <c:pt idx="2">
                  <c:v>2012</c:v>
                </c:pt>
                <c:pt idx="3">
                  <c:v>2013</c:v>
                </c:pt>
                <c:pt idx="4">
                  <c:v>2014</c:v>
                </c:pt>
                <c:pt idx="5">
                  <c:v>2015</c:v>
                </c:pt>
                <c:pt idx="6">
                  <c:v>2016</c:v>
                </c:pt>
                <c:pt idx="7">
                  <c:v>2017</c:v>
                </c:pt>
              </c:strCache>
            </c:strRef>
          </c:cat>
          <c:val>
            <c:numRef>
              <c:f>'EFFECTIFS BIATSS 17'!$B$266:$O$266</c:f>
              <c:numCache>
                <c:formatCode>0%</c:formatCode>
                <c:ptCount val="8"/>
                <c:pt idx="0">
                  <c:v>0.48</c:v>
                </c:pt>
                <c:pt idx="1">
                  <c:v>0.47</c:v>
                </c:pt>
                <c:pt idx="2">
                  <c:v>0.39</c:v>
                </c:pt>
                <c:pt idx="3">
                  <c:v>0.41</c:v>
                </c:pt>
                <c:pt idx="4">
                  <c:v>0.28000000000000003</c:v>
                </c:pt>
                <c:pt idx="5">
                  <c:v>0.38</c:v>
                </c:pt>
                <c:pt idx="6">
                  <c:v>0.35</c:v>
                </c:pt>
                <c:pt idx="7">
                  <c:v>0.3493975903614458</c:v>
                </c:pt>
              </c:numCache>
            </c:numRef>
          </c:val>
          <c:smooth val="0"/>
          <c:extLst>
            <c:ext xmlns:c16="http://schemas.microsoft.com/office/drawing/2014/chart" uri="{C3380CC4-5D6E-409C-BE32-E72D297353CC}">
              <c16:uniqueId val="{00000001-1F97-40B7-862C-3A3D9A69D26C}"/>
            </c:ext>
          </c:extLst>
        </c:ser>
        <c:ser>
          <c:idx val="2"/>
          <c:order val="2"/>
          <c:tx>
            <c:strRef>
              <c:f>'EFFECTIFS BIATSS 17'!$A$276</c:f>
              <c:strCache>
                <c:ptCount val="1"/>
                <c:pt idx="0">
                  <c:v>SERVICES CENTRAUX</c:v>
                </c:pt>
              </c:strCache>
            </c:strRef>
          </c:tx>
          <c:spPr>
            <a:ln w="22225" cap="rnd">
              <a:solidFill>
                <a:schemeClr val="accent3"/>
              </a:solidFill>
              <a:round/>
            </a:ln>
            <a:effectLst/>
          </c:spPr>
          <c:marker>
            <c:symbol val="square"/>
            <c:size val="6"/>
            <c:spPr>
              <a:solidFill>
                <a:schemeClr val="lt1"/>
              </a:solidFill>
              <a:ln w="15875">
                <a:solidFill>
                  <a:schemeClr val="accent3"/>
                </a:solidFill>
                <a:round/>
              </a:ln>
              <a:effectLst/>
            </c:spPr>
          </c:marker>
          <c:cat>
            <c:strRef>
              <c:f>'EFFECTIFS BIATSS 17'!$B$258:$O$258</c:f>
              <c:strCache>
                <c:ptCount val="8"/>
                <c:pt idx="0">
                  <c:v>2010</c:v>
                </c:pt>
                <c:pt idx="1">
                  <c:v>2011</c:v>
                </c:pt>
                <c:pt idx="2">
                  <c:v>2012</c:v>
                </c:pt>
                <c:pt idx="3">
                  <c:v>2013</c:v>
                </c:pt>
                <c:pt idx="4">
                  <c:v>2014</c:v>
                </c:pt>
                <c:pt idx="5">
                  <c:v>2015</c:v>
                </c:pt>
                <c:pt idx="6">
                  <c:v>2016</c:v>
                </c:pt>
                <c:pt idx="7">
                  <c:v>2017</c:v>
                </c:pt>
              </c:strCache>
            </c:strRef>
          </c:cat>
          <c:val>
            <c:numRef>
              <c:f>'EFFECTIFS BIATSS 17'!$B$276:$O$276</c:f>
              <c:numCache>
                <c:formatCode>0%</c:formatCode>
                <c:ptCount val="8"/>
                <c:pt idx="0">
                  <c:v>0.33</c:v>
                </c:pt>
                <c:pt idx="1">
                  <c:v>0.32432432432432434</c:v>
                </c:pt>
                <c:pt idx="2">
                  <c:v>0.41</c:v>
                </c:pt>
                <c:pt idx="3">
                  <c:v>0.47</c:v>
                </c:pt>
                <c:pt idx="4">
                  <c:v>0.5</c:v>
                </c:pt>
                <c:pt idx="5">
                  <c:v>0.51</c:v>
                </c:pt>
                <c:pt idx="6">
                  <c:v>0.48</c:v>
                </c:pt>
                <c:pt idx="7">
                  <c:v>0.44144144144144143</c:v>
                </c:pt>
              </c:numCache>
            </c:numRef>
          </c:val>
          <c:smooth val="0"/>
          <c:extLst>
            <c:ext xmlns:c16="http://schemas.microsoft.com/office/drawing/2014/chart" uri="{C3380CC4-5D6E-409C-BE32-E72D297353CC}">
              <c16:uniqueId val="{00000002-1F97-40B7-862C-3A3D9A69D26C}"/>
            </c:ext>
          </c:extLst>
        </c:ser>
        <c:dLbls>
          <c:showLegendKey val="0"/>
          <c:showVal val="0"/>
          <c:showCatName val="0"/>
          <c:showSerName val="0"/>
          <c:showPercent val="0"/>
          <c:showBubbleSize val="0"/>
        </c:dLbls>
        <c:marker val="1"/>
        <c:smooth val="0"/>
        <c:axId val="47242624"/>
        <c:axId val="47248512"/>
      </c:lineChart>
      <c:catAx>
        <c:axId val="47242624"/>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0" spcFirstLastPara="1" vertOverflow="ellipsis"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fr-FR"/>
          </a:p>
        </c:txPr>
        <c:crossAx val="47248512"/>
        <c:crosses val="autoZero"/>
        <c:auto val="1"/>
        <c:lblAlgn val="ctr"/>
        <c:lblOffset val="100"/>
        <c:tickLblSkip val="1"/>
        <c:tickMarkSkip val="1"/>
        <c:noMultiLvlLbl val="0"/>
      </c:catAx>
      <c:valAx>
        <c:axId val="47248512"/>
        <c:scaling>
          <c:orientation val="minMax"/>
        </c:scaling>
        <c:delete val="0"/>
        <c:axPos val="l"/>
        <c:majorGridlines>
          <c:spPr>
            <a:ln w="9525" cap="flat" cmpd="sng" algn="ctr">
              <a:solidFill>
                <a:schemeClr val="dk1">
                  <a:lumMod val="15000"/>
                  <a:lumOff val="85000"/>
                  <a:alpha val="54000"/>
                </a:schemeClr>
              </a:solidFill>
              <a:round/>
            </a:ln>
            <a:effectLst/>
          </c:spPr>
        </c:majorGridlines>
        <c:numFmt formatCode="0%" sourceLinked="1"/>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crossAx val="47242624"/>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legend>
    <c:plotVisOnly val="1"/>
    <c:dispBlanksAs val="gap"/>
    <c:showDLblsOverMax val="0"/>
  </c:chart>
  <c:spPr>
    <a:noFill/>
    <a:ln w="9525" cap="flat" cmpd="sng" algn="ctr">
      <a:noFill/>
      <a:round/>
    </a:ln>
    <a:effectLst/>
  </c:spPr>
  <c:txPr>
    <a:bodyPr/>
    <a:lstStyle/>
    <a:p>
      <a:pPr>
        <a:defRPr/>
      </a:pPr>
      <a:endParaRPr lang="fr-FR"/>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all" baseline="0">
                <a:solidFill>
                  <a:schemeClr val="tx1">
                    <a:lumMod val="65000"/>
                    <a:lumOff val="35000"/>
                  </a:schemeClr>
                </a:solidFill>
                <a:latin typeface="+mn-lt"/>
                <a:ea typeface="+mn-ea"/>
                <a:cs typeface="+mn-cs"/>
              </a:defRPr>
            </a:pPr>
            <a:r>
              <a:rPr lang="fr-FR" sz="1200" dirty="0">
                <a:latin typeface="+mj-lt"/>
              </a:rPr>
              <a:t>ETPT enseignants 2017 - répartition par </a:t>
            </a:r>
            <a:r>
              <a:rPr lang="fr-FR" sz="1200" dirty="0" smtClean="0">
                <a:latin typeface="+mj-lt"/>
              </a:rPr>
              <a:t>corps</a:t>
            </a:r>
            <a:endParaRPr lang="fr-FR" sz="1200" dirty="0">
              <a:latin typeface="+mj-lt"/>
            </a:endParaRPr>
          </a:p>
        </c:rich>
      </c:tx>
      <c:layout>
        <c:manualLayout>
          <c:xMode val="edge"/>
          <c:yMode val="edge"/>
          <c:x val="0.14924875677163565"/>
          <c:y val="1.2793156313754646E-2"/>
        </c:manualLayout>
      </c:layout>
      <c:overlay val="0"/>
      <c:spPr>
        <a:noFill/>
        <a:ln>
          <a:noFill/>
        </a:ln>
        <a:effectLst/>
      </c:spPr>
      <c:txPr>
        <a:bodyPr rot="0" spcFirstLastPara="1" vertOverflow="ellipsis" vert="horz" wrap="square" anchor="ctr" anchorCtr="1"/>
        <a:lstStyle/>
        <a:p>
          <a:pPr>
            <a:defRPr sz="1200" b="1" i="0" u="none" strike="noStrike" kern="1200" cap="all"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700143868409261"/>
          <c:y val="0.21247791679507616"/>
          <c:w val="0.7654579698718661"/>
          <c:h val="0.65374419944128725"/>
        </c:manualLayout>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8140-4666-9A5E-D1F4AF6795D4}"/>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8140-4666-9A5E-D1F4AF6795D4}"/>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8140-4666-9A5E-D1F4AF6795D4}"/>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8140-4666-9A5E-D1F4AF6795D4}"/>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8140-4666-9A5E-D1F4AF6795D4}"/>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8140-4666-9A5E-D1F4AF6795D4}"/>
              </c:ext>
            </c:extLst>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D-8140-4666-9A5E-D1F4AF6795D4}"/>
              </c:ext>
            </c:extLst>
          </c:dPt>
          <c:dPt>
            <c:idx val="7"/>
            <c:bubble3D val="0"/>
            <c:spPr>
              <a:solidFill>
                <a:schemeClr val="accent2">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F-8140-4666-9A5E-D1F4AF6795D4}"/>
              </c:ext>
            </c:extLst>
          </c:dPt>
          <c:dLbls>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1-8140-4666-9A5E-D1F4AF6795D4}"/>
                </c:ext>
              </c:extLst>
            </c:dLbl>
            <c:dLbl>
              <c:idx val="1"/>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3-8140-4666-9A5E-D1F4AF6795D4}"/>
                </c:ext>
              </c:extLst>
            </c:dLbl>
            <c:dLbl>
              <c:idx val="2"/>
              <c:layout>
                <c:manualLayout>
                  <c:x val="-5.5279927437581575E-2"/>
                  <c:y val="6.5625804376323871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140-4666-9A5E-D1F4AF6795D4}"/>
                </c:ext>
              </c:extLst>
            </c:dLbl>
            <c:dLbl>
              <c:idx val="3"/>
              <c:layout>
                <c:manualLayout>
                  <c:x val="-2.6323774970276947E-2"/>
                  <c:y val="0"/>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140-4666-9A5E-D1F4AF6795D4}"/>
                </c:ext>
              </c:extLst>
            </c:dLbl>
            <c:dLbl>
              <c:idx val="4"/>
              <c:layout>
                <c:manualLayout>
                  <c:x val="-7.3706569916775433E-2"/>
                  <c:y val="-6.972741714984422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8140-4666-9A5E-D1F4AF6795D4}"/>
                </c:ext>
              </c:extLst>
            </c:dLbl>
            <c:dLbl>
              <c:idx val="5"/>
              <c:layout>
                <c:manualLayout>
                  <c:x val="-2.6323774970277176E-3"/>
                  <c:y val="-9.8438706564485931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8140-4666-9A5E-D1F4AF6795D4}"/>
                </c:ext>
              </c:extLst>
            </c:dLbl>
            <c:dLbl>
              <c:idx val="6"/>
              <c:layout>
                <c:manualLayout>
                  <c:x val="0.10003034488705236"/>
                  <c:y val="-6.562580437632394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60000"/>
                        </a:schemeClr>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8140-4666-9A5E-D1F4AF6795D4}"/>
                </c:ext>
              </c:extLst>
            </c:dLbl>
            <c:dLbl>
              <c:idx val="7"/>
              <c:layout>
                <c:manualLayout>
                  <c:x val="0.10266272238408"/>
                  <c:y val="-1.230483832056074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lumMod val="60000"/>
                        </a:schemeClr>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8140-4666-9A5E-D1F4AF6795D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'[EMPLOIS 2017.xlsx]2017'!$A$70:$A$77</c:f>
              <c:strCache>
                <c:ptCount val="8"/>
                <c:pt idx="0">
                  <c:v>Enseignants-chercheurs</c:v>
                </c:pt>
                <c:pt idx="1">
                  <c:v>Enseignants 2nd degré</c:v>
                </c:pt>
                <c:pt idx="2">
                  <c:v>ATER</c:v>
                </c:pt>
                <c:pt idx="3">
                  <c:v>ML</c:v>
                </c:pt>
                <c:pt idx="4">
                  <c:v>Lecteur</c:v>
                </c:pt>
                <c:pt idx="5">
                  <c:v>PAST</c:v>
                </c:pt>
                <c:pt idx="6">
                  <c:v>Autres CDD enseignants</c:v>
                </c:pt>
                <c:pt idx="7">
                  <c:v>Doctorants</c:v>
                </c:pt>
              </c:strCache>
            </c:strRef>
          </c:cat>
          <c:val>
            <c:numRef>
              <c:f>'[EMPLOIS 2017.xlsx]2017'!$B$70:$B$77</c:f>
              <c:numCache>
                <c:formatCode>0.00</c:formatCode>
                <c:ptCount val="8"/>
                <c:pt idx="0">
                  <c:v>243.05783333333329</c:v>
                </c:pt>
                <c:pt idx="1">
                  <c:v>124.59</c:v>
                </c:pt>
                <c:pt idx="2">
                  <c:v>20.2916666666667</c:v>
                </c:pt>
                <c:pt idx="3">
                  <c:v>0.91666666666666696</c:v>
                </c:pt>
                <c:pt idx="4">
                  <c:v>0.83333333333333304</c:v>
                </c:pt>
                <c:pt idx="5">
                  <c:v>5.7916666666666696</c:v>
                </c:pt>
                <c:pt idx="6">
                  <c:v>33.702750000000002</c:v>
                </c:pt>
                <c:pt idx="7">
                  <c:v>43.4166666666666</c:v>
                </c:pt>
              </c:numCache>
            </c:numRef>
          </c:val>
          <c:extLst>
            <c:ext xmlns:c16="http://schemas.microsoft.com/office/drawing/2014/chart" uri="{C3380CC4-5D6E-409C-BE32-E72D297353CC}">
              <c16:uniqueId val="{00000010-8140-4666-9A5E-D1F4AF6795D4}"/>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cap="none" spc="0" normalizeH="0" baseline="0">
                <a:solidFill>
                  <a:schemeClr val="dk1">
                    <a:lumMod val="50000"/>
                    <a:lumOff val="50000"/>
                  </a:schemeClr>
                </a:solidFill>
                <a:latin typeface="+mj-lt"/>
                <a:ea typeface="+mj-ea"/>
                <a:cs typeface="+mj-cs"/>
              </a:defRPr>
            </a:pPr>
            <a:r>
              <a:rPr lang="fr-FR" sz="1200" dirty="0" smtClean="0"/>
              <a:t>Évolution des </a:t>
            </a:r>
            <a:r>
              <a:rPr lang="fr-FR" sz="1200" dirty="0"/>
              <a:t>effectifs enseignants</a:t>
            </a:r>
          </a:p>
        </c:rich>
      </c:tx>
      <c:layout>
        <c:manualLayout>
          <c:xMode val="edge"/>
          <c:yMode val="edge"/>
          <c:x val="1.2735111009674524E-2"/>
          <c:y val="3.8609801804011988E-2"/>
        </c:manualLayout>
      </c:layout>
      <c:overlay val="0"/>
      <c:spPr>
        <a:noFill/>
        <a:ln>
          <a:noFill/>
        </a:ln>
        <a:effectLst/>
      </c:spPr>
      <c:txPr>
        <a:bodyPr rot="0" spcFirstLastPara="1" vertOverflow="ellipsis" vert="horz" wrap="square" anchor="ctr" anchorCtr="1"/>
        <a:lstStyle/>
        <a:p>
          <a:pPr>
            <a:defRPr sz="1200" b="1" i="0" u="none" strike="noStrike" kern="1200" cap="none" spc="0" normalizeH="0" baseline="0">
              <a:solidFill>
                <a:schemeClr val="dk1">
                  <a:lumMod val="50000"/>
                  <a:lumOff val="50000"/>
                </a:schemeClr>
              </a:solidFill>
              <a:latin typeface="+mj-lt"/>
              <a:ea typeface="+mj-ea"/>
              <a:cs typeface="+mj-cs"/>
            </a:defRPr>
          </a:pPr>
          <a:endParaRPr lang="fr-FR"/>
        </a:p>
      </c:txPr>
    </c:title>
    <c:autoTitleDeleted val="0"/>
    <c:plotArea>
      <c:layout>
        <c:manualLayout>
          <c:layoutTarget val="inner"/>
          <c:xMode val="edge"/>
          <c:yMode val="edge"/>
          <c:x val="0.12894000847847711"/>
          <c:y val="0.25868774637983072"/>
          <c:w val="0.83094672130574143"/>
          <c:h val="0.5482635818796413"/>
        </c:manualLayout>
      </c:layout>
      <c:lineChart>
        <c:grouping val="standard"/>
        <c:varyColors val="0"/>
        <c:ser>
          <c:idx val="0"/>
          <c:order val="0"/>
          <c:tx>
            <c:strRef>
              <c:f>'EFFECTIFS ENSEIGNANTS 16'!$A$39:$B$39</c:f>
              <c:strCache>
                <c:ptCount val="2"/>
                <c:pt idx="0">
                  <c:v>TOTAL</c:v>
                </c:pt>
              </c:strCache>
            </c:strRef>
          </c:tx>
          <c:spPr>
            <a:ln w="22225" cap="rnd">
              <a:solidFill>
                <a:schemeClr val="accent3"/>
              </a:solidFill>
              <a:round/>
            </a:ln>
            <a:effectLst/>
          </c:spPr>
          <c:marker>
            <c:symbol val="circle"/>
            <c:size val="6"/>
            <c:spPr>
              <a:solidFill>
                <a:schemeClr val="lt1"/>
              </a:solidFill>
              <a:ln w="15875">
                <a:solidFill>
                  <a:schemeClr val="accent3"/>
                </a:solidFill>
                <a:round/>
              </a:ln>
              <a:effectLst/>
            </c:spPr>
          </c:marker>
          <c:dPt>
            <c:idx val="0"/>
            <c:marker>
              <c:symbol val="circle"/>
              <c:size val="6"/>
              <c:spPr>
                <a:solidFill>
                  <a:schemeClr val="lt1"/>
                </a:solidFill>
                <a:ln w="15875">
                  <a:solidFill>
                    <a:schemeClr val="accent3"/>
                  </a:solidFill>
                  <a:round/>
                </a:ln>
                <a:effectLst/>
              </c:spPr>
            </c:marker>
            <c:bubble3D val="0"/>
            <c:extLst>
              <c:ext xmlns:c16="http://schemas.microsoft.com/office/drawing/2014/chart" uri="{C3380CC4-5D6E-409C-BE32-E72D297353CC}">
                <c16:uniqueId val="{00000000-78AC-4BCC-A9EA-D7565D64C08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fr-FR"/>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'EFFECTIFS ENSEIGNANTS 16'!$C$31:$P$31</c:f>
              <c:numCache>
                <c:formatCode>General</c:formatCode>
                <c:ptCount val="8"/>
                <c:pt idx="0">
                  <c:v>2010</c:v>
                </c:pt>
                <c:pt idx="1">
                  <c:v>2011</c:v>
                </c:pt>
                <c:pt idx="2">
                  <c:v>2012</c:v>
                </c:pt>
                <c:pt idx="3">
                  <c:v>2013</c:v>
                </c:pt>
                <c:pt idx="4">
                  <c:v>2014</c:v>
                </c:pt>
                <c:pt idx="5">
                  <c:v>2015</c:v>
                </c:pt>
                <c:pt idx="6">
                  <c:v>2016</c:v>
                </c:pt>
                <c:pt idx="7">
                  <c:v>2017</c:v>
                </c:pt>
              </c:numCache>
            </c:numRef>
          </c:cat>
          <c:val>
            <c:numRef>
              <c:f>'EFFECTIFS ENSEIGNANTS 16'!$C$39:$P$39</c:f>
              <c:numCache>
                <c:formatCode>General</c:formatCode>
                <c:ptCount val="8"/>
                <c:pt idx="0">
                  <c:v>464</c:v>
                </c:pt>
                <c:pt idx="1">
                  <c:v>472</c:v>
                </c:pt>
                <c:pt idx="2">
                  <c:v>456</c:v>
                </c:pt>
                <c:pt idx="3">
                  <c:v>463</c:v>
                </c:pt>
                <c:pt idx="4">
                  <c:v>468</c:v>
                </c:pt>
                <c:pt idx="5">
                  <c:v>504</c:v>
                </c:pt>
                <c:pt idx="6">
                  <c:v>504</c:v>
                </c:pt>
                <c:pt idx="7">
                  <c:v>483</c:v>
                </c:pt>
              </c:numCache>
            </c:numRef>
          </c:val>
          <c:smooth val="0"/>
          <c:extLst>
            <c:ext xmlns:c16="http://schemas.microsoft.com/office/drawing/2014/chart" uri="{C3380CC4-5D6E-409C-BE32-E72D297353CC}">
              <c16:uniqueId val="{00000001-78AC-4BCC-A9EA-D7565D64C083}"/>
            </c:ext>
          </c:extLst>
        </c:ser>
        <c:dLbls>
          <c:showLegendKey val="0"/>
          <c:showVal val="0"/>
          <c:showCatName val="0"/>
          <c:showSerName val="0"/>
          <c:showPercent val="0"/>
          <c:showBubbleSize val="0"/>
        </c:dLbls>
        <c:marker val="1"/>
        <c:smooth val="0"/>
        <c:axId val="82344576"/>
        <c:axId val="82346368"/>
      </c:lineChart>
      <c:catAx>
        <c:axId val="82344576"/>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2400000" spcFirstLastPara="1" vertOverflow="ellipsis"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fr-FR"/>
          </a:p>
        </c:txPr>
        <c:crossAx val="82346368"/>
        <c:crosses val="autoZero"/>
        <c:auto val="1"/>
        <c:lblAlgn val="ctr"/>
        <c:lblOffset val="100"/>
        <c:tickLblSkip val="1"/>
        <c:tickMarkSkip val="1"/>
        <c:noMultiLvlLbl val="0"/>
      </c:catAx>
      <c:valAx>
        <c:axId val="82346368"/>
        <c:scaling>
          <c:orientation val="minMax"/>
          <c:min val="300"/>
        </c:scaling>
        <c:delete val="0"/>
        <c:axPos val="l"/>
        <c:majorGridlines>
          <c:spPr>
            <a:ln w="9525" cap="flat" cmpd="sng" algn="ctr">
              <a:solidFill>
                <a:schemeClr val="dk1">
                  <a:lumMod val="15000"/>
                  <a:lumOff val="85000"/>
                  <a:alpha val="54000"/>
                </a:schemeClr>
              </a:solidFill>
              <a:round/>
            </a:ln>
            <a:effectLst/>
          </c:spPr>
        </c:maj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crossAx val="82344576"/>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noFill/>
    <a:ln w="9525" cap="flat" cmpd="sng" algn="ctr">
      <a:noFill/>
      <a:round/>
    </a:ln>
    <a:effectLst/>
  </c:spPr>
  <c:txPr>
    <a:bodyPr/>
    <a:lstStyle/>
    <a:p>
      <a:pPr>
        <a:defRPr/>
      </a:pPr>
      <a:endParaRPr lang="fr-FR"/>
    </a:p>
  </c:txPr>
  <c:externalData r:id="rId4">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Evolution des effectifs enseignants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lineChart>
        <c:grouping val="standard"/>
        <c:varyColors val="0"/>
        <c:ser>
          <c:idx val="0"/>
          <c:order val="0"/>
          <c:tx>
            <c:strRef>
              <c:f>'EFFECTIFS ENSEIGNANTS 16'!$Y$44</c:f>
              <c:strCache>
                <c:ptCount val="1"/>
                <c:pt idx="0">
                  <c:v>Titulaires enseignants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'EFFECTIFS ENSEIGNANTS 16'!$Z$43:$AG$43</c:f>
              <c:numCache>
                <c:formatCode>General</c:formatCode>
                <c:ptCount val="8"/>
                <c:pt idx="0">
                  <c:v>2010</c:v>
                </c:pt>
                <c:pt idx="1">
                  <c:v>2011</c:v>
                </c:pt>
                <c:pt idx="2">
                  <c:v>2012</c:v>
                </c:pt>
                <c:pt idx="3">
                  <c:v>2013</c:v>
                </c:pt>
                <c:pt idx="4">
                  <c:v>2014</c:v>
                </c:pt>
                <c:pt idx="5">
                  <c:v>2015</c:v>
                </c:pt>
                <c:pt idx="6">
                  <c:v>2016</c:v>
                </c:pt>
                <c:pt idx="7">
                  <c:v>2017</c:v>
                </c:pt>
              </c:numCache>
            </c:numRef>
          </c:cat>
          <c:val>
            <c:numRef>
              <c:f>'EFFECTIFS ENSEIGNANTS 16'!$Z$44:$AG$44</c:f>
              <c:numCache>
                <c:formatCode>General</c:formatCode>
                <c:ptCount val="8"/>
                <c:pt idx="0">
                  <c:v>382</c:v>
                </c:pt>
                <c:pt idx="1">
                  <c:v>382</c:v>
                </c:pt>
                <c:pt idx="2">
                  <c:v>374</c:v>
                </c:pt>
                <c:pt idx="3">
                  <c:v>383</c:v>
                </c:pt>
                <c:pt idx="4">
                  <c:v>377</c:v>
                </c:pt>
                <c:pt idx="5">
                  <c:v>381</c:v>
                </c:pt>
                <c:pt idx="6">
                  <c:v>373</c:v>
                </c:pt>
                <c:pt idx="7">
                  <c:v>368</c:v>
                </c:pt>
              </c:numCache>
            </c:numRef>
          </c:val>
          <c:smooth val="0"/>
          <c:extLst>
            <c:ext xmlns:c16="http://schemas.microsoft.com/office/drawing/2014/chart" uri="{C3380CC4-5D6E-409C-BE32-E72D297353CC}">
              <c16:uniqueId val="{00000000-8E05-4E1F-8671-BE944482874C}"/>
            </c:ext>
          </c:extLst>
        </c:ser>
        <c:ser>
          <c:idx val="1"/>
          <c:order val="1"/>
          <c:tx>
            <c:strRef>
              <c:f>'EFFECTIFS ENSEIGNANTS 16'!$Y$45</c:f>
              <c:strCache>
                <c:ptCount val="1"/>
                <c:pt idx="0">
                  <c:v>Contractuels enseignants</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'EFFECTIFS ENSEIGNANTS 16'!$Z$43:$AG$43</c:f>
              <c:numCache>
                <c:formatCode>General</c:formatCode>
                <c:ptCount val="8"/>
                <c:pt idx="0">
                  <c:v>2010</c:v>
                </c:pt>
                <c:pt idx="1">
                  <c:v>2011</c:v>
                </c:pt>
                <c:pt idx="2">
                  <c:v>2012</c:v>
                </c:pt>
                <c:pt idx="3">
                  <c:v>2013</c:v>
                </c:pt>
                <c:pt idx="4">
                  <c:v>2014</c:v>
                </c:pt>
                <c:pt idx="5">
                  <c:v>2015</c:v>
                </c:pt>
                <c:pt idx="6">
                  <c:v>2016</c:v>
                </c:pt>
                <c:pt idx="7">
                  <c:v>2017</c:v>
                </c:pt>
              </c:numCache>
            </c:numRef>
          </c:cat>
          <c:val>
            <c:numRef>
              <c:f>'EFFECTIFS ENSEIGNANTS 16'!$Z$45:$AG$45</c:f>
              <c:numCache>
                <c:formatCode>General</c:formatCode>
                <c:ptCount val="8"/>
                <c:pt idx="0">
                  <c:v>82</c:v>
                </c:pt>
                <c:pt idx="1">
                  <c:v>90</c:v>
                </c:pt>
                <c:pt idx="2">
                  <c:v>82</c:v>
                </c:pt>
                <c:pt idx="3">
                  <c:v>80</c:v>
                </c:pt>
                <c:pt idx="4">
                  <c:v>91</c:v>
                </c:pt>
                <c:pt idx="5">
                  <c:v>123</c:v>
                </c:pt>
                <c:pt idx="6">
                  <c:v>131</c:v>
                </c:pt>
                <c:pt idx="7">
                  <c:v>115</c:v>
                </c:pt>
              </c:numCache>
            </c:numRef>
          </c:val>
          <c:smooth val="0"/>
          <c:extLst>
            <c:ext xmlns:c16="http://schemas.microsoft.com/office/drawing/2014/chart" uri="{C3380CC4-5D6E-409C-BE32-E72D297353CC}">
              <c16:uniqueId val="{00000001-8E05-4E1F-8671-BE944482874C}"/>
            </c:ext>
          </c:extLst>
        </c:ser>
        <c:dLbls>
          <c:dLblPos val="t"/>
          <c:showLegendKey val="0"/>
          <c:showVal val="1"/>
          <c:showCatName val="0"/>
          <c:showSerName val="0"/>
          <c:showPercent val="0"/>
          <c:showBubbleSize val="0"/>
        </c:dLbls>
        <c:marker val="1"/>
        <c:smooth val="0"/>
        <c:axId val="314607552"/>
        <c:axId val="314621280"/>
      </c:lineChart>
      <c:catAx>
        <c:axId val="314607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14621280"/>
        <c:crosses val="autoZero"/>
        <c:auto val="1"/>
        <c:lblAlgn val="ctr"/>
        <c:lblOffset val="100"/>
        <c:noMultiLvlLbl val="0"/>
      </c:catAx>
      <c:valAx>
        <c:axId val="314621280"/>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14607552"/>
        <c:crosses val="autoZero"/>
        <c:crossBetween val="between"/>
        <c:majorUnit val="10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all" baseline="0">
                <a:solidFill>
                  <a:schemeClr val="tx1">
                    <a:lumMod val="65000"/>
                    <a:lumOff val="35000"/>
                  </a:schemeClr>
                </a:solidFill>
                <a:latin typeface="+mj-lt"/>
                <a:ea typeface="+mn-ea"/>
                <a:cs typeface="+mn-cs"/>
              </a:defRPr>
            </a:pPr>
            <a:r>
              <a:rPr lang="fr-FR" sz="1200" dirty="0">
                <a:latin typeface="+mj-lt"/>
              </a:rPr>
              <a:t>Répartition par </a:t>
            </a:r>
            <a:r>
              <a:rPr lang="fr-FR" sz="1200" dirty="0" smtClean="0">
                <a:latin typeface="+mj-lt"/>
              </a:rPr>
              <a:t>composante</a:t>
            </a:r>
            <a:endParaRPr lang="fr-FR" sz="1200" dirty="0">
              <a:latin typeface="+mj-lt"/>
            </a:endParaRPr>
          </a:p>
        </c:rich>
      </c:tx>
      <c:layout>
        <c:manualLayout>
          <c:xMode val="edge"/>
          <c:yMode val="edge"/>
          <c:x val="5.5842686110735486E-2"/>
          <c:y val="4.2104966890365282E-2"/>
        </c:manualLayout>
      </c:layout>
      <c:overlay val="0"/>
      <c:spPr>
        <a:noFill/>
        <a:ln>
          <a:noFill/>
        </a:ln>
        <a:effectLst/>
      </c:spPr>
      <c:txPr>
        <a:bodyPr rot="0" spcFirstLastPara="1" vertOverflow="ellipsis" vert="horz" wrap="square" anchor="ctr" anchorCtr="1"/>
        <a:lstStyle/>
        <a:p>
          <a:pPr>
            <a:defRPr sz="1200" b="1" i="0" u="none" strike="noStrike" kern="1200" cap="all" baseline="0">
              <a:solidFill>
                <a:schemeClr val="tx1">
                  <a:lumMod val="65000"/>
                  <a:lumOff val="35000"/>
                </a:schemeClr>
              </a:solidFill>
              <a:latin typeface="+mj-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667783105711519"/>
          <c:y val="0.34670527758128639"/>
          <c:w val="0.76007343533841631"/>
          <c:h val="0.43923505356388448"/>
        </c:manualLayout>
      </c:layout>
      <c:pie3DChart>
        <c:varyColors val="1"/>
        <c:ser>
          <c:idx val="0"/>
          <c:order val="0"/>
          <c:explosion val="25"/>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536F-42F7-91EF-13362F3C541A}"/>
              </c:ext>
            </c:extLst>
          </c:dPt>
          <c:dPt>
            <c:idx val="1"/>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536F-42F7-91EF-13362F3C541A}"/>
              </c:ext>
            </c:extLst>
          </c:dPt>
          <c:dPt>
            <c:idx val="2"/>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536F-42F7-91EF-13362F3C541A}"/>
              </c:ext>
            </c:extLst>
          </c:dPt>
          <c:dPt>
            <c:idx val="3"/>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536F-42F7-91EF-13362F3C541A}"/>
              </c:ext>
            </c:extLst>
          </c:dPt>
          <c:dPt>
            <c:idx val="4"/>
            <c:bubble3D val="0"/>
            <c:spPr>
              <a:solidFill>
                <a:schemeClr val="accent3">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536F-42F7-91EF-13362F3C541A}"/>
              </c:ext>
            </c:extLst>
          </c:dPt>
          <c:dPt>
            <c:idx val="5"/>
            <c:bubble3D val="0"/>
            <c:spPr>
              <a:solidFill>
                <a:schemeClr val="accent5">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536F-42F7-91EF-13362F3C541A}"/>
              </c:ext>
            </c:extLst>
          </c:dPt>
          <c:dPt>
            <c:idx val="6"/>
            <c:bubble3D val="0"/>
            <c:spPr>
              <a:solidFill>
                <a:schemeClr val="accent1">
                  <a:lumMod val="80000"/>
                  <a:lumOff val="2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D-536F-42F7-91EF-13362F3C541A}"/>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1-536F-42F7-91EF-13362F3C541A}"/>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3-536F-42F7-91EF-13362F3C541A}"/>
                </c:ext>
              </c:extLst>
            </c:dLbl>
            <c:dLbl>
              <c:idx val="2"/>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5-536F-42F7-91EF-13362F3C541A}"/>
                </c:ext>
              </c:extLst>
            </c:dLbl>
            <c:dLbl>
              <c:idx val="3"/>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60000"/>
                        </a:schemeClr>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7-536F-42F7-91EF-13362F3C541A}"/>
                </c:ext>
              </c:extLst>
            </c:dLbl>
            <c:dLbl>
              <c:idx val="4"/>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lumMod val="60000"/>
                        </a:schemeClr>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9-536F-42F7-91EF-13362F3C541A}"/>
                </c:ext>
              </c:extLst>
            </c:dLbl>
            <c:dLbl>
              <c:idx val="5"/>
              <c:layout>
                <c:manualLayout>
                  <c:x val="-5.2540225950017179E-2"/>
                  <c:y val="-3.5834954673711855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lumMod val="60000"/>
                        </a:schemeClr>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536F-42F7-91EF-13362F3C541A}"/>
                </c:ext>
              </c:extLst>
            </c:dLbl>
            <c:dLbl>
              <c:idx val="6"/>
              <c:layout>
                <c:manualLayout>
                  <c:x val="3.2206119162640844E-2"/>
                  <c:y val="-1.4593212478552628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80000"/>
                          <a:lumOff val="20000"/>
                        </a:schemeClr>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536F-42F7-91EF-13362F3C541A}"/>
                </c:ext>
              </c:extLst>
            </c:dLbl>
            <c:numFmt formatCode="0%" sourceLinked="0"/>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'EFFECTIFS ENSEIGNANTS 16'!$B$12:$H$12</c:f>
              <c:strCache>
                <c:ptCount val="7"/>
                <c:pt idx="0">
                  <c:v>IUT LORIENT</c:v>
                </c:pt>
                <c:pt idx="1">
                  <c:v>IUT VANNES</c:v>
                </c:pt>
                <c:pt idx="2">
                  <c:v>UFR DSEG</c:v>
                </c:pt>
                <c:pt idx="3">
                  <c:v>UFR LLSHS</c:v>
                </c:pt>
                <c:pt idx="4">
                  <c:v>UFR SSI</c:v>
                </c:pt>
                <c:pt idx="5">
                  <c:v>ENSIbs</c:v>
                </c:pt>
                <c:pt idx="6">
                  <c:v>Hors composante</c:v>
                </c:pt>
              </c:strCache>
            </c:strRef>
          </c:cat>
          <c:val>
            <c:numRef>
              <c:f>'EFFECTIFS ENSEIGNANTS 16'!$B$26:$H$26</c:f>
              <c:numCache>
                <c:formatCode>General</c:formatCode>
                <c:ptCount val="7"/>
                <c:pt idx="0">
                  <c:v>74</c:v>
                </c:pt>
                <c:pt idx="1">
                  <c:v>84</c:v>
                </c:pt>
                <c:pt idx="2">
                  <c:v>60</c:v>
                </c:pt>
                <c:pt idx="3">
                  <c:v>73</c:v>
                </c:pt>
                <c:pt idx="4">
                  <c:v>156</c:v>
                </c:pt>
                <c:pt idx="5">
                  <c:v>31</c:v>
                </c:pt>
                <c:pt idx="6">
                  <c:v>5</c:v>
                </c:pt>
              </c:numCache>
            </c:numRef>
          </c:val>
          <c:extLst>
            <c:ext xmlns:c16="http://schemas.microsoft.com/office/drawing/2014/chart" uri="{C3380CC4-5D6E-409C-BE32-E72D297353CC}">
              <c16:uniqueId val="{0000000E-536F-42F7-91EF-13362F3C541A}"/>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zero"/>
    <c:showDLblsOverMax val="0"/>
  </c:chart>
  <c:spPr>
    <a:noFill/>
    <a:ln w="9525" cap="flat" cmpd="sng" algn="ctr">
      <a:noFill/>
      <a:round/>
    </a:ln>
    <a:effectLst/>
  </c:spPr>
  <c:txPr>
    <a:bodyPr/>
    <a:lstStyle/>
    <a:p>
      <a:pPr>
        <a:defRPr/>
      </a:pPr>
      <a:endParaRPr lang="fr-FR"/>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all" baseline="0">
                <a:solidFill>
                  <a:schemeClr val="tx1">
                    <a:lumMod val="65000"/>
                    <a:lumOff val="35000"/>
                  </a:schemeClr>
                </a:solidFill>
                <a:latin typeface="+mn-lt"/>
                <a:ea typeface="+mn-ea"/>
                <a:cs typeface="+mn-cs"/>
              </a:defRPr>
            </a:pPr>
            <a:r>
              <a:rPr lang="fr-FR" sz="1200"/>
              <a:t>Répartition 2017</a:t>
            </a:r>
          </a:p>
        </c:rich>
      </c:tx>
      <c:layout>
        <c:manualLayout>
          <c:xMode val="edge"/>
          <c:yMode val="edge"/>
          <c:x val="0.34437710437710434"/>
          <c:y val="4.072398190045249E-2"/>
        </c:manualLayout>
      </c:layout>
      <c:overlay val="0"/>
      <c:spPr>
        <a:noFill/>
        <a:ln>
          <a:noFill/>
        </a:ln>
        <a:effectLst/>
      </c:spPr>
      <c:txPr>
        <a:bodyPr rot="0" spcFirstLastPara="1" vertOverflow="ellipsis" vert="horz" wrap="square" anchor="ctr" anchorCtr="1"/>
        <a:lstStyle/>
        <a:p>
          <a:pPr>
            <a:defRPr sz="1200" b="1" i="0" u="none" strike="noStrike" kern="1200" cap="all"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8855280853064674"/>
          <c:y val="0.41176470588235292"/>
          <c:w val="0.67340288760945266"/>
          <c:h val="0.36199095022624433"/>
        </c:manualLayout>
      </c:layout>
      <c:pie3DChart>
        <c:varyColors val="1"/>
        <c:ser>
          <c:idx val="0"/>
          <c:order val="0"/>
          <c:explosion val="25"/>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6855-4004-B97B-EE75A377D92E}"/>
              </c:ext>
            </c:extLst>
          </c:dPt>
          <c:dPt>
            <c:idx val="1"/>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6855-4004-B97B-EE75A377D92E}"/>
              </c:ext>
            </c:extLst>
          </c:dPt>
          <c:dPt>
            <c:idx val="2"/>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6855-4004-B97B-EE75A377D92E}"/>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1-6855-4004-B97B-EE75A377D92E}"/>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3-6855-4004-B97B-EE75A377D92E}"/>
                </c:ext>
              </c:extLst>
            </c:dLbl>
            <c:dLbl>
              <c:idx val="2"/>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r>
                      <a:rPr lang="en-US" baseline="0" dirty="0" err="1" smtClean="0"/>
                      <a:t>Contractuels</a:t>
                    </a:r>
                    <a:r>
                      <a:rPr lang="en-US" baseline="0" dirty="0"/>
                      <a:t>
</a:t>
                    </a:r>
                    <a:fld id="{4FBBE228-6EAE-4EAC-BAE1-D6CF6D02F665}" type="PERCENTAGE">
                      <a:rPr lang="en-US" baseline="0"/>
                      <a:pPr>
                        <a:defRPr>
                          <a:solidFill>
                            <a:schemeClr val="accent1"/>
                          </a:solidFill>
                        </a:defRPr>
                      </a:pPr>
                      <a:t>[POURCENTAGE]</a:t>
                    </a:fld>
                    <a:endParaRPr lang="en-US" baseline="0" dirty="0"/>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855-4004-B97B-EE75A377D92E}"/>
                </c:ext>
              </c:extLst>
            </c:dLbl>
            <c:numFmt formatCode="0%" sourceLinked="0"/>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'[EFFECTIFS 2017.xlsx]EFFECTIFS ENSEIGNANTS 16'!$A$72:$A$74</c:f>
              <c:strCache>
                <c:ptCount val="3"/>
                <c:pt idx="0">
                  <c:v>EC</c:v>
                </c:pt>
                <c:pt idx="1">
                  <c:v>2nd degré</c:v>
                </c:pt>
                <c:pt idx="2">
                  <c:v>CONT.</c:v>
                </c:pt>
              </c:strCache>
            </c:strRef>
          </c:cat>
          <c:val>
            <c:numRef>
              <c:f>'[EFFECTIFS 2017.xlsx]EFFECTIFS ENSEIGNANTS 16'!$B$72:$B$74</c:f>
              <c:numCache>
                <c:formatCode>General</c:formatCode>
                <c:ptCount val="3"/>
                <c:pt idx="0">
                  <c:v>246</c:v>
                </c:pt>
                <c:pt idx="1">
                  <c:v>122</c:v>
                </c:pt>
                <c:pt idx="2">
                  <c:v>115</c:v>
                </c:pt>
              </c:numCache>
            </c:numRef>
          </c:val>
          <c:extLst>
            <c:ext xmlns:c16="http://schemas.microsoft.com/office/drawing/2014/chart" uri="{C3380CC4-5D6E-409C-BE32-E72D297353CC}">
              <c16:uniqueId val="{00000006-6855-4004-B97B-EE75A377D92E}"/>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zero"/>
    <c:showDLblsOverMax val="0"/>
  </c:chart>
  <c:spPr>
    <a:noFill/>
    <a:ln w="9525" cap="flat" cmpd="sng" algn="ctr">
      <a:noFill/>
      <a:round/>
    </a:ln>
    <a:effectLst/>
  </c:spPr>
  <c:txPr>
    <a:bodyPr/>
    <a:lstStyle/>
    <a:p>
      <a:pPr>
        <a:defRPr/>
      </a:pPr>
      <a:endParaRPr lang="fr-FR"/>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9792201094928673E-2"/>
          <c:y val="0.11068722918510926"/>
          <c:w val="0.87110275539114823"/>
          <c:h val="0.60305455900852634"/>
        </c:manualLayout>
      </c:layout>
      <c:lineChart>
        <c:grouping val="standard"/>
        <c:varyColors val="0"/>
        <c:ser>
          <c:idx val="0"/>
          <c:order val="0"/>
          <c:tx>
            <c:strRef>
              <c:f>'[EFFECTIFS 2017.xlsx]EFFECTIFS ENSEIGNANTS 16'!$A$68:$B$68</c:f>
              <c:strCache>
                <c:ptCount val="2"/>
                <c:pt idx="0">
                  <c:v>ENS. CHERCHEUR</c:v>
                </c:pt>
              </c:strCache>
            </c:strRef>
          </c:tx>
          <c:spPr>
            <a:ln w="22225" cap="rnd">
              <a:solidFill>
                <a:schemeClr val="accent1"/>
              </a:solidFill>
              <a:round/>
            </a:ln>
            <a:effectLst/>
          </c:spPr>
          <c:marker>
            <c:symbol val="square"/>
            <c:size val="6"/>
            <c:spPr>
              <a:solidFill>
                <a:schemeClr val="lt1"/>
              </a:solidFill>
              <a:ln w="15875">
                <a:solidFill>
                  <a:schemeClr val="accent1"/>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'[EFFECTIFS 2017.xlsx]EFFECTIFS ENSEIGNANTS 16'!$C$67:$P$67</c:f>
              <c:numCache>
                <c:formatCode>General</c:formatCode>
                <c:ptCount val="8"/>
                <c:pt idx="0">
                  <c:v>2010</c:v>
                </c:pt>
                <c:pt idx="1">
                  <c:v>2011</c:v>
                </c:pt>
                <c:pt idx="2">
                  <c:v>2012</c:v>
                </c:pt>
                <c:pt idx="3">
                  <c:v>2013</c:v>
                </c:pt>
                <c:pt idx="4">
                  <c:v>2014</c:v>
                </c:pt>
                <c:pt idx="5">
                  <c:v>2015</c:v>
                </c:pt>
                <c:pt idx="6">
                  <c:v>2016</c:v>
                </c:pt>
                <c:pt idx="7">
                  <c:v>2017</c:v>
                </c:pt>
              </c:numCache>
              <c:extLst/>
            </c:numRef>
          </c:cat>
          <c:val>
            <c:numRef>
              <c:f>'[EFFECTIFS 2017.xlsx]EFFECTIFS ENSEIGNANTS 16'!$C$68:$P$68</c:f>
              <c:numCache>
                <c:formatCode>0%</c:formatCode>
                <c:ptCount val="8"/>
                <c:pt idx="0">
                  <c:v>0.53448275862068961</c:v>
                </c:pt>
                <c:pt idx="1">
                  <c:v>0.52542372881355937</c:v>
                </c:pt>
                <c:pt idx="2">
                  <c:v>0.52850877192982459</c:v>
                </c:pt>
                <c:pt idx="3">
                  <c:v>0.53347732181425489</c:v>
                </c:pt>
                <c:pt idx="4">
                  <c:v>0.51923076923076927</c:v>
                </c:pt>
                <c:pt idx="5">
                  <c:v>0.49801587301587302</c:v>
                </c:pt>
                <c:pt idx="6">
                  <c:v>0.4861111111111111</c:v>
                </c:pt>
                <c:pt idx="7">
                  <c:v>0.50931677018633537</c:v>
                </c:pt>
              </c:numCache>
              <c:extLst/>
            </c:numRef>
          </c:val>
          <c:smooth val="0"/>
          <c:extLst>
            <c:ext xmlns:c16="http://schemas.microsoft.com/office/drawing/2014/chart" uri="{C3380CC4-5D6E-409C-BE32-E72D297353CC}">
              <c16:uniqueId val="{00000000-781F-4168-B61F-85D12A075B5D}"/>
            </c:ext>
          </c:extLst>
        </c:ser>
        <c:ser>
          <c:idx val="1"/>
          <c:order val="1"/>
          <c:tx>
            <c:strRef>
              <c:f>'[EFFECTIFS 2017.xlsx]EFFECTIFS ENSEIGNANTS 16'!$A$69:$B$69</c:f>
              <c:strCache>
                <c:ptCount val="2"/>
                <c:pt idx="0">
                  <c:v>ENS . 2ND DEGRE</c:v>
                </c:pt>
              </c:strCache>
            </c:strRef>
          </c:tx>
          <c:spPr>
            <a:ln w="22225" cap="rnd">
              <a:solidFill>
                <a:schemeClr val="accent3"/>
              </a:solidFill>
              <a:round/>
            </a:ln>
            <a:effectLst/>
          </c:spPr>
          <c:marker>
            <c:symbol val="circle"/>
            <c:size val="6"/>
            <c:spPr>
              <a:solidFill>
                <a:schemeClr val="lt1"/>
              </a:solidFill>
              <a:ln w="15875">
                <a:solidFill>
                  <a:schemeClr val="accent3"/>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'[EFFECTIFS 2017.xlsx]EFFECTIFS ENSEIGNANTS 16'!$C$67:$P$67</c:f>
              <c:numCache>
                <c:formatCode>General</c:formatCode>
                <c:ptCount val="8"/>
                <c:pt idx="0">
                  <c:v>2010</c:v>
                </c:pt>
                <c:pt idx="1">
                  <c:v>2011</c:v>
                </c:pt>
                <c:pt idx="2">
                  <c:v>2012</c:v>
                </c:pt>
                <c:pt idx="3">
                  <c:v>2013</c:v>
                </c:pt>
                <c:pt idx="4">
                  <c:v>2014</c:v>
                </c:pt>
                <c:pt idx="5">
                  <c:v>2015</c:v>
                </c:pt>
                <c:pt idx="6">
                  <c:v>2016</c:v>
                </c:pt>
                <c:pt idx="7">
                  <c:v>2017</c:v>
                </c:pt>
              </c:numCache>
              <c:extLst/>
            </c:numRef>
          </c:cat>
          <c:val>
            <c:numRef>
              <c:f>'[EFFECTIFS 2017.xlsx]EFFECTIFS ENSEIGNANTS 16'!$C$69:$P$69</c:f>
              <c:numCache>
                <c:formatCode>0%</c:formatCode>
                <c:ptCount val="8"/>
                <c:pt idx="0">
                  <c:v>0.28879310344827586</c:v>
                </c:pt>
                <c:pt idx="1">
                  <c:v>0.28389830508474578</c:v>
                </c:pt>
                <c:pt idx="2">
                  <c:v>0.29166666666666669</c:v>
                </c:pt>
                <c:pt idx="3">
                  <c:v>0.29373650107991361</c:v>
                </c:pt>
                <c:pt idx="4">
                  <c:v>0.28632478632478631</c:v>
                </c:pt>
                <c:pt idx="5">
                  <c:v>0.25793650793650796</c:v>
                </c:pt>
                <c:pt idx="6">
                  <c:v>0.25396825396825395</c:v>
                </c:pt>
                <c:pt idx="7">
                  <c:v>0.2525879917184265</c:v>
                </c:pt>
              </c:numCache>
              <c:extLst/>
            </c:numRef>
          </c:val>
          <c:smooth val="0"/>
          <c:extLst>
            <c:ext xmlns:c16="http://schemas.microsoft.com/office/drawing/2014/chart" uri="{C3380CC4-5D6E-409C-BE32-E72D297353CC}">
              <c16:uniqueId val="{00000001-781F-4168-B61F-85D12A075B5D}"/>
            </c:ext>
          </c:extLst>
        </c:ser>
        <c:ser>
          <c:idx val="2"/>
          <c:order val="2"/>
          <c:tx>
            <c:strRef>
              <c:f>'[EFFECTIFS 2017.xlsx]EFFECTIFS ENSEIGNANTS 16'!$A$70:$B$70</c:f>
              <c:strCache>
                <c:ptCount val="2"/>
                <c:pt idx="0">
                  <c:v>ENS. CONTRACTUEL</c:v>
                </c:pt>
              </c:strCache>
            </c:strRef>
          </c:tx>
          <c:spPr>
            <a:ln w="22225" cap="rnd">
              <a:solidFill>
                <a:schemeClr val="accent5"/>
              </a:solidFill>
              <a:round/>
            </a:ln>
            <a:effectLst/>
          </c:spPr>
          <c:marker>
            <c:symbol val="triangle"/>
            <c:size val="6"/>
            <c:spPr>
              <a:solidFill>
                <a:schemeClr val="lt1"/>
              </a:solidFill>
              <a:ln w="15875">
                <a:solidFill>
                  <a:schemeClr val="accent5"/>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fr-FR"/>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'[EFFECTIFS 2017.xlsx]EFFECTIFS ENSEIGNANTS 16'!$C$67:$P$67</c:f>
              <c:numCache>
                <c:formatCode>General</c:formatCode>
                <c:ptCount val="8"/>
                <c:pt idx="0">
                  <c:v>2010</c:v>
                </c:pt>
                <c:pt idx="1">
                  <c:v>2011</c:v>
                </c:pt>
                <c:pt idx="2">
                  <c:v>2012</c:v>
                </c:pt>
                <c:pt idx="3">
                  <c:v>2013</c:v>
                </c:pt>
                <c:pt idx="4">
                  <c:v>2014</c:v>
                </c:pt>
                <c:pt idx="5">
                  <c:v>2015</c:v>
                </c:pt>
                <c:pt idx="6">
                  <c:v>2016</c:v>
                </c:pt>
                <c:pt idx="7">
                  <c:v>2017</c:v>
                </c:pt>
              </c:numCache>
              <c:extLst/>
            </c:numRef>
          </c:cat>
          <c:val>
            <c:numRef>
              <c:f>'[EFFECTIFS 2017.xlsx]EFFECTIFS ENSEIGNANTS 16'!$C$70:$P$70</c:f>
              <c:numCache>
                <c:formatCode>0%</c:formatCode>
                <c:ptCount val="8"/>
                <c:pt idx="0">
                  <c:v>0.17672413793103448</c:v>
                </c:pt>
                <c:pt idx="1">
                  <c:v>0.19067796610169491</c:v>
                </c:pt>
                <c:pt idx="2">
                  <c:v>0.17982456140350878</c:v>
                </c:pt>
                <c:pt idx="3">
                  <c:v>0.17278617710583152</c:v>
                </c:pt>
                <c:pt idx="4">
                  <c:v>0.19444444444444445</c:v>
                </c:pt>
                <c:pt idx="5">
                  <c:v>0.24404761904761904</c:v>
                </c:pt>
                <c:pt idx="6">
                  <c:v>0.25992063492063494</c:v>
                </c:pt>
                <c:pt idx="7">
                  <c:v>0.23809523809523808</c:v>
                </c:pt>
              </c:numCache>
              <c:extLst/>
            </c:numRef>
          </c:val>
          <c:smooth val="0"/>
          <c:extLst>
            <c:ext xmlns:c16="http://schemas.microsoft.com/office/drawing/2014/chart" uri="{C3380CC4-5D6E-409C-BE32-E72D297353CC}">
              <c16:uniqueId val="{00000002-781F-4168-B61F-85D12A075B5D}"/>
            </c:ext>
          </c:extLst>
        </c:ser>
        <c:dLbls>
          <c:showLegendKey val="0"/>
          <c:showVal val="0"/>
          <c:showCatName val="0"/>
          <c:showSerName val="0"/>
          <c:showPercent val="0"/>
          <c:showBubbleSize val="0"/>
        </c:dLbls>
        <c:marker val="1"/>
        <c:smooth val="0"/>
        <c:axId val="83621376"/>
        <c:axId val="83622912"/>
        <c:extLst>
          <c:ext xmlns:c15="http://schemas.microsoft.com/office/drawing/2012/chart" uri="{02D57815-91ED-43cb-92C2-25804820EDAC}">
            <c15:filteredLineSeries>
              <c15:ser>
                <c:idx val="3"/>
                <c:order val="3"/>
                <c:spPr>
                  <a:ln w="22225" cap="rnd">
                    <a:solidFill>
                      <a:schemeClr val="accent1">
                        <a:lumMod val="60000"/>
                      </a:schemeClr>
                    </a:solidFill>
                    <a:round/>
                  </a:ln>
                  <a:effectLst/>
                </c:spPr>
                <c:marker>
                  <c:symbol val="circle"/>
                  <c:size val="6"/>
                  <c:spPr>
                    <a:solidFill>
                      <a:schemeClr val="lt1"/>
                    </a:solidFill>
                    <a:ln w="15875">
                      <a:solidFill>
                        <a:schemeClr val="accent1">
                          <a:lumMod val="60000"/>
                        </a:schemeClr>
                      </a:solidFill>
                      <a:round/>
                    </a:ln>
                    <a:effectLst/>
                  </c:spPr>
                </c:marker>
                <c:cat>
                  <c:numRef>
                    <c:extLst>
                      <c:ext uri="{02D57815-91ED-43cb-92C2-25804820EDAC}">
                        <c15:formulaRef>
                          <c15:sqref>'[EFFECTIFS 2017.xlsx]EFFECTIFS ENSEIGNANTS 16'!$C$67:$P$67</c15:sqref>
                        </c15:formulaRef>
                      </c:ext>
                    </c:extLst>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Lit>
                    <c:ptCount val="0"/>
                  </c:numLit>
                </c:val>
                <c:smooth val="0"/>
                <c:extLst>
                  <c:ext xmlns:c16="http://schemas.microsoft.com/office/drawing/2014/chart" uri="{C3380CC4-5D6E-409C-BE32-E72D297353CC}">
                    <c16:uniqueId val="{00000003-781F-4168-B61F-85D12A075B5D}"/>
                  </c:ext>
                </c:extLst>
              </c15:ser>
            </c15:filteredLineSeries>
            <c15:filteredLineSeries>
              <c15:ser>
                <c:idx val="4"/>
                <c:order val="4"/>
                <c:spPr>
                  <a:ln w="22225" cap="rnd">
                    <a:solidFill>
                      <a:schemeClr val="accent3">
                        <a:lumMod val="60000"/>
                      </a:schemeClr>
                    </a:solidFill>
                    <a:round/>
                  </a:ln>
                  <a:effectLst/>
                </c:spPr>
                <c:marker>
                  <c:symbol val="circle"/>
                  <c:size val="6"/>
                  <c:spPr>
                    <a:solidFill>
                      <a:schemeClr val="lt1"/>
                    </a:solidFill>
                    <a:ln w="15875">
                      <a:solidFill>
                        <a:schemeClr val="accent3">
                          <a:lumMod val="60000"/>
                        </a:schemeClr>
                      </a:solidFill>
                      <a:round/>
                    </a:ln>
                    <a:effectLst/>
                  </c:spPr>
                </c:marker>
                <c:cat>
                  <c:numRef>
                    <c:extLst xmlns:c15="http://schemas.microsoft.com/office/drawing/2012/chart">
                      <c:ext xmlns:c15="http://schemas.microsoft.com/office/drawing/2012/chart" uri="{02D57815-91ED-43cb-92C2-25804820EDAC}">
                        <c15:formulaRef>
                          <c15:sqref>'[EFFECTIFS 2017.xlsx]EFFECTIFS ENSEIGNANTS 16'!$C$67:$P$67</c15:sqref>
                        </c15:formulaRef>
                      </c:ext>
                    </c:extLst>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Lit>
                    <c:ptCount val="0"/>
                  </c:numLit>
                </c:val>
                <c:smooth val="0"/>
                <c:extLst xmlns:c15="http://schemas.microsoft.com/office/drawing/2012/chart">
                  <c:ext xmlns:c16="http://schemas.microsoft.com/office/drawing/2014/chart" uri="{C3380CC4-5D6E-409C-BE32-E72D297353CC}">
                    <c16:uniqueId val="{00000004-781F-4168-B61F-85D12A075B5D}"/>
                  </c:ext>
                </c:extLst>
              </c15:ser>
            </c15:filteredLineSeries>
            <c15:filteredLineSeries>
              <c15:ser>
                <c:idx val="5"/>
                <c:order val="5"/>
                <c:spPr>
                  <a:ln w="22225" cap="rnd">
                    <a:solidFill>
                      <a:schemeClr val="accent5">
                        <a:lumMod val="60000"/>
                      </a:schemeClr>
                    </a:solidFill>
                    <a:round/>
                  </a:ln>
                  <a:effectLst/>
                </c:spPr>
                <c:marker>
                  <c:symbol val="circle"/>
                  <c:size val="6"/>
                  <c:spPr>
                    <a:solidFill>
                      <a:schemeClr val="lt1"/>
                    </a:solidFill>
                    <a:ln w="15875">
                      <a:solidFill>
                        <a:schemeClr val="accent5">
                          <a:lumMod val="60000"/>
                        </a:schemeClr>
                      </a:solidFill>
                      <a:round/>
                    </a:ln>
                    <a:effectLst/>
                  </c:spPr>
                </c:marker>
                <c:cat>
                  <c:numRef>
                    <c:extLst xmlns:c15="http://schemas.microsoft.com/office/drawing/2012/chart">
                      <c:ext xmlns:c15="http://schemas.microsoft.com/office/drawing/2012/chart" uri="{02D57815-91ED-43cb-92C2-25804820EDAC}">
                        <c15:formulaRef>
                          <c15:sqref>'[EFFECTIFS 2017.xlsx]EFFECTIFS ENSEIGNANTS 16'!$C$67:$P$67</c15:sqref>
                        </c15:formulaRef>
                      </c:ext>
                    </c:extLst>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Lit>
                    <c:ptCount val="0"/>
                  </c:numLit>
                </c:val>
                <c:smooth val="0"/>
                <c:extLst xmlns:c15="http://schemas.microsoft.com/office/drawing/2012/chart">
                  <c:ext xmlns:c16="http://schemas.microsoft.com/office/drawing/2014/chart" uri="{C3380CC4-5D6E-409C-BE32-E72D297353CC}">
                    <c16:uniqueId val="{00000005-781F-4168-B61F-85D12A075B5D}"/>
                  </c:ext>
                </c:extLst>
              </c15:ser>
            </c15:filteredLineSeries>
            <c15:filteredLineSeries>
              <c15:ser>
                <c:idx val="6"/>
                <c:order val="6"/>
                <c:spPr>
                  <a:ln w="22225" cap="rnd">
                    <a:solidFill>
                      <a:schemeClr val="accent1">
                        <a:lumMod val="80000"/>
                        <a:lumOff val="20000"/>
                      </a:schemeClr>
                    </a:solidFill>
                    <a:round/>
                  </a:ln>
                  <a:effectLst/>
                </c:spPr>
                <c:marker>
                  <c:symbol val="circle"/>
                  <c:size val="6"/>
                  <c:spPr>
                    <a:solidFill>
                      <a:schemeClr val="lt1"/>
                    </a:solidFill>
                    <a:ln w="15875">
                      <a:solidFill>
                        <a:schemeClr val="accent1">
                          <a:lumMod val="80000"/>
                          <a:lumOff val="20000"/>
                        </a:schemeClr>
                      </a:solidFill>
                      <a:round/>
                    </a:ln>
                    <a:effectLst/>
                  </c:spPr>
                </c:marker>
                <c:cat>
                  <c:numRef>
                    <c:extLst xmlns:c15="http://schemas.microsoft.com/office/drawing/2012/chart">
                      <c:ext xmlns:c15="http://schemas.microsoft.com/office/drawing/2012/chart" uri="{02D57815-91ED-43cb-92C2-25804820EDAC}">
                        <c15:formulaRef>
                          <c15:sqref>'[EFFECTIFS 2017.xlsx]EFFECTIFS ENSEIGNANTS 16'!$C$67:$P$67</c15:sqref>
                        </c15:formulaRef>
                      </c:ext>
                    </c:extLst>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Lit>
                    <c:ptCount val="0"/>
                  </c:numLit>
                </c:val>
                <c:smooth val="0"/>
                <c:extLst xmlns:c15="http://schemas.microsoft.com/office/drawing/2012/chart">
                  <c:ext xmlns:c16="http://schemas.microsoft.com/office/drawing/2014/chart" uri="{C3380CC4-5D6E-409C-BE32-E72D297353CC}">
                    <c16:uniqueId val="{00000006-781F-4168-B61F-85D12A075B5D}"/>
                  </c:ext>
                </c:extLst>
              </c15:ser>
            </c15:filteredLineSeries>
            <c15:filteredLineSeries>
              <c15:ser>
                <c:idx val="7"/>
                <c:order val="7"/>
                <c:spPr>
                  <a:ln w="22225" cap="rnd">
                    <a:solidFill>
                      <a:schemeClr val="accent3">
                        <a:lumMod val="80000"/>
                        <a:lumOff val="20000"/>
                      </a:schemeClr>
                    </a:solidFill>
                    <a:round/>
                  </a:ln>
                  <a:effectLst/>
                </c:spPr>
                <c:marker>
                  <c:symbol val="circle"/>
                  <c:size val="6"/>
                  <c:spPr>
                    <a:solidFill>
                      <a:schemeClr val="lt1"/>
                    </a:solidFill>
                    <a:ln w="15875">
                      <a:solidFill>
                        <a:schemeClr val="accent3">
                          <a:lumMod val="80000"/>
                          <a:lumOff val="20000"/>
                        </a:schemeClr>
                      </a:solidFill>
                      <a:round/>
                    </a:ln>
                    <a:effectLst/>
                  </c:spPr>
                </c:marker>
                <c:cat>
                  <c:numRef>
                    <c:extLst xmlns:c15="http://schemas.microsoft.com/office/drawing/2012/chart">
                      <c:ext xmlns:c15="http://schemas.microsoft.com/office/drawing/2012/chart" uri="{02D57815-91ED-43cb-92C2-25804820EDAC}">
                        <c15:formulaRef>
                          <c15:sqref>'[EFFECTIFS 2017.xlsx]EFFECTIFS ENSEIGNANTS 16'!$C$67:$P$67</c15:sqref>
                        </c15:formulaRef>
                      </c:ext>
                    </c:extLst>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Lit>
                    <c:ptCount val="0"/>
                  </c:numLit>
                </c:val>
                <c:smooth val="0"/>
                <c:extLst xmlns:c15="http://schemas.microsoft.com/office/drawing/2012/chart">
                  <c:ext xmlns:c16="http://schemas.microsoft.com/office/drawing/2014/chart" uri="{C3380CC4-5D6E-409C-BE32-E72D297353CC}">
                    <c16:uniqueId val="{00000007-781F-4168-B61F-85D12A075B5D}"/>
                  </c:ext>
                </c:extLst>
              </c15:ser>
            </c15:filteredLineSeries>
            <c15:filteredLineSeries>
              <c15:ser>
                <c:idx val="8"/>
                <c:order val="8"/>
                <c:spPr>
                  <a:ln w="22225" cap="rnd">
                    <a:solidFill>
                      <a:schemeClr val="accent5">
                        <a:lumMod val="80000"/>
                        <a:lumOff val="20000"/>
                      </a:schemeClr>
                    </a:solidFill>
                    <a:round/>
                  </a:ln>
                  <a:effectLst/>
                </c:spPr>
                <c:marker>
                  <c:symbol val="circle"/>
                  <c:size val="6"/>
                  <c:spPr>
                    <a:solidFill>
                      <a:schemeClr val="lt1"/>
                    </a:solidFill>
                    <a:ln w="15875">
                      <a:solidFill>
                        <a:schemeClr val="accent5">
                          <a:lumMod val="80000"/>
                          <a:lumOff val="20000"/>
                        </a:schemeClr>
                      </a:solidFill>
                      <a:round/>
                    </a:ln>
                    <a:effectLst/>
                  </c:spPr>
                </c:marker>
                <c:cat>
                  <c:numRef>
                    <c:extLst xmlns:c15="http://schemas.microsoft.com/office/drawing/2012/chart">
                      <c:ext xmlns:c15="http://schemas.microsoft.com/office/drawing/2012/chart" uri="{02D57815-91ED-43cb-92C2-25804820EDAC}">
                        <c15:formulaRef>
                          <c15:sqref>'[EFFECTIFS 2017.xlsx]EFFECTIFS ENSEIGNANTS 16'!$C$67:$P$67</c15:sqref>
                        </c15:formulaRef>
                      </c:ext>
                    </c:extLst>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Lit>
                    <c:ptCount val="0"/>
                  </c:numLit>
                </c:val>
                <c:smooth val="0"/>
                <c:extLst xmlns:c15="http://schemas.microsoft.com/office/drawing/2012/chart">
                  <c:ext xmlns:c16="http://schemas.microsoft.com/office/drawing/2014/chart" uri="{C3380CC4-5D6E-409C-BE32-E72D297353CC}">
                    <c16:uniqueId val="{00000008-781F-4168-B61F-85D12A075B5D}"/>
                  </c:ext>
                </c:extLst>
              </c15:ser>
            </c15:filteredLineSeries>
            <c15:filteredLineSeries>
              <c15:ser>
                <c:idx val="9"/>
                <c:order val="9"/>
                <c:spPr>
                  <a:ln w="22225" cap="rnd">
                    <a:solidFill>
                      <a:schemeClr val="accent1">
                        <a:lumMod val="80000"/>
                      </a:schemeClr>
                    </a:solidFill>
                    <a:round/>
                  </a:ln>
                  <a:effectLst/>
                </c:spPr>
                <c:marker>
                  <c:symbol val="circle"/>
                  <c:size val="6"/>
                  <c:spPr>
                    <a:solidFill>
                      <a:schemeClr val="lt1"/>
                    </a:solidFill>
                    <a:ln w="15875">
                      <a:solidFill>
                        <a:schemeClr val="accent1">
                          <a:lumMod val="80000"/>
                        </a:schemeClr>
                      </a:solidFill>
                      <a:round/>
                    </a:ln>
                    <a:effectLst/>
                  </c:spPr>
                </c:marker>
                <c:cat>
                  <c:numRef>
                    <c:extLst xmlns:c15="http://schemas.microsoft.com/office/drawing/2012/chart">
                      <c:ext xmlns:c15="http://schemas.microsoft.com/office/drawing/2012/chart" uri="{02D57815-91ED-43cb-92C2-25804820EDAC}">
                        <c15:formulaRef>
                          <c15:sqref>'[EFFECTIFS 2017.xlsx]EFFECTIFS ENSEIGNANTS 16'!$C$67:$P$67</c15:sqref>
                        </c15:formulaRef>
                      </c:ext>
                    </c:extLst>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Lit>
                    <c:ptCount val="0"/>
                  </c:numLit>
                </c:val>
                <c:smooth val="0"/>
                <c:extLst xmlns:c15="http://schemas.microsoft.com/office/drawing/2012/chart">
                  <c:ext xmlns:c16="http://schemas.microsoft.com/office/drawing/2014/chart" uri="{C3380CC4-5D6E-409C-BE32-E72D297353CC}">
                    <c16:uniqueId val="{00000009-781F-4168-B61F-85D12A075B5D}"/>
                  </c:ext>
                </c:extLst>
              </c15:ser>
            </c15:filteredLineSeries>
            <c15:filteredLineSeries>
              <c15:ser>
                <c:idx val="10"/>
                <c:order val="10"/>
                <c:spPr>
                  <a:ln w="22225" cap="rnd">
                    <a:solidFill>
                      <a:schemeClr val="accent3">
                        <a:lumMod val="80000"/>
                      </a:schemeClr>
                    </a:solidFill>
                    <a:round/>
                  </a:ln>
                  <a:effectLst/>
                </c:spPr>
                <c:marker>
                  <c:symbol val="circle"/>
                  <c:size val="6"/>
                  <c:spPr>
                    <a:solidFill>
                      <a:schemeClr val="lt1"/>
                    </a:solidFill>
                    <a:ln w="15875">
                      <a:solidFill>
                        <a:schemeClr val="accent3">
                          <a:lumMod val="80000"/>
                        </a:schemeClr>
                      </a:solidFill>
                      <a:round/>
                    </a:ln>
                    <a:effectLst/>
                  </c:spPr>
                </c:marker>
                <c:cat>
                  <c:numRef>
                    <c:extLst xmlns:c15="http://schemas.microsoft.com/office/drawing/2012/chart">
                      <c:ext xmlns:c15="http://schemas.microsoft.com/office/drawing/2012/chart" uri="{02D57815-91ED-43cb-92C2-25804820EDAC}">
                        <c15:formulaRef>
                          <c15:sqref>'[EFFECTIFS 2017.xlsx]EFFECTIFS ENSEIGNANTS 16'!$C$67:$P$67</c15:sqref>
                        </c15:formulaRef>
                      </c:ext>
                    </c:extLst>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Lit>
                    <c:ptCount val="0"/>
                  </c:numLit>
                </c:val>
                <c:smooth val="0"/>
                <c:extLst xmlns:c15="http://schemas.microsoft.com/office/drawing/2012/chart">
                  <c:ext xmlns:c16="http://schemas.microsoft.com/office/drawing/2014/chart" uri="{C3380CC4-5D6E-409C-BE32-E72D297353CC}">
                    <c16:uniqueId val="{0000000A-781F-4168-B61F-85D12A075B5D}"/>
                  </c:ext>
                </c:extLst>
              </c15:ser>
            </c15:filteredLineSeries>
            <c15:filteredLineSeries>
              <c15:ser>
                <c:idx val="11"/>
                <c:order val="11"/>
                <c:spPr>
                  <a:ln w="22225" cap="rnd">
                    <a:solidFill>
                      <a:schemeClr val="accent5">
                        <a:lumMod val="80000"/>
                      </a:schemeClr>
                    </a:solidFill>
                    <a:round/>
                  </a:ln>
                  <a:effectLst/>
                </c:spPr>
                <c:marker>
                  <c:symbol val="circle"/>
                  <c:size val="6"/>
                  <c:spPr>
                    <a:solidFill>
                      <a:schemeClr val="lt1"/>
                    </a:solidFill>
                    <a:ln w="15875">
                      <a:solidFill>
                        <a:schemeClr val="accent5">
                          <a:lumMod val="80000"/>
                        </a:schemeClr>
                      </a:solidFill>
                      <a:round/>
                    </a:ln>
                    <a:effectLst/>
                  </c:spPr>
                </c:marker>
                <c:cat>
                  <c:numRef>
                    <c:extLst xmlns:c15="http://schemas.microsoft.com/office/drawing/2012/chart">
                      <c:ext xmlns:c15="http://schemas.microsoft.com/office/drawing/2012/chart" uri="{02D57815-91ED-43cb-92C2-25804820EDAC}">
                        <c15:formulaRef>
                          <c15:sqref>'[EFFECTIFS 2017.xlsx]EFFECTIFS ENSEIGNANTS 16'!$C$67:$P$67</c15:sqref>
                        </c15:formulaRef>
                      </c:ext>
                    </c:extLst>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Lit>
                    <c:ptCount val="0"/>
                  </c:numLit>
                </c:val>
                <c:smooth val="0"/>
                <c:extLst xmlns:c15="http://schemas.microsoft.com/office/drawing/2012/chart">
                  <c:ext xmlns:c16="http://schemas.microsoft.com/office/drawing/2014/chart" uri="{C3380CC4-5D6E-409C-BE32-E72D297353CC}">
                    <c16:uniqueId val="{0000000B-781F-4168-B61F-85D12A075B5D}"/>
                  </c:ext>
                </c:extLst>
              </c15:ser>
            </c15:filteredLineSeries>
            <c15:filteredLineSeries>
              <c15:ser>
                <c:idx val="12"/>
                <c:order val="12"/>
                <c:spPr>
                  <a:ln w="22225" cap="rnd">
                    <a:solidFill>
                      <a:schemeClr val="accent1">
                        <a:lumMod val="60000"/>
                        <a:lumOff val="40000"/>
                      </a:schemeClr>
                    </a:solidFill>
                    <a:round/>
                  </a:ln>
                  <a:effectLst/>
                </c:spPr>
                <c:marker>
                  <c:symbol val="circle"/>
                  <c:size val="6"/>
                  <c:spPr>
                    <a:solidFill>
                      <a:schemeClr val="lt1"/>
                    </a:solidFill>
                    <a:ln w="15875">
                      <a:solidFill>
                        <a:schemeClr val="accent1">
                          <a:lumMod val="60000"/>
                          <a:lumOff val="40000"/>
                        </a:schemeClr>
                      </a:solidFill>
                      <a:round/>
                    </a:ln>
                    <a:effectLst/>
                  </c:spPr>
                </c:marker>
                <c:cat>
                  <c:numRef>
                    <c:extLst xmlns:c15="http://schemas.microsoft.com/office/drawing/2012/chart">
                      <c:ext xmlns:c15="http://schemas.microsoft.com/office/drawing/2012/chart" uri="{02D57815-91ED-43cb-92C2-25804820EDAC}">
                        <c15:formulaRef>
                          <c15:sqref>'[EFFECTIFS 2017.xlsx]EFFECTIFS ENSEIGNANTS 16'!$C$67:$P$67</c15:sqref>
                        </c15:formulaRef>
                      </c:ext>
                    </c:extLst>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Lit>
                    <c:ptCount val="0"/>
                  </c:numLit>
                </c:val>
                <c:smooth val="0"/>
                <c:extLst xmlns:c15="http://schemas.microsoft.com/office/drawing/2012/chart">
                  <c:ext xmlns:c16="http://schemas.microsoft.com/office/drawing/2014/chart" uri="{C3380CC4-5D6E-409C-BE32-E72D297353CC}">
                    <c16:uniqueId val="{0000000C-781F-4168-B61F-85D12A075B5D}"/>
                  </c:ext>
                </c:extLst>
              </c15:ser>
            </c15:filteredLineSeries>
            <c15:filteredLineSeries>
              <c15:ser>
                <c:idx val="13"/>
                <c:order val="13"/>
                <c:spPr>
                  <a:ln w="22225" cap="rnd">
                    <a:solidFill>
                      <a:schemeClr val="accent3">
                        <a:lumMod val="60000"/>
                        <a:lumOff val="40000"/>
                      </a:schemeClr>
                    </a:solidFill>
                    <a:round/>
                  </a:ln>
                  <a:effectLst/>
                </c:spPr>
                <c:marker>
                  <c:symbol val="circle"/>
                  <c:size val="6"/>
                  <c:spPr>
                    <a:solidFill>
                      <a:schemeClr val="lt1"/>
                    </a:solidFill>
                    <a:ln w="15875">
                      <a:solidFill>
                        <a:schemeClr val="accent3">
                          <a:lumMod val="60000"/>
                          <a:lumOff val="40000"/>
                        </a:schemeClr>
                      </a:solidFill>
                      <a:round/>
                    </a:ln>
                    <a:effectLst/>
                  </c:spPr>
                </c:marker>
                <c:cat>
                  <c:numRef>
                    <c:extLst xmlns:c15="http://schemas.microsoft.com/office/drawing/2012/chart">
                      <c:ext xmlns:c15="http://schemas.microsoft.com/office/drawing/2012/chart" uri="{02D57815-91ED-43cb-92C2-25804820EDAC}">
                        <c15:formulaRef>
                          <c15:sqref>'[EFFECTIFS 2017.xlsx]EFFECTIFS ENSEIGNANTS 16'!$C$67:$P$67</c15:sqref>
                        </c15:formulaRef>
                      </c:ext>
                    </c:extLst>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Lit>
                    <c:ptCount val="0"/>
                  </c:numLit>
                </c:val>
                <c:smooth val="0"/>
                <c:extLst xmlns:c15="http://schemas.microsoft.com/office/drawing/2012/chart">
                  <c:ext xmlns:c16="http://schemas.microsoft.com/office/drawing/2014/chart" uri="{C3380CC4-5D6E-409C-BE32-E72D297353CC}">
                    <c16:uniqueId val="{0000000D-781F-4168-B61F-85D12A075B5D}"/>
                  </c:ext>
                </c:extLst>
              </c15:ser>
            </c15:filteredLineSeries>
            <c15:filteredLineSeries>
              <c15:ser>
                <c:idx val="14"/>
                <c:order val="14"/>
                <c:spPr>
                  <a:ln w="22225" cap="rnd">
                    <a:solidFill>
                      <a:schemeClr val="accent5">
                        <a:lumMod val="60000"/>
                        <a:lumOff val="40000"/>
                      </a:schemeClr>
                    </a:solidFill>
                    <a:round/>
                  </a:ln>
                  <a:effectLst/>
                </c:spPr>
                <c:marker>
                  <c:symbol val="circle"/>
                  <c:size val="6"/>
                  <c:spPr>
                    <a:solidFill>
                      <a:schemeClr val="lt1"/>
                    </a:solidFill>
                    <a:ln w="15875">
                      <a:solidFill>
                        <a:schemeClr val="accent5">
                          <a:lumMod val="60000"/>
                          <a:lumOff val="40000"/>
                        </a:schemeClr>
                      </a:solidFill>
                      <a:round/>
                    </a:ln>
                    <a:effectLst/>
                  </c:spPr>
                </c:marker>
                <c:cat>
                  <c:numRef>
                    <c:extLst xmlns:c15="http://schemas.microsoft.com/office/drawing/2012/chart">
                      <c:ext xmlns:c15="http://schemas.microsoft.com/office/drawing/2012/chart" uri="{02D57815-91ED-43cb-92C2-25804820EDAC}">
                        <c15:formulaRef>
                          <c15:sqref>'[EFFECTIFS 2017.xlsx]EFFECTIFS ENSEIGNANTS 16'!$C$67:$P$67</c15:sqref>
                        </c15:formulaRef>
                      </c:ext>
                    </c:extLst>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Lit>
                    <c:ptCount val="0"/>
                  </c:numLit>
                </c:val>
                <c:smooth val="0"/>
                <c:extLst xmlns:c15="http://schemas.microsoft.com/office/drawing/2012/chart">
                  <c:ext xmlns:c16="http://schemas.microsoft.com/office/drawing/2014/chart" uri="{C3380CC4-5D6E-409C-BE32-E72D297353CC}">
                    <c16:uniqueId val="{0000000E-781F-4168-B61F-85D12A075B5D}"/>
                  </c:ext>
                </c:extLst>
              </c15:ser>
            </c15:filteredLineSeries>
            <c15:filteredLineSeries>
              <c15:ser>
                <c:idx val="15"/>
                <c:order val="15"/>
                <c:spPr>
                  <a:ln w="22225" cap="rnd">
                    <a:solidFill>
                      <a:schemeClr val="accent1">
                        <a:lumMod val="50000"/>
                      </a:schemeClr>
                    </a:solidFill>
                    <a:round/>
                  </a:ln>
                  <a:effectLst/>
                </c:spPr>
                <c:marker>
                  <c:symbol val="circle"/>
                  <c:size val="6"/>
                  <c:spPr>
                    <a:solidFill>
                      <a:schemeClr val="lt1"/>
                    </a:solidFill>
                    <a:ln w="15875">
                      <a:solidFill>
                        <a:schemeClr val="accent1">
                          <a:lumMod val="50000"/>
                        </a:schemeClr>
                      </a:solidFill>
                      <a:round/>
                    </a:ln>
                    <a:effectLst/>
                  </c:spPr>
                </c:marker>
                <c:cat>
                  <c:numRef>
                    <c:extLst xmlns:c15="http://schemas.microsoft.com/office/drawing/2012/chart">
                      <c:ext xmlns:c15="http://schemas.microsoft.com/office/drawing/2012/chart" uri="{02D57815-91ED-43cb-92C2-25804820EDAC}">
                        <c15:formulaRef>
                          <c15:sqref>'[EFFECTIFS 2017.xlsx]EFFECTIFS ENSEIGNANTS 16'!$C$67:$P$67</c15:sqref>
                        </c15:formulaRef>
                      </c:ext>
                    </c:extLst>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Lit>
                    <c:ptCount val="0"/>
                  </c:numLit>
                </c:val>
                <c:smooth val="0"/>
                <c:extLst xmlns:c15="http://schemas.microsoft.com/office/drawing/2012/chart">
                  <c:ext xmlns:c16="http://schemas.microsoft.com/office/drawing/2014/chart" uri="{C3380CC4-5D6E-409C-BE32-E72D297353CC}">
                    <c16:uniqueId val="{0000000F-781F-4168-B61F-85D12A075B5D}"/>
                  </c:ext>
                </c:extLst>
              </c15:ser>
            </c15:filteredLineSeries>
            <c15:filteredLineSeries>
              <c15:ser>
                <c:idx val="16"/>
                <c:order val="16"/>
                <c:spPr>
                  <a:ln w="22225" cap="rnd">
                    <a:solidFill>
                      <a:schemeClr val="accent3">
                        <a:lumMod val="50000"/>
                      </a:schemeClr>
                    </a:solidFill>
                    <a:round/>
                  </a:ln>
                  <a:effectLst/>
                </c:spPr>
                <c:marker>
                  <c:symbol val="circle"/>
                  <c:size val="6"/>
                  <c:spPr>
                    <a:solidFill>
                      <a:schemeClr val="lt1"/>
                    </a:solidFill>
                    <a:ln w="15875">
                      <a:solidFill>
                        <a:schemeClr val="accent3">
                          <a:lumMod val="50000"/>
                        </a:schemeClr>
                      </a:solidFill>
                      <a:round/>
                    </a:ln>
                    <a:effectLst/>
                  </c:spPr>
                </c:marker>
                <c:cat>
                  <c:numRef>
                    <c:extLst xmlns:c15="http://schemas.microsoft.com/office/drawing/2012/chart">
                      <c:ext xmlns:c15="http://schemas.microsoft.com/office/drawing/2012/chart" uri="{02D57815-91ED-43cb-92C2-25804820EDAC}">
                        <c15:formulaRef>
                          <c15:sqref>'[EFFECTIFS 2017.xlsx]EFFECTIFS ENSEIGNANTS 16'!$C$67:$P$67</c15:sqref>
                        </c15:formulaRef>
                      </c:ext>
                    </c:extLst>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Lit>
                    <c:ptCount val="0"/>
                  </c:numLit>
                </c:val>
                <c:smooth val="0"/>
                <c:extLst xmlns:c15="http://schemas.microsoft.com/office/drawing/2012/chart">
                  <c:ext xmlns:c16="http://schemas.microsoft.com/office/drawing/2014/chart" uri="{C3380CC4-5D6E-409C-BE32-E72D297353CC}">
                    <c16:uniqueId val="{00000010-781F-4168-B61F-85D12A075B5D}"/>
                  </c:ext>
                </c:extLst>
              </c15:ser>
            </c15:filteredLineSeries>
            <c15:filteredLineSeries>
              <c15:ser>
                <c:idx val="17"/>
                <c:order val="17"/>
                <c:spPr>
                  <a:ln w="22225" cap="rnd">
                    <a:solidFill>
                      <a:schemeClr val="accent5">
                        <a:lumMod val="50000"/>
                      </a:schemeClr>
                    </a:solidFill>
                    <a:round/>
                  </a:ln>
                  <a:effectLst/>
                </c:spPr>
                <c:marker>
                  <c:symbol val="circle"/>
                  <c:size val="6"/>
                  <c:spPr>
                    <a:solidFill>
                      <a:schemeClr val="lt1"/>
                    </a:solidFill>
                    <a:ln w="15875">
                      <a:solidFill>
                        <a:schemeClr val="accent5">
                          <a:lumMod val="50000"/>
                        </a:schemeClr>
                      </a:solidFill>
                      <a:round/>
                    </a:ln>
                    <a:effectLst/>
                  </c:spPr>
                </c:marker>
                <c:cat>
                  <c:numRef>
                    <c:extLst xmlns:c15="http://schemas.microsoft.com/office/drawing/2012/chart">
                      <c:ext xmlns:c15="http://schemas.microsoft.com/office/drawing/2012/chart" uri="{02D57815-91ED-43cb-92C2-25804820EDAC}">
                        <c15:formulaRef>
                          <c15:sqref>'[EFFECTIFS 2017.xlsx]EFFECTIFS ENSEIGNANTS 16'!$C$67:$P$67</c15:sqref>
                        </c15:formulaRef>
                      </c:ext>
                    </c:extLst>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Lit>
                    <c:ptCount val="0"/>
                  </c:numLit>
                </c:val>
                <c:smooth val="0"/>
                <c:extLst xmlns:c15="http://schemas.microsoft.com/office/drawing/2012/chart">
                  <c:ext xmlns:c16="http://schemas.microsoft.com/office/drawing/2014/chart" uri="{C3380CC4-5D6E-409C-BE32-E72D297353CC}">
                    <c16:uniqueId val="{00000011-781F-4168-B61F-85D12A075B5D}"/>
                  </c:ext>
                </c:extLst>
              </c15:ser>
            </c15:filteredLineSeries>
          </c:ext>
        </c:extLst>
      </c:lineChart>
      <c:catAx>
        <c:axId val="83621376"/>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0" spcFirstLastPara="1" vertOverflow="ellipsis"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fr-FR"/>
          </a:p>
        </c:txPr>
        <c:crossAx val="83622912"/>
        <c:crosses val="autoZero"/>
        <c:auto val="1"/>
        <c:lblAlgn val="ctr"/>
        <c:lblOffset val="100"/>
        <c:tickLblSkip val="1"/>
        <c:tickMarkSkip val="1"/>
        <c:noMultiLvlLbl val="0"/>
      </c:catAx>
      <c:valAx>
        <c:axId val="83622912"/>
        <c:scaling>
          <c:orientation val="minMax"/>
        </c:scaling>
        <c:delete val="0"/>
        <c:axPos val="l"/>
        <c:majorGridlines>
          <c:spPr>
            <a:ln w="9525" cap="flat" cmpd="sng" algn="ctr">
              <a:solidFill>
                <a:schemeClr val="dk1">
                  <a:lumMod val="15000"/>
                  <a:lumOff val="85000"/>
                  <a:alpha val="54000"/>
                </a:schemeClr>
              </a:solidFill>
              <a:round/>
            </a:ln>
            <a:effectLst/>
          </c:spPr>
        </c:majorGridlines>
        <c:numFmt formatCode="0%" sourceLinked="1"/>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crossAx val="83621376"/>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legend>
    <c:plotVisOnly val="1"/>
    <c:dispBlanksAs val="gap"/>
    <c:showDLblsOverMax val="0"/>
  </c:chart>
  <c:spPr>
    <a:noFill/>
    <a:ln w="9525" cap="flat" cmpd="sng" algn="ctr">
      <a:noFill/>
      <a:round/>
    </a:ln>
    <a:effectLst/>
  </c:spPr>
  <c:txPr>
    <a:bodyPr/>
    <a:lstStyle/>
    <a:p>
      <a:pPr>
        <a:defRPr/>
      </a:pPr>
      <a:endParaRPr lang="fr-FR"/>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cap="all" baseline="0">
                <a:solidFill>
                  <a:schemeClr val="tx1">
                    <a:lumMod val="65000"/>
                    <a:lumOff val="35000"/>
                  </a:schemeClr>
                </a:solidFill>
                <a:latin typeface="+mn-lt"/>
                <a:ea typeface="+mn-ea"/>
                <a:cs typeface="+mn-cs"/>
              </a:defRPr>
            </a:pPr>
            <a:r>
              <a:rPr lang="fr-FR" sz="1200"/>
              <a:t>Répartition 2017</a:t>
            </a:r>
          </a:p>
        </c:rich>
      </c:tx>
      <c:layout>
        <c:manualLayout>
          <c:xMode val="edge"/>
          <c:yMode val="edge"/>
          <c:x val="0.38560982916400693"/>
          <c:y val="2.3173476891299363E-2"/>
        </c:manualLayout>
      </c:layout>
      <c:overlay val="0"/>
      <c:spPr>
        <a:noFill/>
        <a:ln>
          <a:noFill/>
        </a:ln>
        <a:effectLst/>
      </c:spPr>
      <c:txPr>
        <a:bodyPr rot="0" spcFirstLastPara="1" vertOverflow="ellipsis" vert="horz" wrap="square" anchor="ctr" anchorCtr="1"/>
        <a:lstStyle/>
        <a:p>
          <a:pPr>
            <a:defRPr sz="1200" b="1" i="0" u="none" strike="noStrike" kern="1200" cap="all"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3842255521332411"/>
          <c:y val="0.26480319879132985"/>
          <c:w val="0.74002659618633004"/>
          <c:h val="0.63571720086295347"/>
        </c:manualLayout>
      </c:layout>
      <c:pie3DChart>
        <c:varyColors val="1"/>
        <c:ser>
          <c:idx val="0"/>
          <c:order val="0"/>
          <c:explosion val="25"/>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9CB5-400F-9375-DD6C15F2F79D}"/>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9CB5-400F-9375-DD6C15F2F79D}"/>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9CB5-400F-9375-DD6C15F2F79D}"/>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9CB5-400F-9375-DD6C15F2F79D}"/>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9CB5-400F-9375-DD6C15F2F79D}"/>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9CB5-400F-9375-DD6C15F2F79D}"/>
              </c:ext>
            </c:extLst>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D-9CB5-400F-9375-DD6C15F2F79D}"/>
              </c:ext>
            </c:extLst>
          </c:dPt>
          <c:dPt>
            <c:idx val="7"/>
            <c:bubble3D val="0"/>
            <c:spPr>
              <a:solidFill>
                <a:schemeClr val="accent2">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F-9CB5-400F-9375-DD6C15F2F79D}"/>
              </c:ext>
            </c:extLst>
          </c:dPt>
          <c:dPt>
            <c:idx val="8"/>
            <c:bubble3D val="0"/>
            <c:spPr>
              <a:solidFill>
                <a:schemeClr val="accent3">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1-9CB5-400F-9375-DD6C15F2F79D}"/>
              </c:ext>
            </c:extLst>
          </c:dPt>
          <c:dPt>
            <c:idx val="9"/>
            <c:bubble3D val="0"/>
            <c:spPr>
              <a:solidFill>
                <a:schemeClr val="accent4">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3-9CB5-400F-9375-DD6C15F2F79D}"/>
              </c:ext>
            </c:extLst>
          </c:dPt>
          <c:dPt>
            <c:idx val="10"/>
            <c:bubble3D val="0"/>
            <c:spPr>
              <a:solidFill>
                <a:schemeClr val="accent5">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5-9CB5-400F-9375-DD6C15F2F79D}"/>
              </c:ext>
            </c:extLst>
          </c:dPt>
          <c:dPt>
            <c:idx val="11"/>
            <c:bubble3D val="0"/>
            <c:spPr>
              <a:solidFill>
                <a:schemeClr val="accent6">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7-9CB5-400F-9375-DD6C15F2F79D}"/>
              </c:ext>
            </c:extLst>
          </c:dPt>
          <c:dPt>
            <c:idx val="12"/>
            <c:bubble3D val="0"/>
            <c:spPr>
              <a:solidFill>
                <a:schemeClr val="accent1">
                  <a:lumMod val="80000"/>
                  <a:lumOff val="2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9-9CB5-400F-9375-DD6C15F2F79D}"/>
              </c:ext>
            </c:extLst>
          </c:dPt>
          <c:dPt>
            <c:idx val="13"/>
            <c:bubble3D val="0"/>
            <c:spPr>
              <a:solidFill>
                <a:schemeClr val="accent2">
                  <a:lumMod val="80000"/>
                  <a:lumOff val="2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B-9CB5-400F-9375-DD6C15F2F79D}"/>
              </c:ext>
            </c:extLst>
          </c:dPt>
          <c:dPt>
            <c:idx val="14"/>
            <c:bubble3D val="0"/>
            <c:spPr>
              <a:solidFill>
                <a:schemeClr val="accent3">
                  <a:lumMod val="80000"/>
                  <a:lumOff val="2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D-9CB5-400F-9375-DD6C15F2F79D}"/>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1-9CB5-400F-9375-DD6C15F2F79D}"/>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3-9CB5-400F-9375-DD6C15F2F79D}"/>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5-9CB5-400F-9375-DD6C15F2F79D}"/>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7-9CB5-400F-9375-DD6C15F2F79D}"/>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9-9CB5-400F-9375-DD6C15F2F79D}"/>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B-9CB5-400F-9375-DD6C15F2F79D}"/>
                </c:ext>
              </c:extLst>
            </c:dLbl>
            <c:dLbl>
              <c:idx val="6"/>
              <c:delete val="1"/>
              <c:extLst>
                <c:ext xmlns:c15="http://schemas.microsoft.com/office/drawing/2012/chart" uri="{CE6537A1-D6FC-4f65-9D91-7224C49458BB}"/>
                <c:ext xmlns:c16="http://schemas.microsoft.com/office/drawing/2014/chart" uri="{C3380CC4-5D6E-409C-BE32-E72D297353CC}">
                  <c16:uniqueId val="{0000000D-9CB5-400F-9375-DD6C15F2F79D}"/>
                </c:ext>
              </c:extLst>
            </c:dLbl>
            <c:dLbl>
              <c:idx val="7"/>
              <c:delete val="1"/>
              <c:extLst>
                <c:ext xmlns:c15="http://schemas.microsoft.com/office/drawing/2012/chart" uri="{CE6537A1-D6FC-4f65-9D91-7224C49458BB}"/>
                <c:ext xmlns:c16="http://schemas.microsoft.com/office/drawing/2014/chart" uri="{C3380CC4-5D6E-409C-BE32-E72D297353CC}">
                  <c16:uniqueId val="{0000000F-9CB5-400F-9375-DD6C15F2F79D}"/>
                </c:ext>
              </c:extLst>
            </c:dLbl>
            <c:dLbl>
              <c:idx val="8"/>
              <c:delete val="1"/>
              <c:extLst>
                <c:ext xmlns:c15="http://schemas.microsoft.com/office/drawing/2012/chart" uri="{CE6537A1-D6FC-4f65-9D91-7224C49458BB}"/>
                <c:ext xmlns:c16="http://schemas.microsoft.com/office/drawing/2014/chart" uri="{C3380CC4-5D6E-409C-BE32-E72D297353CC}">
                  <c16:uniqueId val="{00000011-9CB5-400F-9375-DD6C15F2F79D}"/>
                </c:ext>
              </c:extLst>
            </c:dLbl>
            <c:dLbl>
              <c:idx val="9"/>
              <c:delete val="1"/>
              <c:extLst>
                <c:ext xmlns:c15="http://schemas.microsoft.com/office/drawing/2012/chart" uri="{CE6537A1-D6FC-4f65-9D91-7224C49458BB}"/>
                <c:ext xmlns:c16="http://schemas.microsoft.com/office/drawing/2014/chart" uri="{C3380CC4-5D6E-409C-BE32-E72D297353CC}">
                  <c16:uniqueId val="{00000013-9CB5-400F-9375-DD6C15F2F79D}"/>
                </c:ext>
              </c:extLst>
            </c:dLbl>
            <c:dLbl>
              <c:idx val="10"/>
              <c:delete val="1"/>
              <c:extLst>
                <c:ext xmlns:c15="http://schemas.microsoft.com/office/drawing/2012/chart" uri="{CE6537A1-D6FC-4f65-9D91-7224C49458BB}"/>
                <c:ext xmlns:c16="http://schemas.microsoft.com/office/drawing/2014/chart" uri="{C3380CC4-5D6E-409C-BE32-E72D297353CC}">
                  <c16:uniqueId val="{00000015-9CB5-400F-9375-DD6C15F2F79D}"/>
                </c:ext>
              </c:extLst>
            </c:dLbl>
            <c:dLbl>
              <c:idx val="11"/>
              <c:layout>
                <c:manualLayout>
                  <c:x val="-3.5852376552578946E-2"/>
                  <c:y val="7.7244922970997878E-3"/>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6">
                          <a:lumMod val="60000"/>
                        </a:schemeClr>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layout>
                    <c:manualLayout>
                      <c:w val="0.23995784730308425"/>
                      <c:h val="0.10621176908512207"/>
                    </c:manualLayout>
                  </c15:layout>
                </c:ext>
                <c:ext xmlns:c16="http://schemas.microsoft.com/office/drawing/2014/chart" uri="{C3380CC4-5D6E-409C-BE32-E72D297353CC}">
                  <c16:uniqueId val="{00000017-9CB5-400F-9375-DD6C15F2F79D}"/>
                </c:ext>
              </c:extLst>
            </c:dLbl>
            <c:dLbl>
              <c:idx val="12"/>
              <c:layout>
                <c:manualLayout>
                  <c:x val="-0.15606328617004953"/>
                  <c:y val="-5.7933692228248408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80000"/>
                          <a:lumOff val="20000"/>
                        </a:schemeClr>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9-9CB5-400F-9375-DD6C15F2F79D}"/>
                </c:ext>
              </c:extLst>
            </c:dLbl>
            <c:dLbl>
              <c:idx val="13"/>
              <c:layout>
                <c:manualLayout>
                  <c:x val="2.1089633266222524E-3"/>
                  <c:y val="-6.565818452534819E-2"/>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2">
                          <a:lumMod val="80000"/>
                          <a:lumOff val="20000"/>
                        </a:schemeClr>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layout>
                    <c:manualLayout>
                      <c:w val="4.8970128444169599E-2"/>
                      <c:h val="0.11200513830794692"/>
                    </c:manualLayout>
                  </c15:layout>
                </c:ext>
                <c:ext xmlns:c16="http://schemas.microsoft.com/office/drawing/2014/chart" uri="{C3380CC4-5D6E-409C-BE32-E72D297353CC}">
                  <c16:uniqueId val="{0000001B-9CB5-400F-9375-DD6C15F2F79D}"/>
                </c:ext>
              </c:extLst>
            </c:dLbl>
            <c:dLbl>
              <c:idx val="14"/>
              <c:layout>
                <c:manualLayout>
                  <c:x val="-7.3813716431780182E-2"/>
                  <c:y val="-9.269390756519745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lumMod val="80000"/>
                          <a:lumOff val="20000"/>
                        </a:schemeClr>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D-9CB5-400F-9375-DD6C15F2F79D}"/>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'[EFFECTIFS 2017.xlsx]EFFECTIFS ENSEIGNANTS 16'!$A$44:$A$58</c:f>
              <c:strCache>
                <c:ptCount val="15"/>
                <c:pt idx="0">
                  <c:v>PR</c:v>
                </c:pt>
                <c:pt idx="1">
                  <c:v>MCF</c:v>
                </c:pt>
                <c:pt idx="2">
                  <c:v>ATER</c:v>
                </c:pt>
                <c:pt idx="3">
                  <c:v>PAST</c:v>
                </c:pt>
                <c:pt idx="4">
                  <c:v>PRAG</c:v>
                </c:pt>
                <c:pt idx="5">
                  <c:v>PRCE</c:v>
                </c:pt>
                <c:pt idx="6">
                  <c:v>PLP</c:v>
                </c:pt>
                <c:pt idx="7">
                  <c:v>PREN</c:v>
                </c:pt>
                <c:pt idx="8">
                  <c:v>EPS</c:v>
                </c:pt>
                <c:pt idx="9">
                  <c:v>M Langue</c:v>
                </c:pt>
                <c:pt idx="10">
                  <c:v>Lecteur</c:v>
                </c:pt>
                <c:pt idx="11">
                  <c:v>Doctorants</c:v>
                </c:pt>
                <c:pt idx="12">
                  <c:v>CDD LRU</c:v>
                </c:pt>
                <c:pt idx="13">
                  <c:v>CDI</c:v>
                </c:pt>
                <c:pt idx="14">
                  <c:v>CDD 2nd degré</c:v>
                </c:pt>
              </c:strCache>
            </c:strRef>
          </c:cat>
          <c:val>
            <c:numRef>
              <c:f>'[EFFECTIFS 2017.xlsx]EFFECTIFS ENSEIGNANTS 16'!$O$44:$O$58</c:f>
              <c:numCache>
                <c:formatCode>General</c:formatCode>
                <c:ptCount val="15"/>
                <c:pt idx="0">
                  <c:v>66</c:v>
                </c:pt>
                <c:pt idx="1">
                  <c:v>180</c:v>
                </c:pt>
                <c:pt idx="2">
                  <c:v>24</c:v>
                </c:pt>
                <c:pt idx="3">
                  <c:v>12</c:v>
                </c:pt>
                <c:pt idx="4">
                  <c:v>77</c:v>
                </c:pt>
                <c:pt idx="5">
                  <c:v>43</c:v>
                </c:pt>
                <c:pt idx="7">
                  <c:v>2</c:v>
                </c:pt>
                <c:pt idx="9">
                  <c:v>1</c:v>
                </c:pt>
                <c:pt idx="11">
                  <c:v>43</c:v>
                </c:pt>
                <c:pt idx="12">
                  <c:v>21</c:v>
                </c:pt>
                <c:pt idx="13">
                  <c:v>2</c:v>
                </c:pt>
                <c:pt idx="14">
                  <c:v>12</c:v>
                </c:pt>
              </c:numCache>
            </c:numRef>
          </c:val>
          <c:extLst>
            <c:ext xmlns:c16="http://schemas.microsoft.com/office/drawing/2014/chart" uri="{C3380CC4-5D6E-409C-BE32-E72D297353CC}">
              <c16:uniqueId val="{0000001E-9CB5-400F-9375-DD6C15F2F79D}"/>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w="9525" cap="flat" cmpd="sng" algn="ctr">
      <a:noFill/>
      <a:round/>
    </a:ln>
    <a:effectLst/>
  </c:spPr>
  <c:txPr>
    <a:bodyPr/>
    <a:lstStyle/>
    <a:p>
      <a:pPr>
        <a:defRPr/>
      </a:pPr>
      <a:endParaRPr lang="fr-FR"/>
    </a:p>
  </c:txPr>
  <c:externalData r:id="rId4">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200" b="1" i="0" u="none" strike="noStrike" kern="1200" cap="all" baseline="0">
                <a:solidFill>
                  <a:schemeClr val="tx1">
                    <a:lumMod val="65000"/>
                    <a:lumOff val="35000"/>
                  </a:schemeClr>
                </a:solidFill>
                <a:latin typeface="+mn-lt"/>
                <a:ea typeface="+mn-ea"/>
                <a:cs typeface="+mn-cs"/>
              </a:defRPr>
            </a:pPr>
            <a:r>
              <a:rPr lang="en-US" sz="1200"/>
              <a:t>2017</a:t>
            </a:r>
          </a:p>
        </c:rich>
      </c:tx>
      <c:layout>
        <c:manualLayout>
          <c:xMode val="edge"/>
          <c:yMode val="edge"/>
          <c:x val="0.45541401273885351"/>
          <c:y val="4.2654028436018961E-2"/>
        </c:manualLayout>
      </c:layout>
      <c:overlay val="0"/>
      <c:spPr>
        <a:noFill/>
        <a:ln>
          <a:noFill/>
        </a:ln>
        <a:effectLst/>
      </c:spPr>
      <c:txPr>
        <a:bodyPr rot="0" spcFirstLastPara="1" vertOverflow="ellipsis" vert="horz" wrap="square" anchor="ctr" anchorCtr="1"/>
        <a:lstStyle/>
        <a:p>
          <a:pPr>
            <a:defRPr sz="1200" b="1" i="0" u="none" strike="noStrike" kern="1200" cap="all"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4331210191082802"/>
          <c:y val="0.32701497476436325"/>
          <c:w val="0.66878980891719741"/>
          <c:h val="0.39336583920930651"/>
        </c:manualLayout>
      </c:layout>
      <c:pie3DChart>
        <c:varyColors val="1"/>
        <c:ser>
          <c:idx val="0"/>
          <c:order val="0"/>
          <c:explosion val="25"/>
          <c:dPt>
            <c:idx val="0"/>
            <c:bubble3D val="0"/>
            <c:spPr>
              <a:solidFill>
                <a:schemeClr val="accent3">
                  <a:lumMod val="7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89D5-44CD-AF5F-A455DD8949BD}"/>
              </c:ext>
            </c:extLst>
          </c:dPt>
          <c:dPt>
            <c:idx val="1"/>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89D5-44CD-AF5F-A455DD8949BD}"/>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lumMod val="75000"/>
                        </a:schemeClr>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1-89D5-44CD-AF5F-A455DD8949BD}"/>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3-89D5-44CD-AF5F-A455DD8949BD}"/>
                </c:ext>
              </c:extLst>
            </c:dLbl>
            <c:numFmt formatCode="0%" sourceLinked="0"/>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'EFFECTIFS ENSEIGNANTS 16'!$A$90:$A$91</c:f>
              <c:strCache>
                <c:ptCount val="2"/>
                <c:pt idx="0">
                  <c:v>HOMMES</c:v>
                </c:pt>
                <c:pt idx="1">
                  <c:v>FEMMES</c:v>
                </c:pt>
              </c:strCache>
            </c:strRef>
          </c:cat>
          <c:val>
            <c:numRef>
              <c:f>'EFFECTIFS ENSEIGNANTS 16'!$O$90:$O$91</c:f>
              <c:numCache>
                <c:formatCode>General</c:formatCode>
                <c:ptCount val="2"/>
                <c:pt idx="0">
                  <c:v>291</c:v>
                </c:pt>
                <c:pt idx="1">
                  <c:v>192</c:v>
                </c:pt>
              </c:numCache>
            </c:numRef>
          </c:val>
          <c:extLst>
            <c:ext xmlns:c16="http://schemas.microsoft.com/office/drawing/2014/chart" uri="{C3380CC4-5D6E-409C-BE32-E72D297353CC}">
              <c16:uniqueId val="{00000004-89D5-44CD-AF5F-A455DD8949BD}"/>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zero"/>
    <c:showDLblsOverMax val="0"/>
  </c:chart>
  <c:spPr>
    <a:noFill/>
    <a:ln w="9525" cap="flat" cmpd="sng" algn="ctr">
      <a:noFill/>
      <a:round/>
    </a:ln>
    <a:effectLst/>
  </c:spPr>
  <c:txPr>
    <a:bodyPr/>
    <a:lstStyle/>
    <a:p>
      <a:pPr>
        <a:defRPr/>
      </a:pPr>
      <a:endParaRPr lang="fr-FR"/>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4117827278315094E-2"/>
          <c:y val="0.12663782460644235"/>
          <c:w val="0.75405372200815324"/>
          <c:h val="0.56768696489358039"/>
        </c:manualLayout>
      </c:layout>
      <c:barChart>
        <c:barDir val="col"/>
        <c:grouping val="clustered"/>
        <c:varyColors val="0"/>
        <c:ser>
          <c:idx val="1"/>
          <c:order val="0"/>
          <c:tx>
            <c:strRef>
              <c:f>'EFFECTIFS ENSEIGNANTS 16'!$A$95</c:f>
              <c:strCache>
                <c:ptCount val="1"/>
                <c:pt idx="0">
                  <c:v>HOMMES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'EFFECTIFS ENSEIGNANTS 16'!$B$94:$O$94</c:f>
              <c:numCache>
                <c:formatCode>General</c:formatCode>
                <c:ptCount val="8"/>
                <c:pt idx="0">
                  <c:v>2010</c:v>
                </c:pt>
                <c:pt idx="1">
                  <c:v>2011</c:v>
                </c:pt>
                <c:pt idx="2">
                  <c:v>2012</c:v>
                </c:pt>
                <c:pt idx="3">
                  <c:v>2013</c:v>
                </c:pt>
                <c:pt idx="4">
                  <c:v>2014</c:v>
                </c:pt>
                <c:pt idx="5">
                  <c:v>2015</c:v>
                </c:pt>
                <c:pt idx="6">
                  <c:v>2016</c:v>
                </c:pt>
                <c:pt idx="7">
                  <c:v>2017</c:v>
                </c:pt>
              </c:numCache>
            </c:numRef>
          </c:cat>
          <c:val>
            <c:numRef>
              <c:f>'EFFECTIFS ENSEIGNANTS 16'!$B$95:$O$95</c:f>
              <c:numCache>
                <c:formatCode>0%</c:formatCode>
                <c:ptCount val="8"/>
                <c:pt idx="0">
                  <c:v>0.64870689655172409</c:v>
                </c:pt>
                <c:pt idx="1">
                  <c:v>0.6271186440677966</c:v>
                </c:pt>
                <c:pt idx="2">
                  <c:v>0.6228070175438597</c:v>
                </c:pt>
                <c:pt idx="3">
                  <c:v>0.60691144708423328</c:v>
                </c:pt>
                <c:pt idx="4">
                  <c:v>0.58208955223880599</c:v>
                </c:pt>
                <c:pt idx="5">
                  <c:v>0.60515873015873012</c:v>
                </c:pt>
                <c:pt idx="6">
                  <c:v>0.60077519379844957</c:v>
                </c:pt>
                <c:pt idx="7">
                  <c:v>0.60248447204968947</c:v>
                </c:pt>
              </c:numCache>
            </c:numRef>
          </c:val>
          <c:extLst>
            <c:ext xmlns:c16="http://schemas.microsoft.com/office/drawing/2014/chart" uri="{C3380CC4-5D6E-409C-BE32-E72D297353CC}">
              <c16:uniqueId val="{00000000-5364-4AD1-B6B2-98B73A93E9FE}"/>
            </c:ext>
          </c:extLst>
        </c:ser>
        <c:dLbls>
          <c:showLegendKey val="0"/>
          <c:showVal val="0"/>
          <c:showCatName val="0"/>
          <c:showSerName val="0"/>
          <c:showPercent val="0"/>
          <c:showBubbleSize val="0"/>
        </c:dLbls>
        <c:gapWidth val="247"/>
        <c:axId val="83753600"/>
        <c:axId val="87560576"/>
      </c:barChart>
      <c:lineChart>
        <c:grouping val="standard"/>
        <c:varyColors val="0"/>
        <c:ser>
          <c:idx val="0"/>
          <c:order val="1"/>
          <c:tx>
            <c:strRef>
              <c:f>'EFFECTIFS ENSEIGNANTS 16'!$A$96</c:f>
              <c:strCache>
                <c:ptCount val="1"/>
                <c:pt idx="0">
                  <c:v>FEMMES</c:v>
                </c:pt>
              </c:strCache>
            </c:strRef>
          </c:tx>
          <c:spPr>
            <a:ln w="22225" cap="rnd">
              <a:solidFill>
                <a:schemeClr val="accent1"/>
              </a:solidFill>
              <a:round/>
            </a:ln>
            <a:effectLst/>
          </c:spPr>
          <c:marker>
            <c:symbol val="circle"/>
            <c:size val="6"/>
            <c:spPr>
              <a:solidFill>
                <a:schemeClr val="lt1"/>
              </a:solidFill>
              <a:ln w="15875">
                <a:solidFill>
                  <a:schemeClr val="accent1"/>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fr-FR"/>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'EFFECTIFS ENSEIGNANTS 16'!$B$94:$O$94</c:f>
              <c:numCache>
                <c:formatCode>General</c:formatCode>
                <c:ptCount val="8"/>
                <c:pt idx="0">
                  <c:v>2010</c:v>
                </c:pt>
                <c:pt idx="1">
                  <c:v>2011</c:v>
                </c:pt>
                <c:pt idx="2">
                  <c:v>2012</c:v>
                </c:pt>
                <c:pt idx="3">
                  <c:v>2013</c:v>
                </c:pt>
                <c:pt idx="4">
                  <c:v>2014</c:v>
                </c:pt>
                <c:pt idx="5">
                  <c:v>2015</c:v>
                </c:pt>
                <c:pt idx="6">
                  <c:v>2016</c:v>
                </c:pt>
                <c:pt idx="7">
                  <c:v>2017</c:v>
                </c:pt>
              </c:numCache>
            </c:numRef>
          </c:cat>
          <c:val>
            <c:numRef>
              <c:f>'EFFECTIFS ENSEIGNANTS 16'!$B$96:$O$96</c:f>
              <c:numCache>
                <c:formatCode>0%</c:formatCode>
                <c:ptCount val="8"/>
                <c:pt idx="0">
                  <c:v>0.35129310344827586</c:v>
                </c:pt>
                <c:pt idx="1">
                  <c:v>0.3728813559322034</c:v>
                </c:pt>
                <c:pt idx="2">
                  <c:v>0.37719298245614036</c:v>
                </c:pt>
                <c:pt idx="3">
                  <c:v>0.39308855291576672</c:v>
                </c:pt>
                <c:pt idx="4">
                  <c:v>0.41791044776119401</c:v>
                </c:pt>
                <c:pt idx="5">
                  <c:v>0.39484126984126983</c:v>
                </c:pt>
                <c:pt idx="6">
                  <c:v>0.39922480620155038</c:v>
                </c:pt>
                <c:pt idx="7">
                  <c:v>0.39751552795031053</c:v>
                </c:pt>
              </c:numCache>
            </c:numRef>
          </c:val>
          <c:smooth val="0"/>
          <c:extLst>
            <c:ext xmlns:c16="http://schemas.microsoft.com/office/drawing/2014/chart" uri="{C3380CC4-5D6E-409C-BE32-E72D297353CC}">
              <c16:uniqueId val="{00000001-5364-4AD1-B6B2-98B73A93E9FE}"/>
            </c:ext>
          </c:extLst>
        </c:ser>
        <c:dLbls>
          <c:showLegendKey val="0"/>
          <c:showVal val="0"/>
          <c:showCatName val="0"/>
          <c:showSerName val="0"/>
          <c:showPercent val="0"/>
          <c:showBubbleSize val="0"/>
        </c:dLbls>
        <c:marker val="1"/>
        <c:smooth val="0"/>
        <c:axId val="87562112"/>
        <c:axId val="87563648"/>
      </c:lineChart>
      <c:catAx>
        <c:axId val="83753600"/>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0" spcFirstLastPara="1" vertOverflow="ellipsis"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fr-FR"/>
          </a:p>
        </c:txPr>
        <c:crossAx val="87560576"/>
        <c:crosses val="autoZero"/>
        <c:auto val="0"/>
        <c:lblAlgn val="ctr"/>
        <c:lblOffset val="100"/>
        <c:tickLblSkip val="1"/>
        <c:tickMarkSkip val="1"/>
        <c:noMultiLvlLbl val="0"/>
      </c:catAx>
      <c:valAx>
        <c:axId val="87560576"/>
        <c:scaling>
          <c:orientation val="minMax"/>
        </c:scaling>
        <c:delete val="0"/>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crossAx val="83753600"/>
        <c:crosses val="autoZero"/>
        <c:crossBetween val="between"/>
      </c:valAx>
      <c:catAx>
        <c:axId val="87562112"/>
        <c:scaling>
          <c:orientation val="minMax"/>
        </c:scaling>
        <c:delete val="1"/>
        <c:axPos val="b"/>
        <c:numFmt formatCode="General" sourceLinked="1"/>
        <c:majorTickMark val="out"/>
        <c:minorTickMark val="none"/>
        <c:tickLblPos val="nextTo"/>
        <c:crossAx val="87563648"/>
        <c:crosses val="autoZero"/>
        <c:auto val="0"/>
        <c:lblAlgn val="ctr"/>
        <c:lblOffset val="100"/>
        <c:noMultiLvlLbl val="0"/>
      </c:catAx>
      <c:valAx>
        <c:axId val="87563648"/>
        <c:scaling>
          <c:orientation val="minMax"/>
        </c:scaling>
        <c:delete val="1"/>
        <c:axPos val="l"/>
        <c:numFmt formatCode="0%" sourceLinked="1"/>
        <c:majorTickMark val="none"/>
        <c:minorTickMark val="none"/>
        <c:tickLblPos val="nextTo"/>
        <c:crossAx val="87562112"/>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legend>
    <c:plotVisOnly val="1"/>
    <c:dispBlanksAs val="gap"/>
    <c:showDLblsOverMax val="0"/>
  </c:chart>
  <c:spPr>
    <a:noFill/>
    <a:ln w="9525" cap="flat" cmpd="sng" algn="ctr">
      <a:noFill/>
      <a:round/>
    </a:ln>
    <a:effectLst/>
  </c:spPr>
  <c:txPr>
    <a:bodyPr/>
    <a:lstStyle/>
    <a:p>
      <a:pPr>
        <a:defRPr/>
      </a:pPr>
      <a:endParaRPr lang="fr-FR"/>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fr-FR"/>
              <a:t>2017</a:t>
            </a:r>
          </a:p>
        </c:rich>
      </c:tx>
      <c:layout>
        <c:manualLayout>
          <c:xMode val="edge"/>
          <c:yMode val="edge"/>
          <c:x val="0.45705521472392641"/>
          <c:y val="3.8626609442060089E-2"/>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5766869531713765"/>
          <c:y val="0.44234624671916012"/>
          <c:w val="0.5"/>
          <c:h val="0.27467811158798283"/>
        </c:manualLayout>
      </c:layout>
      <c:pie3DChart>
        <c:varyColors val="1"/>
        <c:ser>
          <c:idx val="0"/>
          <c:order val="0"/>
          <c:tx>
            <c:strRef>
              <c:f>'EFFECTIFS ENSEIGNANTS 16'!$N$348</c:f>
              <c:strCache>
                <c:ptCount val="1"/>
                <c:pt idx="0">
                  <c:v>2017</c:v>
                </c:pt>
              </c:strCache>
            </c:strRef>
          </c:tx>
          <c:explosion val="25"/>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9A70-4BA7-B58E-F1FD4303DF4B}"/>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9A70-4BA7-B58E-F1FD4303DF4B}"/>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9A70-4BA7-B58E-F1FD4303DF4B}"/>
              </c:ext>
            </c:extLst>
          </c:dPt>
          <c:dLbls>
            <c:dLbl>
              <c:idx val="0"/>
              <c:layout>
                <c:manualLayout>
                  <c:x val="4.8856879232067968E-2"/>
                  <c:y val="-0.08"/>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A70-4BA7-B58E-F1FD4303DF4B}"/>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3-9A70-4BA7-B58E-F1FD4303DF4B}"/>
                </c:ext>
              </c:extLst>
            </c:dLbl>
            <c:dLbl>
              <c:idx val="2"/>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5-9A70-4BA7-B58E-F1FD4303DF4B}"/>
                </c:ext>
              </c:extLst>
            </c:dLbl>
            <c:numFmt formatCode="0%" sourceLinked="0"/>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'EFFECTIFS ENSEIGNANTS 16'!$A$349:$A$351</c:f>
              <c:strCache>
                <c:ptCount val="3"/>
                <c:pt idx="0">
                  <c:v>Dt, sc.eco., gestion</c:v>
                </c:pt>
                <c:pt idx="1">
                  <c:v>Lettres, sc. Hum.et soc.</c:v>
                </c:pt>
                <c:pt idx="2">
                  <c:v>Sciences et tech.</c:v>
                </c:pt>
              </c:strCache>
            </c:strRef>
          </c:cat>
          <c:val>
            <c:numRef>
              <c:f>'EFFECTIFS ENSEIGNANTS 16'!$N$349:$N$351</c:f>
              <c:numCache>
                <c:formatCode>0</c:formatCode>
                <c:ptCount val="3"/>
                <c:pt idx="0">
                  <c:v>48</c:v>
                </c:pt>
                <c:pt idx="1">
                  <c:v>49</c:v>
                </c:pt>
                <c:pt idx="2">
                  <c:v>148</c:v>
                </c:pt>
              </c:numCache>
            </c:numRef>
          </c:val>
          <c:extLst>
            <c:ext xmlns:c16="http://schemas.microsoft.com/office/drawing/2014/chart" uri="{C3380CC4-5D6E-409C-BE32-E72D297353CC}">
              <c16:uniqueId val="{00000006-9A70-4BA7-B58E-F1FD4303DF4B}"/>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zero"/>
    <c:showDLblsOverMax val="0"/>
  </c:chart>
  <c:spPr>
    <a:noFill/>
    <a:ln w="9525" cap="flat" cmpd="sng" algn="ctr">
      <a:noFill/>
      <a:round/>
    </a:ln>
    <a:effectLst/>
  </c:spPr>
  <c:txPr>
    <a:bodyPr/>
    <a:lstStyle/>
    <a:p>
      <a:pPr>
        <a:defRPr/>
      </a:pPr>
      <a:endParaRPr lang="fr-FR"/>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407839516191727"/>
          <c:y val="9.5394890064263702E-2"/>
          <c:w val="0.82681677016515653"/>
          <c:h val="0.58881673522424838"/>
        </c:manualLayout>
      </c:layout>
      <c:lineChart>
        <c:grouping val="standard"/>
        <c:varyColors val="0"/>
        <c:ser>
          <c:idx val="0"/>
          <c:order val="0"/>
          <c:tx>
            <c:strRef>
              <c:f>'[EFFECTIFS 2017.xlsx]EFFECTIFS ENSEIGNANTS 16'!$A$355</c:f>
              <c:strCache>
                <c:ptCount val="1"/>
                <c:pt idx="0">
                  <c:v>Dt, sc.eco., gestion</c:v>
                </c:pt>
              </c:strCache>
            </c:strRef>
          </c:tx>
          <c:spPr>
            <a:ln w="22225" cap="rnd">
              <a:solidFill>
                <a:schemeClr val="accent1"/>
              </a:solidFill>
              <a:round/>
            </a:ln>
            <a:effectLst/>
          </c:spPr>
          <c:marker>
            <c:symbol val="triangle"/>
            <c:size val="6"/>
            <c:spPr>
              <a:solidFill>
                <a:schemeClr val="lt1"/>
              </a:solidFill>
              <a:ln w="15875">
                <a:solidFill>
                  <a:schemeClr val="accent1"/>
                </a:solidFill>
                <a:round/>
              </a:ln>
              <a:effectLst/>
            </c:spPr>
          </c:marker>
          <c:cat>
            <c:numRef>
              <c:f>'[EFFECTIFS 2017.xlsx]EFFECTIFS ENSEIGNANTS 16'!$B$354:$N$354</c:f>
              <c:numCache>
                <c:formatCode>General</c:formatCode>
                <c:ptCount val="8"/>
                <c:pt idx="0">
                  <c:v>2010</c:v>
                </c:pt>
                <c:pt idx="1">
                  <c:v>2011</c:v>
                </c:pt>
                <c:pt idx="2">
                  <c:v>2012</c:v>
                </c:pt>
                <c:pt idx="3">
                  <c:v>2013</c:v>
                </c:pt>
                <c:pt idx="4">
                  <c:v>2014</c:v>
                </c:pt>
                <c:pt idx="5">
                  <c:v>2015</c:v>
                </c:pt>
                <c:pt idx="6">
                  <c:v>2016</c:v>
                </c:pt>
                <c:pt idx="7">
                  <c:v>2017</c:v>
                </c:pt>
              </c:numCache>
              <c:extLst/>
            </c:numRef>
          </c:cat>
          <c:val>
            <c:numRef>
              <c:f>'[EFFECTIFS 2017.xlsx]EFFECTIFS ENSEIGNANTS 16'!$B$355:$N$355</c:f>
              <c:numCache>
                <c:formatCode>0%</c:formatCode>
                <c:ptCount val="8"/>
                <c:pt idx="0">
                  <c:v>0.16260162601626016</c:v>
                </c:pt>
                <c:pt idx="1">
                  <c:v>0.18218623481781376</c:v>
                </c:pt>
                <c:pt idx="2">
                  <c:v>0.17872340425531916</c:v>
                </c:pt>
                <c:pt idx="3">
                  <c:v>0.18623481781376519</c:v>
                </c:pt>
                <c:pt idx="4">
                  <c:v>0.16872427983539096</c:v>
                </c:pt>
                <c:pt idx="5">
                  <c:v>0.1752988047808765</c:v>
                </c:pt>
                <c:pt idx="6">
                  <c:v>0.17479674796747968</c:v>
                </c:pt>
                <c:pt idx="7">
                  <c:v>0.1951219512195122</c:v>
                </c:pt>
              </c:numCache>
              <c:extLst/>
            </c:numRef>
          </c:val>
          <c:smooth val="0"/>
          <c:extLst>
            <c:ext xmlns:c16="http://schemas.microsoft.com/office/drawing/2014/chart" uri="{C3380CC4-5D6E-409C-BE32-E72D297353CC}">
              <c16:uniqueId val="{00000000-EE1E-4AB8-B8C4-0DF893FCD5D6}"/>
            </c:ext>
          </c:extLst>
        </c:ser>
        <c:ser>
          <c:idx val="1"/>
          <c:order val="1"/>
          <c:tx>
            <c:strRef>
              <c:f>'[EFFECTIFS 2017.xlsx]EFFECTIFS ENSEIGNANTS 16'!$A$356</c:f>
              <c:strCache>
                <c:ptCount val="1"/>
                <c:pt idx="0">
                  <c:v>Lettres, sc. Hum.et soc.</c:v>
                </c:pt>
              </c:strCache>
            </c:strRef>
          </c:tx>
          <c:spPr>
            <a:ln w="22225" cap="rnd">
              <a:solidFill>
                <a:schemeClr val="accent2"/>
              </a:solidFill>
              <a:round/>
            </a:ln>
            <a:effectLst/>
          </c:spPr>
          <c:marker>
            <c:symbol val="circle"/>
            <c:size val="6"/>
            <c:spPr>
              <a:solidFill>
                <a:schemeClr val="lt1"/>
              </a:solidFill>
              <a:ln w="15875">
                <a:solidFill>
                  <a:schemeClr val="accent2"/>
                </a:solidFill>
                <a:round/>
              </a:ln>
              <a:effectLst/>
            </c:spPr>
          </c:marker>
          <c:cat>
            <c:numRef>
              <c:f>'[EFFECTIFS 2017.xlsx]EFFECTIFS ENSEIGNANTS 16'!$B$354:$N$354</c:f>
              <c:numCache>
                <c:formatCode>General</c:formatCode>
                <c:ptCount val="8"/>
                <c:pt idx="0">
                  <c:v>2010</c:v>
                </c:pt>
                <c:pt idx="1">
                  <c:v>2011</c:v>
                </c:pt>
                <c:pt idx="2">
                  <c:v>2012</c:v>
                </c:pt>
                <c:pt idx="3">
                  <c:v>2013</c:v>
                </c:pt>
                <c:pt idx="4">
                  <c:v>2014</c:v>
                </c:pt>
                <c:pt idx="5">
                  <c:v>2015</c:v>
                </c:pt>
                <c:pt idx="6">
                  <c:v>2016</c:v>
                </c:pt>
                <c:pt idx="7">
                  <c:v>2017</c:v>
                </c:pt>
              </c:numCache>
              <c:extLst/>
            </c:numRef>
          </c:cat>
          <c:val>
            <c:numRef>
              <c:f>'[EFFECTIFS 2017.xlsx]EFFECTIFS ENSEIGNANTS 16'!$B$356:$N$356</c:f>
              <c:numCache>
                <c:formatCode>0%</c:formatCode>
                <c:ptCount val="8"/>
                <c:pt idx="0">
                  <c:v>0.21544715447154472</c:v>
                </c:pt>
                <c:pt idx="1">
                  <c:v>0.22672064777327935</c:v>
                </c:pt>
                <c:pt idx="2">
                  <c:v>0.20851063829787234</c:v>
                </c:pt>
                <c:pt idx="3">
                  <c:v>0.20242914979757085</c:v>
                </c:pt>
                <c:pt idx="4">
                  <c:v>0.2139917695473251</c:v>
                </c:pt>
                <c:pt idx="5">
                  <c:v>0.19521912350597609</c:v>
                </c:pt>
                <c:pt idx="6">
                  <c:v>0.1910569105691057</c:v>
                </c:pt>
                <c:pt idx="7">
                  <c:v>0.1991869918699187</c:v>
                </c:pt>
              </c:numCache>
              <c:extLst/>
            </c:numRef>
          </c:val>
          <c:smooth val="0"/>
          <c:extLst>
            <c:ext xmlns:c16="http://schemas.microsoft.com/office/drawing/2014/chart" uri="{C3380CC4-5D6E-409C-BE32-E72D297353CC}">
              <c16:uniqueId val="{00000001-EE1E-4AB8-B8C4-0DF893FCD5D6}"/>
            </c:ext>
          </c:extLst>
        </c:ser>
        <c:ser>
          <c:idx val="2"/>
          <c:order val="2"/>
          <c:tx>
            <c:strRef>
              <c:f>'[EFFECTIFS 2017.xlsx]EFFECTIFS ENSEIGNANTS 16'!$A$357</c:f>
              <c:strCache>
                <c:ptCount val="1"/>
                <c:pt idx="0">
                  <c:v>Sciences et tech.</c:v>
                </c:pt>
              </c:strCache>
            </c:strRef>
          </c:tx>
          <c:spPr>
            <a:ln w="22225" cap="rnd">
              <a:solidFill>
                <a:schemeClr val="accent3"/>
              </a:solidFill>
              <a:round/>
            </a:ln>
            <a:effectLst/>
          </c:spPr>
          <c:marker>
            <c:symbol val="square"/>
            <c:size val="6"/>
            <c:spPr>
              <a:solidFill>
                <a:schemeClr val="lt1"/>
              </a:solidFill>
              <a:ln w="15875">
                <a:solidFill>
                  <a:schemeClr val="accent3"/>
                </a:solidFill>
                <a:round/>
              </a:ln>
              <a:effectLst/>
            </c:spPr>
          </c:marker>
          <c:cat>
            <c:numRef>
              <c:f>'[EFFECTIFS 2017.xlsx]EFFECTIFS ENSEIGNANTS 16'!$B$354:$N$354</c:f>
              <c:numCache>
                <c:formatCode>General</c:formatCode>
                <c:ptCount val="8"/>
                <c:pt idx="0">
                  <c:v>2010</c:v>
                </c:pt>
                <c:pt idx="1">
                  <c:v>2011</c:v>
                </c:pt>
                <c:pt idx="2">
                  <c:v>2012</c:v>
                </c:pt>
                <c:pt idx="3">
                  <c:v>2013</c:v>
                </c:pt>
                <c:pt idx="4">
                  <c:v>2014</c:v>
                </c:pt>
                <c:pt idx="5">
                  <c:v>2015</c:v>
                </c:pt>
                <c:pt idx="6">
                  <c:v>2016</c:v>
                </c:pt>
                <c:pt idx="7">
                  <c:v>2017</c:v>
                </c:pt>
              </c:numCache>
              <c:extLst/>
            </c:numRef>
          </c:cat>
          <c:val>
            <c:numRef>
              <c:f>'[EFFECTIFS 2017.xlsx]EFFECTIFS ENSEIGNANTS 16'!$B$357:$N$357</c:f>
              <c:numCache>
                <c:formatCode>0%</c:formatCode>
                <c:ptCount val="8"/>
                <c:pt idx="0">
                  <c:v>0.62195121951219512</c:v>
                </c:pt>
                <c:pt idx="1">
                  <c:v>0.59109311740890691</c:v>
                </c:pt>
                <c:pt idx="2">
                  <c:v>0.61276595744680851</c:v>
                </c:pt>
                <c:pt idx="3">
                  <c:v>0.61133603238866396</c:v>
                </c:pt>
                <c:pt idx="4">
                  <c:v>0.61728395061728392</c:v>
                </c:pt>
                <c:pt idx="5">
                  <c:v>0.62948207171314741</c:v>
                </c:pt>
                <c:pt idx="6">
                  <c:v>0.63414634146341464</c:v>
                </c:pt>
                <c:pt idx="7">
                  <c:v>0.60162601626016265</c:v>
                </c:pt>
              </c:numCache>
              <c:extLst/>
            </c:numRef>
          </c:val>
          <c:smooth val="0"/>
          <c:extLst>
            <c:ext xmlns:c16="http://schemas.microsoft.com/office/drawing/2014/chart" uri="{C3380CC4-5D6E-409C-BE32-E72D297353CC}">
              <c16:uniqueId val="{00000002-EE1E-4AB8-B8C4-0DF893FCD5D6}"/>
            </c:ext>
          </c:extLst>
        </c:ser>
        <c:dLbls>
          <c:showLegendKey val="0"/>
          <c:showVal val="0"/>
          <c:showCatName val="0"/>
          <c:showSerName val="0"/>
          <c:showPercent val="0"/>
          <c:showBubbleSize val="0"/>
        </c:dLbls>
        <c:marker val="1"/>
        <c:smooth val="0"/>
        <c:axId val="88306432"/>
        <c:axId val="88307968"/>
      </c:lineChart>
      <c:catAx>
        <c:axId val="88306432"/>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0" spcFirstLastPara="1" vertOverflow="ellipsis"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fr-FR"/>
          </a:p>
        </c:txPr>
        <c:crossAx val="88307968"/>
        <c:crosses val="autoZero"/>
        <c:auto val="1"/>
        <c:lblAlgn val="ctr"/>
        <c:lblOffset val="100"/>
        <c:tickLblSkip val="1"/>
        <c:tickMarkSkip val="1"/>
        <c:noMultiLvlLbl val="0"/>
      </c:catAx>
      <c:valAx>
        <c:axId val="88307968"/>
        <c:scaling>
          <c:orientation val="minMax"/>
          <c:min val="0.1"/>
        </c:scaling>
        <c:delete val="0"/>
        <c:axPos val="l"/>
        <c:majorGridlines>
          <c:spPr>
            <a:ln w="9525" cap="flat" cmpd="sng" algn="ctr">
              <a:solidFill>
                <a:schemeClr val="dk1">
                  <a:lumMod val="15000"/>
                  <a:lumOff val="85000"/>
                  <a:alpha val="54000"/>
                </a:schemeClr>
              </a:solidFill>
              <a:round/>
            </a:ln>
            <a:effectLst/>
          </c:spPr>
        </c:majorGridlines>
        <c:numFmt formatCode="0%" sourceLinked="1"/>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crossAx val="88306432"/>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legend>
    <c:plotVisOnly val="1"/>
    <c:dispBlanksAs val="gap"/>
    <c:showDLblsOverMax val="0"/>
  </c:chart>
  <c:spPr>
    <a:noFill/>
    <a:ln w="9525" cap="flat" cmpd="sng" algn="ctr">
      <a:noFill/>
      <a:round/>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all" baseline="0">
                <a:solidFill>
                  <a:schemeClr val="tx1">
                    <a:lumMod val="65000"/>
                    <a:lumOff val="35000"/>
                  </a:schemeClr>
                </a:solidFill>
                <a:latin typeface="+mn-lt"/>
                <a:ea typeface="+mn-ea"/>
                <a:cs typeface="+mn-cs"/>
              </a:defRPr>
            </a:pPr>
            <a:r>
              <a:rPr lang="fr-FR" sz="1200" dirty="0">
                <a:latin typeface="+mj-lt"/>
              </a:rPr>
              <a:t>ETPT BIATSS 2017 - Répartition par </a:t>
            </a:r>
            <a:r>
              <a:rPr lang="fr-FR" sz="1200" dirty="0" smtClean="0">
                <a:latin typeface="+mj-lt"/>
              </a:rPr>
              <a:t>catégorie</a:t>
            </a:r>
            <a:endParaRPr lang="fr-FR" sz="1200" dirty="0">
              <a:latin typeface="+mj-lt"/>
            </a:endParaRPr>
          </a:p>
        </c:rich>
      </c:tx>
      <c:layout>
        <c:manualLayout>
          <c:xMode val="edge"/>
          <c:yMode val="edge"/>
          <c:x val="0.22530556129650445"/>
          <c:y val="4.7161123192280725E-3"/>
        </c:manualLayout>
      </c:layout>
      <c:overlay val="0"/>
      <c:spPr>
        <a:noFill/>
        <a:ln>
          <a:noFill/>
        </a:ln>
        <a:effectLst/>
      </c:spPr>
      <c:txPr>
        <a:bodyPr rot="0" spcFirstLastPara="1" vertOverflow="ellipsis" vert="horz" wrap="square" anchor="ctr" anchorCtr="1"/>
        <a:lstStyle/>
        <a:p>
          <a:pPr>
            <a:defRPr sz="1200" b="1" i="0" u="none" strike="noStrike" kern="1200" cap="all"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A861-40EE-8F49-EAC6EF850763}"/>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A861-40EE-8F49-EAC6EF850763}"/>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A861-40EE-8F49-EAC6EF850763}"/>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A861-40EE-8F49-EAC6EF850763}"/>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A861-40EE-8F49-EAC6EF850763}"/>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A861-40EE-8F49-EAC6EF850763}"/>
              </c:ext>
            </c:extLst>
          </c:dPt>
          <c:dLbls>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1-A861-40EE-8F49-EAC6EF850763}"/>
                </c:ext>
              </c:extLst>
            </c:dLbl>
            <c:dLbl>
              <c:idx val="1"/>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3-A861-40EE-8F49-EAC6EF850763}"/>
                </c:ext>
              </c:extLst>
            </c:dLbl>
            <c:dLbl>
              <c:idx val="2"/>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5-A861-40EE-8F49-EAC6EF850763}"/>
                </c:ext>
              </c:extLst>
            </c:dLbl>
            <c:dLbl>
              <c:idx val="3"/>
              <c:layout>
                <c:manualLayout>
                  <c:x val="-1.8209447979253109E-2"/>
                  <c:y val="9.903835870378952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861-40EE-8F49-EAC6EF850763}"/>
                </c:ext>
              </c:extLst>
            </c:dLbl>
            <c:dLbl>
              <c:idx val="4"/>
              <c:layout>
                <c:manualLayout>
                  <c:x val="-0.10145263874155304"/>
                  <c:y val="6.1309460149964946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A861-40EE-8F49-EAC6EF850763}"/>
                </c:ext>
              </c:extLst>
            </c:dLbl>
            <c:dLbl>
              <c:idx val="5"/>
              <c:layout>
                <c:manualLayout>
                  <c:x val="3.9892005069149812E-2"/>
                  <c:y val="4.2445010873052656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642996EF-7B9F-400E-A16A-B8C68FCCF191}" type="CATEGORYNAME">
                      <a:rPr lang="en-US" sz="1000"/>
                      <a:pPr>
                        <a:defRPr sz="1000">
                          <a:solidFill>
                            <a:schemeClr val="accent1"/>
                          </a:solidFill>
                        </a:defRPr>
                      </a:pPr>
                      <a:t>[NOM DE CATÉGORIE]</a:t>
                    </a:fld>
                    <a:r>
                      <a:rPr lang="en-US" sz="1000" dirty="0"/>
                      <a:t>
</a:t>
                    </a:r>
                    <a:r>
                      <a:rPr lang="en-US" sz="1000" dirty="0" smtClean="0"/>
                      <a:t>8,3%</a:t>
                    </a:r>
                  </a:p>
                </c:rich>
              </c:tx>
              <c:numFmt formatCode="0.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A861-40EE-8F49-EAC6EF850763}"/>
                </c:ext>
              </c:extLst>
            </c:dLbl>
            <c:numFmt formatCode="0.0%" sourceLinked="0"/>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'[EMPLOIS 2017.xlsx]2017'!$A$80:$A$85</c:f>
              <c:strCache>
                <c:ptCount val="6"/>
                <c:pt idx="0">
                  <c:v>Titulaires cat A</c:v>
                </c:pt>
                <c:pt idx="1">
                  <c:v>Titulaires cat B</c:v>
                </c:pt>
                <c:pt idx="2">
                  <c:v>Titulaires cat C</c:v>
                </c:pt>
                <c:pt idx="3">
                  <c:v>Contractuels cat A</c:v>
                </c:pt>
                <c:pt idx="4">
                  <c:v>Contractuels cat B</c:v>
                </c:pt>
                <c:pt idx="5">
                  <c:v>Contractuels cat C</c:v>
                </c:pt>
              </c:strCache>
            </c:strRef>
          </c:cat>
          <c:val>
            <c:numRef>
              <c:f>'[EMPLOIS 2017.xlsx]2017'!$B$80:$B$85</c:f>
              <c:numCache>
                <c:formatCode>0.00</c:formatCode>
                <c:ptCount val="6"/>
                <c:pt idx="0">
                  <c:v>107.26750000000004</c:v>
                </c:pt>
                <c:pt idx="1">
                  <c:v>59.378333333333373</c:v>
                </c:pt>
                <c:pt idx="2">
                  <c:v>118.93383333333341</c:v>
                </c:pt>
                <c:pt idx="3">
                  <c:v>79.264666666666656</c:v>
                </c:pt>
                <c:pt idx="4">
                  <c:v>14.484249999999991</c:v>
                </c:pt>
                <c:pt idx="5">
                  <c:v>34.362250000000003</c:v>
                </c:pt>
              </c:numCache>
            </c:numRef>
          </c:val>
          <c:extLst>
            <c:ext xmlns:c16="http://schemas.microsoft.com/office/drawing/2014/chart" uri="{C3380CC4-5D6E-409C-BE32-E72D297353CC}">
              <c16:uniqueId val="{0000000C-A861-40EE-8F49-EAC6EF850763}"/>
            </c:ext>
          </c:extLst>
        </c:ser>
        <c:ser>
          <c:idx val="1"/>
          <c:order val="1"/>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E-A861-40EE-8F49-EAC6EF850763}"/>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0-A861-40EE-8F49-EAC6EF850763}"/>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2-A861-40EE-8F49-EAC6EF850763}"/>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4-A861-40EE-8F49-EAC6EF850763}"/>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6-A861-40EE-8F49-EAC6EF850763}"/>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8-A861-40EE-8F49-EAC6EF850763}"/>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outEnd"/>
              <c:showLegendKey val="0"/>
              <c:showVal val="1"/>
              <c:showCatName val="1"/>
              <c:showSerName val="0"/>
              <c:showPercent val="0"/>
              <c:showBubbleSize val="0"/>
              <c:extLst>
                <c:ext xmlns:c16="http://schemas.microsoft.com/office/drawing/2014/chart" uri="{C3380CC4-5D6E-409C-BE32-E72D297353CC}">
                  <c16:uniqueId val="{0000000E-A861-40EE-8F49-EAC6EF850763}"/>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fr-FR"/>
                </a:p>
              </c:txPr>
              <c:dLblPos val="outEnd"/>
              <c:showLegendKey val="0"/>
              <c:showVal val="1"/>
              <c:showCatName val="1"/>
              <c:showSerName val="0"/>
              <c:showPercent val="0"/>
              <c:showBubbleSize val="0"/>
              <c:extLst>
                <c:ext xmlns:c16="http://schemas.microsoft.com/office/drawing/2014/chart" uri="{C3380CC4-5D6E-409C-BE32-E72D297353CC}">
                  <c16:uniqueId val="{00000010-A861-40EE-8F49-EAC6EF850763}"/>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fr-FR"/>
                </a:p>
              </c:txPr>
              <c:dLblPos val="outEnd"/>
              <c:showLegendKey val="0"/>
              <c:showVal val="1"/>
              <c:showCatName val="1"/>
              <c:showSerName val="0"/>
              <c:showPercent val="0"/>
              <c:showBubbleSize val="0"/>
              <c:extLst>
                <c:ext xmlns:c16="http://schemas.microsoft.com/office/drawing/2014/chart" uri="{C3380CC4-5D6E-409C-BE32-E72D297353CC}">
                  <c16:uniqueId val="{00000012-A861-40EE-8F49-EAC6EF850763}"/>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fr-FR"/>
                </a:p>
              </c:txPr>
              <c:dLblPos val="outEnd"/>
              <c:showLegendKey val="0"/>
              <c:showVal val="1"/>
              <c:showCatName val="1"/>
              <c:showSerName val="0"/>
              <c:showPercent val="0"/>
              <c:showBubbleSize val="0"/>
              <c:extLst>
                <c:ext xmlns:c16="http://schemas.microsoft.com/office/drawing/2014/chart" uri="{C3380CC4-5D6E-409C-BE32-E72D297353CC}">
                  <c16:uniqueId val="{00000014-A861-40EE-8F49-EAC6EF850763}"/>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fr-FR"/>
                </a:p>
              </c:txPr>
              <c:dLblPos val="outEnd"/>
              <c:showLegendKey val="0"/>
              <c:showVal val="1"/>
              <c:showCatName val="1"/>
              <c:showSerName val="0"/>
              <c:showPercent val="0"/>
              <c:showBubbleSize val="0"/>
              <c:extLst>
                <c:ext xmlns:c16="http://schemas.microsoft.com/office/drawing/2014/chart" uri="{C3380CC4-5D6E-409C-BE32-E72D297353CC}">
                  <c16:uniqueId val="{00000016-A861-40EE-8F49-EAC6EF850763}"/>
                </c:ext>
              </c:extLst>
            </c:dLbl>
            <c:dLbl>
              <c:idx val="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fr-FR"/>
                </a:p>
              </c:txPr>
              <c:dLblPos val="outEnd"/>
              <c:showLegendKey val="0"/>
              <c:showVal val="1"/>
              <c:showCatName val="1"/>
              <c:showSerName val="0"/>
              <c:showPercent val="0"/>
              <c:showBubbleSize val="0"/>
              <c:extLst>
                <c:ext xmlns:c16="http://schemas.microsoft.com/office/drawing/2014/chart" uri="{C3380CC4-5D6E-409C-BE32-E72D297353CC}">
                  <c16:uniqueId val="{00000018-A861-40EE-8F49-EAC6EF850763}"/>
                </c:ext>
              </c:extLst>
            </c:dLbl>
            <c:spPr>
              <a:noFill/>
              <a:ln>
                <a:noFill/>
              </a:ln>
              <a:effectLst/>
            </c:sp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'[EMPLOIS 2017.xlsx]2017'!$A$80:$A$85</c:f>
              <c:strCache>
                <c:ptCount val="6"/>
                <c:pt idx="0">
                  <c:v>Titulaires cat A</c:v>
                </c:pt>
                <c:pt idx="1">
                  <c:v>Titulaires cat B</c:v>
                </c:pt>
                <c:pt idx="2">
                  <c:v>Titulaires cat C</c:v>
                </c:pt>
                <c:pt idx="3">
                  <c:v>Contractuels cat A</c:v>
                </c:pt>
                <c:pt idx="4">
                  <c:v>Contractuels cat B</c:v>
                </c:pt>
                <c:pt idx="5">
                  <c:v>Contractuels cat C</c:v>
                </c:pt>
              </c:strCache>
            </c:strRef>
          </c:cat>
          <c:val>
            <c:numRef>
              <c:f>'[EMPLOIS 2017.xlsx]2017'!$C$80:$C$85</c:f>
              <c:numCache>
                <c:formatCode>0.0%</c:formatCode>
                <c:ptCount val="6"/>
                <c:pt idx="0">
                  <c:v>0.25929387686859551</c:v>
                </c:pt>
                <c:pt idx="1">
                  <c:v>0.1435331134965927</c:v>
                </c:pt>
                <c:pt idx="2">
                  <c:v>0.2874944856162715</c:v>
                </c:pt>
                <c:pt idx="3">
                  <c:v>0.19160363314794251</c:v>
                </c:pt>
                <c:pt idx="4">
                  <c:v>3.5012257543374746E-2</c:v>
                </c:pt>
                <c:pt idx="5">
                  <c:v>8.3062633327222996E-2</c:v>
                </c:pt>
              </c:numCache>
            </c:numRef>
          </c:val>
          <c:extLst>
            <c:ext xmlns:c16="http://schemas.microsoft.com/office/drawing/2014/chart" uri="{C3380CC4-5D6E-409C-BE32-E72D297353CC}">
              <c16:uniqueId val="{00000019-A861-40EE-8F49-EAC6EF850763}"/>
            </c:ext>
          </c:extLst>
        </c:ser>
        <c:dLbls>
          <c:dLblPos val="outEnd"/>
          <c:showLegendKey val="0"/>
          <c:showVal val="1"/>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1" i="0" u="none" strike="noStrike" kern="1200" cap="none" spc="0" normalizeH="0" baseline="0">
                <a:solidFill>
                  <a:schemeClr val="dk1">
                    <a:lumMod val="50000"/>
                    <a:lumOff val="50000"/>
                  </a:schemeClr>
                </a:solidFill>
                <a:latin typeface="+mj-lt"/>
                <a:ea typeface="+mj-ea"/>
                <a:cs typeface="+mj-cs"/>
              </a:defRPr>
            </a:pPr>
            <a:r>
              <a:rPr lang="fr-FR" sz="1000"/>
              <a:t>Evolution de l'âge moyen global</a:t>
            </a:r>
          </a:p>
        </c:rich>
      </c:tx>
      <c:layout>
        <c:manualLayout>
          <c:xMode val="edge"/>
          <c:yMode val="edge"/>
          <c:x val="0.27024683453029902"/>
          <c:y val="3.4212097533609827E-2"/>
        </c:manualLayout>
      </c:layout>
      <c:overlay val="0"/>
      <c:spPr>
        <a:noFill/>
        <a:ln>
          <a:noFill/>
        </a:ln>
        <a:effectLst/>
      </c:spPr>
      <c:txPr>
        <a:bodyPr rot="0" spcFirstLastPara="1" vertOverflow="ellipsis" vert="horz" wrap="square" anchor="ctr" anchorCtr="1"/>
        <a:lstStyle/>
        <a:p>
          <a:pPr>
            <a:defRPr sz="1000" b="1" i="0" u="none" strike="noStrike" kern="1200" cap="none" spc="0" normalizeH="0" baseline="0">
              <a:solidFill>
                <a:schemeClr val="dk1">
                  <a:lumMod val="50000"/>
                  <a:lumOff val="50000"/>
                </a:schemeClr>
              </a:solidFill>
              <a:latin typeface="+mj-lt"/>
              <a:ea typeface="+mj-ea"/>
              <a:cs typeface="+mj-cs"/>
            </a:defRPr>
          </a:pPr>
          <a:endParaRPr lang="fr-FR"/>
        </a:p>
      </c:txPr>
    </c:title>
    <c:autoTitleDeleted val="0"/>
    <c:plotArea>
      <c:layout>
        <c:manualLayout>
          <c:layoutTarget val="inner"/>
          <c:xMode val="edge"/>
          <c:yMode val="edge"/>
          <c:x val="0.10512129380053908"/>
          <c:y val="0.28821022151811015"/>
          <c:w val="0.8571428571428571"/>
          <c:h val="0.49345083381130983"/>
        </c:manualLayout>
      </c:layout>
      <c:lineChart>
        <c:grouping val="standard"/>
        <c:varyColors val="0"/>
        <c:ser>
          <c:idx val="0"/>
          <c:order val="0"/>
          <c:tx>
            <c:strRef>
              <c:f>'ENSEIGNANTS 16'!$H$230</c:f>
              <c:strCache>
                <c:ptCount val="1"/>
                <c:pt idx="0">
                  <c:v>GLOBAL</c:v>
                </c:pt>
              </c:strCache>
            </c:strRef>
          </c:tx>
          <c:spPr>
            <a:ln w="22225" cap="rnd">
              <a:solidFill>
                <a:schemeClr val="accent3"/>
              </a:solidFill>
              <a:round/>
            </a:ln>
            <a:effectLst/>
          </c:spPr>
          <c:marker>
            <c:symbol val="circle"/>
            <c:size val="6"/>
            <c:spPr>
              <a:solidFill>
                <a:schemeClr val="lt1"/>
              </a:solidFill>
              <a:ln w="15875">
                <a:solidFill>
                  <a:schemeClr val="accent3"/>
                </a:solidFill>
                <a:round/>
              </a:ln>
              <a:effectLst/>
            </c:spPr>
          </c:marker>
          <c:cat>
            <c:numRef>
              <c:f>'ENSEIGNANTS 16'!$G$231:$G$244</c:f>
              <c:numCache>
                <c:formatCode>General</c:formatCode>
                <c:ptCount val="8"/>
                <c:pt idx="0">
                  <c:v>2010</c:v>
                </c:pt>
                <c:pt idx="1">
                  <c:v>2011</c:v>
                </c:pt>
                <c:pt idx="2">
                  <c:v>2012</c:v>
                </c:pt>
                <c:pt idx="3">
                  <c:v>2013</c:v>
                </c:pt>
                <c:pt idx="4">
                  <c:v>2014</c:v>
                </c:pt>
                <c:pt idx="5">
                  <c:v>2015</c:v>
                </c:pt>
                <c:pt idx="6">
                  <c:v>2016</c:v>
                </c:pt>
                <c:pt idx="7">
                  <c:v>2017</c:v>
                </c:pt>
              </c:numCache>
            </c:numRef>
          </c:cat>
          <c:val>
            <c:numRef>
              <c:f>'ENSEIGNANTS 16'!$H$231:$H$244</c:f>
              <c:numCache>
                <c:formatCode>General</c:formatCode>
                <c:ptCount val="8"/>
                <c:pt idx="0">
                  <c:v>44.83</c:v>
                </c:pt>
                <c:pt idx="1">
                  <c:v>45.04</c:v>
                </c:pt>
                <c:pt idx="2">
                  <c:v>45.72</c:v>
                </c:pt>
                <c:pt idx="3">
                  <c:v>46.04</c:v>
                </c:pt>
                <c:pt idx="4">
                  <c:v>46.43</c:v>
                </c:pt>
                <c:pt idx="5">
                  <c:v>46.85</c:v>
                </c:pt>
                <c:pt idx="6">
                  <c:v>47.61</c:v>
                </c:pt>
                <c:pt idx="7" formatCode="0.00">
                  <c:v>48.112947658402206</c:v>
                </c:pt>
              </c:numCache>
            </c:numRef>
          </c:val>
          <c:smooth val="0"/>
          <c:extLst>
            <c:ext xmlns:c16="http://schemas.microsoft.com/office/drawing/2014/chart" uri="{C3380CC4-5D6E-409C-BE32-E72D297353CC}">
              <c16:uniqueId val="{00000000-43F1-4250-A303-909C3CC5797F}"/>
            </c:ext>
          </c:extLst>
        </c:ser>
        <c:dLbls>
          <c:showLegendKey val="0"/>
          <c:showVal val="0"/>
          <c:showCatName val="0"/>
          <c:showSerName val="0"/>
          <c:showPercent val="0"/>
          <c:showBubbleSize val="0"/>
        </c:dLbls>
        <c:marker val="1"/>
        <c:smooth val="0"/>
        <c:axId val="96741248"/>
        <c:axId val="96742784"/>
      </c:lineChart>
      <c:catAx>
        <c:axId val="96741248"/>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0" spcFirstLastPara="1" vertOverflow="ellipsis" wrap="square" anchor="ctr" anchorCtr="1"/>
          <a:lstStyle/>
          <a:p>
            <a:pPr>
              <a:defRPr sz="800" b="0" i="0" u="none" strike="noStrike" kern="1200" cap="none" spc="0" normalizeH="0" baseline="0">
                <a:solidFill>
                  <a:schemeClr val="dk1">
                    <a:lumMod val="65000"/>
                    <a:lumOff val="35000"/>
                  </a:schemeClr>
                </a:solidFill>
                <a:latin typeface="+mn-lt"/>
                <a:ea typeface="+mn-ea"/>
                <a:cs typeface="+mn-cs"/>
              </a:defRPr>
            </a:pPr>
            <a:endParaRPr lang="fr-FR"/>
          </a:p>
        </c:txPr>
        <c:crossAx val="96742784"/>
        <c:crosses val="autoZero"/>
        <c:auto val="1"/>
        <c:lblAlgn val="ctr"/>
        <c:lblOffset val="100"/>
        <c:tickLblSkip val="1"/>
        <c:tickMarkSkip val="1"/>
        <c:noMultiLvlLbl val="0"/>
      </c:catAx>
      <c:valAx>
        <c:axId val="96742784"/>
        <c:scaling>
          <c:orientation val="minMax"/>
          <c:min val="38"/>
        </c:scaling>
        <c:delete val="0"/>
        <c:axPos val="l"/>
        <c:majorGridlines>
          <c:spPr>
            <a:ln w="9525" cap="flat" cmpd="sng" algn="ctr">
              <a:solidFill>
                <a:schemeClr val="dk1">
                  <a:lumMod val="15000"/>
                  <a:lumOff val="85000"/>
                  <a:alpha val="54000"/>
                </a:schemeClr>
              </a:solidFill>
              <a:round/>
            </a:ln>
            <a:effectLst/>
          </c:spPr>
        </c:maj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crossAx val="96741248"/>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noFill/>
      <a:round/>
    </a:ln>
    <a:effectLst/>
  </c:spPr>
  <c:txPr>
    <a:bodyPr/>
    <a:lstStyle/>
    <a:p>
      <a:pPr>
        <a:defRPr/>
      </a:pPr>
      <a:endParaRPr lang="fr-FR"/>
    </a:p>
  </c:txPr>
  <c:externalData r:id="rId4">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en-US"/>
              <a:t>2017</a:t>
            </a:r>
          </a:p>
        </c:rich>
      </c:tx>
      <c:overlay val="0"/>
      <c:spPr>
        <a:noFill/>
        <a:ln>
          <a:noFill/>
        </a:ln>
        <a:effectLst/>
      </c:spPr>
      <c:txPr>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endParaRPr lang="fr-FR"/>
        </a:p>
      </c:txPr>
    </c:title>
    <c:autoTitleDeleted val="0"/>
    <c:plotArea>
      <c:layout>
        <c:manualLayout>
          <c:layoutTarget val="inner"/>
          <c:xMode val="edge"/>
          <c:yMode val="edge"/>
          <c:x val="9.4594802652560733E-2"/>
          <c:y val="0.2532756492128847"/>
          <c:w val="0.89947204243448631"/>
          <c:h val="0.55021951380730116"/>
        </c:manualLayout>
      </c:layout>
      <c:barChart>
        <c:barDir val="col"/>
        <c:grouping val="stacked"/>
        <c:varyColors val="0"/>
        <c:ser>
          <c:idx val="0"/>
          <c:order val="0"/>
          <c:tx>
            <c:strRef>
              <c:f>'[EFFECTIFS 2017.xlsx]EFFECTIFS ENSEIGNANTS 16'!$O$113</c:f>
              <c:strCache>
                <c:ptCount val="1"/>
                <c:pt idx="0">
                  <c:v>2017</c:v>
                </c:pt>
              </c:strCache>
            </c:strRef>
          </c:tx>
          <c:spPr>
            <a:solidFill>
              <a:schemeClr val="accent3">
                <a:lumMod val="60000"/>
                <a:lumOff val="40000"/>
              </a:schemeClr>
            </a:solidFill>
            <a:ln>
              <a:noFill/>
            </a:ln>
            <a:effectLst/>
          </c:spPr>
          <c:invertIfNegative val="0"/>
          <c:dLbls>
            <c:dLbl>
              <c:idx val="8"/>
              <c:layout>
                <c:manualLayout>
                  <c:x val="0"/>
                  <c:y val="-5.463189474380711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A62-4271-99BE-C88C23040D45}"/>
                </c:ext>
              </c:extLst>
            </c:dLbl>
            <c:dLbl>
              <c:idx val="9"/>
              <c:layout>
                <c:manualLayout>
                  <c:x val="-2.279976848361241E-3"/>
                  <c:y val="-6.508355651203945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A62-4271-99BE-C88C23040D4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'[EFFECTIFS 2017.xlsx]EFFECTIFS ENSEIGNANTS 16'!$A$114:$A$123</c:f>
              <c:strCache>
                <c:ptCount val="10"/>
                <c:pt idx="0">
                  <c:v>20/25</c:v>
                </c:pt>
                <c:pt idx="1">
                  <c:v>25/30</c:v>
                </c:pt>
                <c:pt idx="2">
                  <c:v>30/35</c:v>
                </c:pt>
                <c:pt idx="3">
                  <c:v>35/40</c:v>
                </c:pt>
                <c:pt idx="4">
                  <c:v>40/45</c:v>
                </c:pt>
                <c:pt idx="5">
                  <c:v>45/50</c:v>
                </c:pt>
                <c:pt idx="6">
                  <c:v>50/55</c:v>
                </c:pt>
                <c:pt idx="7">
                  <c:v>55/60</c:v>
                </c:pt>
                <c:pt idx="8">
                  <c:v>60/65</c:v>
                </c:pt>
                <c:pt idx="9">
                  <c:v>65/70</c:v>
                </c:pt>
              </c:strCache>
            </c:strRef>
          </c:cat>
          <c:val>
            <c:numRef>
              <c:f>'[EFFECTIFS 2017.xlsx]EFFECTIFS ENSEIGNANTS 16'!$O$114:$O$123</c:f>
              <c:numCache>
                <c:formatCode>0%</c:formatCode>
                <c:ptCount val="10"/>
                <c:pt idx="0">
                  <c:v>2.0703933747412008E-2</c:v>
                </c:pt>
                <c:pt idx="1">
                  <c:v>0.10351966873706005</c:v>
                </c:pt>
                <c:pt idx="2">
                  <c:v>6.2111801242236024E-2</c:v>
                </c:pt>
                <c:pt idx="3">
                  <c:v>0.10559006211180125</c:v>
                </c:pt>
                <c:pt idx="4">
                  <c:v>0.12629399585921325</c:v>
                </c:pt>
                <c:pt idx="5">
                  <c:v>0.19461697722567287</c:v>
                </c:pt>
                <c:pt idx="6">
                  <c:v>0.20910973084886128</c:v>
                </c:pt>
                <c:pt idx="7">
                  <c:v>0.10559006211180125</c:v>
                </c:pt>
                <c:pt idx="8">
                  <c:v>6.8322981366459631E-2</c:v>
                </c:pt>
                <c:pt idx="9" formatCode="0.0%">
                  <c:v>4.140786749482402E-3</c:v>
                </c:pt>
              </c:numCache>
            </c:numRef>
          </c:val>
          <c:extLst>
            <c:ext xmlns:c16="http://schemas.microsoft.com/office/drawing/2014/chart" uri="{C3380CC4-5D6E-409C-BE32-E72D297353CC}">
              <c16:uniqueId val="{00000001-FA62-4271-99BE-C88C23040D45}"/>
            </c:ext>
          </c:extLst>
        </c:ser>
        <c:dLbls>
          <c:showLegendKey val="0"/>
          <c:showVal val="0"/>
          <c:showCatName val="0"/>
          <c:showSerName val="0"/>
          <c:showPercent val="0"/>
          <c:showBubbleSize val="0"/>
        </c:dLbls>
        <c:gapWidth val="150"/>
        <c:overlap val="100"/>
        <c:axId val="87708416"/>
        <c:axId val="87709952"/>
      </c:barChart>
      <c:catAx>
        <c:axId val="87708416"/>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dk1">
                <a:lumMod val="15000"/>
                <a:lumOff val="85000"/>
              </a:schemeClr>
            </a:solidFill>
            <a:round/>
          </a:ln>
          <a:effectLst/>
        </c:spPr>
        <c:txPr>
          <a:bodyPr rot="0" spcFirstLastPara="1" vertOverflow="ellipsis"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fr-FR"/>
          </a:p>
        </c:txPr>
        <c:crossAx val="87709952"/>
        <c:crosses val="autoZero"/>
        <c:auto val="1"/>
        <c:lblAlgn val="ctr"/>
        <c:lblOffset val="100"/>
        <c:noMultiLvlLbl val="0"/>
      </c:catAx>
      <c:valAx>
        <c:axId val="87709952"/>
        <c:scaling>
          <c:orientation val="minMax"/>
        </c:scaling>
        <c:delete val="0"/>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spPr>
          <a:noFill/>
          <a:ln w="9525" cap="flat" cmpd="sng" algn="ctr">
            <a:solidFill>
              <a:schemeClr val="dk1">
                <a:lumMod val="15000"/>
                <a:lumOff val="85000"/>
              </a:schemeClr>
            </a:solidFill>
            <a:round/>
          </a:ln>
          <a:effectLst/>
        </c:spPr>
        <c:txPr>
          <a:bodyPr rot="0" spcFirstLastPara="1" vertOverflow="ellipsis"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crossAx val="87708416"/>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noFill/>
    <a:ln w="9525" cap="flat" cmpd="sng" algn="ctr">
      <a:noFill/>
      <a:round/>
    </a:ln>
    <a:effectLst/>
  </c:spPr>
  <c:txPr>
    <a:bodyPr/>
    <a:lstStyle/>
    <a:p>
      <a:pPr>
        <a:defRPr/>
      </a:pPr>
      <a:endParaRPr lang="fr-FR"/>
    </a:p>
  </c:txPr>
  <c:externalData r:id="rId4">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200" b="1" i="0" u="none" strike="noStrike" kern="1200" cap="none" spc="0" normalizeH="0" baseline="0">
                <a:solidFill>
                  <a:schemeClr val="dk1">
                    <a:lumMod val="50000"/>
                    <a:lumOff val="50000"/>
                  </a:schemeClr>
                </a:solidFill>
                <a:latin typeface="+mj-lt"/>
                <a:ea typeface="+mj-ea"/>
                <a:cs typeface="+mj-cs"/>
              </a:defRPr>
            </a:pPr>
            <a:r>
              <a:rPr lang="fr-FR" sz="1200"/>
              <a:t>Pyramide des âges : comparaison 2010/2017</a:t>
            </a:r>
          </a:p>
        </c:rich>
      </c:tx>
      <c:layout>
        <c:manualLayout>
          <c:xMode val="edge"/>
          <c:yMode val="edge"/>
          <c:x val="0.21596278825055751"/>
          <c:y val="3.7594324146981627E-2"/>
        </c:manualLayout>
      </c:layout>
      <c:overlay val="0"/>
      <c:spPr>
        <a:noFill/>
        <a:ln>
          <a:noFill/>
        </a:ln>
        <a:effectLst/>
      </c:spPr>
      <c:txPr>
        <a:bodyPr rot="0" spcFirstLastPara="1" vertOverflow="ellipsis" vert="horz" wrap="square" anchor="ctr" anchorCtr="1"/>
        <a:lstStyle/>
        <a:p>
          <a:pPr>
            <a:defRPr sz="1200" b="1" i="0" u="none" strike="noStrike" kern="1200" cap="none" spc="0" normalizeH="0" baseline="0">
              <a:solidFill>
                <a:schemeClr val="dk1">
                  <a:lumMod val="50000"/>
                  <a:lumOff val="50000"/>
                </a:schemeClr>
              </a:solidFill>
              <a:latin typeface="+mj-lt"/>
              <a:ea typeface="+mj-ea"/>
              <a:cs typeface="+mj-cs"/>
            </a:defRPr>
          </a:pPr>
          <a:endParaRPr lang="fr-FR"/>
        </a:p>
      </c:txPr>
    </c:title>
    <c:autoTitleDeleted val="0"/>
    <c:plotArea>
      <c:layout>
        <c:manualLayout>
          <c:layoutTarget val="inner"/>
          <c:xMode val="edge"/>
          <c:yMode val="edge"/>
          <c:x val="0.11267631463723829"/>
          <c:y val="0.25187969924812031"/>
          <c:w val="0.85446205266572373"/>
          <c:h val="0.46616541353383456"/>
        </c:manualLayout>
      </c:layout>
      <c:barChart>
        <c:barDir val="col"/>
        <c:grouping val="clustered"/>
        <c:varyColors val="0"/>
        <c:ser>
          <c:idx val="1"/>
          <c:order val="0"/>
          <c:tx>
            <c:strRef>
              <c:f>'[EFFECTIFS 2017.xlsx]EFFECTIFS ENSEIGNANTS 16'!$H$113</c:f>
              <c:strCache>
                <c:ptCount val="1"/>
                <c:pt idx="0">
                  <c:v>2010</c:v>
                </c:pt>
              </c:strCache>
            </c:strRef>
          </c:tx>
          <c:spPr>
            <a:solidFill>
              <a:schemeClr val="accent1">
                <a:tint val="77000"/>
              </a:schemeClr>
            </a:solidFill>
            <a:ln>
              <a:noFill/>
            </a:ln>
            <a:effectLst/>
          </c:spPr>
          <c:invertIfNegative val="0"/>
          <c:cat>
            <c:strRef>
              <c:f>'[EFFECTIFS 2017.xlsx]EFFECTIFS ENSEIGNANTS 16'!$A$114:$A$123</c:f>
              <c:strCache>
                <c:ptCount val="10"/>
                <c:pt idx="0">
                  <c:v>20/25</c:v>
                </c:pt>
                <c:pt idx="1">
                  <c:v>25/30</c:v>
                </c:pt>
                <c:pt idx="2">
                  <c:v>30/35</c:v>
                </c:pt>
                <c:pt idx="3">
                  <c:v>35/40</c:v>
                </c:pt>
                <c:pt idx="4">
                  <c:v>40/45</c:v>
                </c:pt>
                <c:pt idx="5">
                  <c:v>45/50</c:v>
                </c:pt>
                <c:pt idx="6">
                  <c:v>50/55</c:v>
                </c:pt>
                <c:pt idx="7">
                  <c:v>55/60</c:v>
                </c:pt>
                <c:pt idx="8">
                  <c:v>60/65</c:v>
                </c:pt>
                <c:pt idx="9">
                  <c:v>65/70</c:v>
                </c:pt>
              </c:strCache>
            </c:strRef>
          </c:cat>
          <c:val>
            <c:numRef>
              <c:f>'[EFFECTIFS 2017.xlsx]EFFECTIFS ENSEIGNANTS 16'!$H$114:$H$123</c:f>
              <c:numCache>
                <c:formatCode>0%</c:formatCode>
                <c:ptCount val="10"/>
                <c:pt idx="0">
                  <c:v>2.3706896551724137E-2</c:v>
                </c:pt>
                <c:pt idx="1">
                  <c:v>7.7586206896551727E-2</c:v>
                </c:pt>
                <c:pt idx="2">
                  <c:v>0.11853448275862069</c:v>
                </c:pt>
                <c:pt idx="3">
                  <c:v>0.125</c:v>
                </c:pt>
                <c:pt idx="4">
                  <c:v>0.23275862068965517</c:v>
                </c:pt>
                <c:pt idx="5">
                  <c:v>0.16810344827586207</c:v>
                </c:pt>
                <c:pt idx="6">
                  <c:v>0.1206896551724138</c:v>
                </c:pt>
                <c:pt idx="7">
                  <c:v>7.9741379310344834E-2</c:v>
                </c:pt>
                <c:pt idx="8">
                  <c:v>5.3879310344827583E-2</c:v>
                </c:pt>
              </c:numCache>
            </c:numRef>
          </c:val>
          <c:extLst>
            <c:ext xmlns:c16="http://schemas.microsoft.com/office/drawing/2014/chart" uri="{C3380CC4-5D6E-409C-BE32-E72D297353CC}">
              <c16:uniqueId val="{00000000-5ECC-4293-AAA9-CBE71AD61992}"/>
            </c:ext>
          </c:extLst>
        </c:ser>
        <c:dLbls>
          <c:showLegendKey val="0"/>
          <c:showVal val="0"/>
          <c:showCatName val="0"/>
          <c:showSerName val="0"/>
          <c:showPercent val="0"/>
          <c:showBubbleSize val="0"/>
        </c:dLbls>
        <c:gapWidth val="247"/>
        <c:axId val="87727488"/>
        <c:axId val="87733760"/>
      </c:barChart>
      <c:lineChart>
        <c:grouping val="standard"/>
        <c:varyColors val="0"/>
        <c:ser>
          <c:idx val="0"/>
          <c:order val="1"/>
          <c:tx>
            <c:strRef>
              <c:f>'[EFFECTIFS 2017.xlsx]EFFECTIFS ENSEIGNANTS 16'!$O$113</c:f>
              <c:strCache>
                <c:ptCount val="1"/>
                <c:pt idx="0">
                  <c:v>2017</c:v>
                </c:pt>
              </c:strCache>
            </c:strRef>
          </c:tx>
          <c:spPr>
            <a:ln w="22225" cap="rnd">
              <a:solidFill>
                <a:schemeClr val="accent1">
                  <a:shade val="76000"/>
                </a:schemeClr>
              </a:solidFill>
              <a:round/>
            </a:ln>
            <a:effectLst/>
          </c:spPr>
          <c:marker>
            <c:symbol val="circle"/>
            <c:size val="6"/>
            <c:spPr>
              <a:solidFill>
                <a:schemeClr val="lt1"/>
              </a:solidFill>
              <a:ln w="15875">
                <a:solidFill>
                  <a:schemeClr val="accent1">
                    <a:shade val="76000"/>
                  </a:schemeClr>
                </a:solidFill>
                <a:round/>
              </a:ln>
              <a:effectLst/>
            </c:spPr>
          </c:marker>
          <c:cat>
            <c:strRef>
              <c:f>'[EFFECTIFS 2017.xlsx]EFFECTIFS ENSEIGNANTS 16'!$A$114:$A$123</c:f>
              <c:strCache>
                <c:ptCount val="10"/>
                <c:pt idx="0">
                  <c:v>20/25</c:v>
                </c:pt>
                <c:pt idx="1">
                  <c:v>25/30</c:v>
                </c:pt>
                <c:pt idx="2">
                  <c:v>30/35</c:v>
                </c:pt>
                <c:pt idx="3">
                  <c:v>35/40</c:v>
                </c:pt>
                <c:pt idx="4">
                  <c:v>40/45</c:v>
                </c:pt>
                <c:pt idx="5">
                  <c:v>45/50</c:v>
                </c:pt>
                <c:pt idx="6">
                  <c:v>50/55</c:v>
                </c:pt>
                <c:pt idx="7">
                  <c:v>55/60</c:v>
                </c:pt>
                <c:pt idx="8">
                  <c:v>60/65</c:v>
                </c:pt>
                <c:pt idx="9">
                  <c:v>65/70</c:v>
                </c:pt>
              </c:strCache>
            </c:strRef>
          </c:cat>
          <c:val>
            <c:numRef>
              <c:f>'[EFFECTIFS 2017.xlsx]EFFECTIFS ENSEIGNANTS 16'!$O$114:$O$123</c:f>
              <c:numCache>
                <c:formatCode>0%</c:formatCode>
                <c:ptCount val="10"/>
                <c:pt idx="0">
                  <c:v>2.0703933747412008E-2</c:v>
                </c:pt>
                <c:pt idx="1">
                  <c:v>0.10351966873706005</c:v>
                </c:pt>
                <c:pt idx="2">
                  <c:v>6.2111801242236024E-2</c:v>
                </c:pt>
                <c:pt idx="3">
                  <c:v>0.10559006211180125</c:v>
                </c:pt>
                <c:pt idx="4">
                  <c:v>0.12629399585921325</c:v>
                </c:pt>
                <c:pt idx="5">
                  <c:v>0.19461697722567287</c:v>
                </c:pt>
                <c:pt idx="6">
                  <c:v>0.20910973084886128</c:v>
                </c:pt>
                <c:pt idx="7">
                  <c:v>0.10559006211180125</c:v>
                </c:pt>
                <c:pt idx="8">
                  <c:v>6.8322981366459631E-2</c:v>
                </c:pt>
                <c:pt idx="9" formatCode="0.0%">
                  <c:v>4.140786749482402E-3</c:v>
                </c:pt>
              </c:numCache>
            </c:numRef>
          </c:val>
          <c:smooth val="0"/>
          <c:extLst>
            <c:ext xmlns:c16="http://schemas.microsoft.com/office/drawing/2014/chart" uri="{C3380CC4-5D6E-409C-BE32-E72D297353CC}">
              <c16:uniqueId val="{00000001-5ECC-4293-AAA9-CBE71AD61992}"/>
            </c:ext>
          </c:extLst>
        </c:ser>
        <c:dLbls>
          <c:showLegendKey val="0"/>
          <c:showVal val="0"/>
          <c:showCatName val="0"/>
          <c:showSerName val="0"/>
          <c:showPercent val="0"/>
          <c:showBubbleSize val="0"/>
        </c:dLbls>
        <c:marker val="1"/>
        <c:smooth val="0"/>
        <c:axId val="87727488"/>
        <c:axId val="87733760"/>
      </c:lineChart>
      <c:catAx>
        <c:axId val="87727488"/>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0" spcFirstLastPara="1" vertOverflow="ellipsis"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fr-FR"/>
          </a:p>
        </c:txPr>
        <c:crossAx val="87733760"/>
        <c:crosses val="autoZero"/>
        <c:auto val="0"/>
        <c:lblAlgn val="ctr"/>
        <c:lblOffset val="100"/>
        <c:noMultiLvlLbl val="0"/>
      </c:catAx>
      <c:valAx>
        <c:axId val="87733760"/>
        <c:scaling>
          <c:orientation val="minMax"/>
        </c:scaling>
        <c:delete val="0"/>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crossAx val="87727488"/>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legend>
    <c:plotVisOnly val="1"/>
    <c:dispBlanksAs val="gap"/>
    <c:showDLblsOverMax val="0"/>
  </c:chart>
  <c:spPr>
    <a:noFill/>
    <a:ln w="9525" cap="flat" cmpd="sng" algn="ctr">
      <a:noFill/>
      <a:round/>
    </a:ln>
    <a:effectLst/>
  </c:spPr>
  <c:txPr>
    <a:bodyPr/>
    <a:lstStyle/>
    <a:p>
      <a:pPr>
        <a:defRPr/>
      </a:pPr>
      <a:endParaRPr lang="fr-FR"/>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1" i="0" u="none" strike="noStrike" kern="1200" cap="all" baseline="0">
                <a:solidFill>
                  <a:schemeClr val="tx1">
                    <a:lumMod val="65000"/>
                    <a:lumOff val="35000"/>
                  </a:schemeClr>
                </a:solidFill>
                <a:latin typeface="+mn-lt"/>
                <a:ea typeface="+mn-ea"/>
                <a:cs typeface="+mn-cs"/>
              </a:defRPr>
            </a:pPr>
            <a:r>
              <a:rPr lang="fr-FR" sz="1000" dirty="0"/>
              <a:t>Enseignants quotités 2017</a:t>
            </a:r>
          </a:p>
        </c:rich>
      </c:tx>
      <c:layout>
        <c:manualLayout>
          <c:xMode val="edge"/>
          <c:yMode val="edge"/>
          <c:x val="0.31033864543323841"/>
          <c:y val="5.5788005578800556E-3"/>
        </c:manualLayout>
      </c:layout>
      <c:overlay val="0"/>
      <c:spPr>
        <a:noFill/>
        <a:ln>
          <a:noFill/>
        </a:ln>
        <a:effectLst/>
      </c:spPr>
      <c:txPr>
        <a:bodyPr rot="0" spcFirstLastPara="1" vertOverflow="ellipsis" vert="horz" wrap="square" anchor="ctr" anchorCtr="1"/>
        <a:lstStyle/>
        <a:p>
          <a:pPr>
            <a:defRPr sz="1000" b="1" i="0" u="none" strike="noStrike" kern="1200" cap="all"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1241083599512232"/>
          <c:y val="0.32295983922511778"/>
          <c:w val="0.79419199764050841"/>
          <c:h val="0.59620026576175877"/>
        </c:manualLayout>
      </c:layout>
      <c:pie3DChart>
        <c:varyColors val="1"/>
        <c:ser>
          <c:idx val="0"/>
          <c:order val="0"/>
          <c:tx>
            <c:strRef>
              <c:f>'[CONDITIONS DE TRAVAIL 2017.xlsx]QUOTITES ENS 16'!$O$11</c:f>
              <c:strCache>
                <c:ptCount val="1"/>
                <c:pt idx="0">
                  <c:v>2017</c:v>
                </c:pt>
              </c:strCache>
            </c:strRef>
          </c:tx>
          <c:spPr>
            <a:ln>
              <a:noFill/>
            </a:ln>
          </c:spPr>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9C07-4329-8D50-969ABF535FD2}"/>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9C07-4329-8D50-969ABF535FD2}"/>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9C07-4329-8D50-969ABF535FD2}"/>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9C07-4329-8D50-969ABF535FD2}"/>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9C07-4329-8D50-969ABF535FD2}"/>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9C07-4329-8D50-969ABF535FD2}"/>
              </c:ext>
            </c:extLst>
          </c:dPt>
          <c:dLbls>
            <c:dLbl>
              <c:idx val="0"/>
              <c:layout>
                <c:manualLayout>
                  <c:x val="9.0314930746076758E-2"/>
                  <c:y val="-1.8513827970822669E-2"/>
                </c:manualLayout>
              </c:layout>
              <c:tx>
                <c:rich>
                  <a:bodyPr rot="0" spcFirstLastPara="1" vertOverflow="clip" horzOverflow="clip" vert="horz" wrap="square" lIns="38100" tIns="19050" rIns="38100" bIns="19050" anchor="ctr" anchorCtr="1">
                    <a:spAutoFit/>
                  </a:bodyPr>
                  <a:lstStyle/>
                  <a:p>
                    <a:pPr>
                      <a:defRPr sz="1000" b="1" i="0" u="none" strike="noStrike" kern="1200" baseline="0">
                        <a:solidFill>
                          <a:schemeClr val="accent1"/>
                        </a:solidFill>
                        <a:latin typeface="+mn-lt"/>
                        <a:ea typeface="+mn-ea"/>
                        <a:cs typeface="+mn-cs"/>
                      </a:defRPr>
                    </a:pPr>
                    <a:fld id="{951C3EE0-C8EC-48C8-B97E-CF9007ABE389}" type="CATEGORYNAME">
                      <a:rPr lang="en-US">
                        <a:solidFill>
                          <a:schemeClr val="tx1"/>
                        </a:solidFill>
                      </a:rPr>
                      <a:pPr>
                        <a:defRPr/>
                      </a:pPr>
                      <a:t>[NOM DE CATÉGORIE]</a:t>
                    </a:fld>
                    <a:r>
                      <a:rPr lang="en-US" baseline="0" dirty="0"/>
                      <a:t>
</a:t>
                    </a:r>
                    <a:fld id="{F3135443-B721-4FA4-BB6C-D39E081EFCCE}" type="PERCENTAGE">
                      <a:rPr lang="en-US" baseline="0"/>
                      <a:pPr>
                        <a:defRPr/>
                      </a:pPr>
                      <a:t>[POURCENTAGE]</a:t>
                    </a:fld>
                    <a:endParaRPr lang="en-US" baseline="0" dirty="0"/>
                  </a:p>
                </c:rich>
              </c:tx>
              <c:spPr>
                <a:solidFill>
                  <a:sysClr val="window" lastClr="FFFFFF"/>
                </a:solidFill>
                <a:ln>
                  <a:solidFill>
                    <a:srgbClr val="83992A"/>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1"/>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1-9C07-4329-8D50-969ABF535FD2}"/>
                </c:ext>
              </c:extLst>
            </c:dLbl>
            <c:dLbl>
              <c:idx val="1"/>
              <c:delete val="1"/>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9C07-4329-8D50-969ABF535FD2}"/>
                </c:ext>
              </c:extLst>
            </c:dLbl>
            <c:dLbl>
              <c:idx val="2"/>
              <c:layout>
                <c:manualLayout>
                  <c:x val="-9.5068348153765234E-2"/>
                  <c:y val="1.1157601115760085E-2"/>
                </c:manualLayout>
              </c:layout>
              <c:tx>
                <c:rich>
                  <a:bodyPr rot="0" spcFirstLastPara="1" vertOverflow="clip" horzOverflow="clip" vert="horz" wrap="square" lIns="38100" tIns="19050" rIns="38100" bIns="19050" anchor="ctr" anchorCtr="1">
                    <a:spAutoFit/>
                  </a:bodyPr>
                  <a:lstStyle/>
                  <a:p>
                    <a:pPr>
                      <a:defRPr sz="1000" b="1" i="0" u="none" strike="noStrike" kern="1200" baseline="0">
                        <a:solidFill>
                          <a:schemeClr val="accent1"/>
                        </a:solidFill>
                        <a:latin typeface="+mn-lt"/>
                        <a:ea typeface="+mn-ea"/>
                        <a:cs typeface="+mn-cs"/>
                      </a:defRPr>
                    </a:pPr>
                    <a:fld id="{823C9DB0-5020-4A2D-BBDB-B07AADFA2539}" type="CATEGORYNAME">
                      <a:rPr lang="en-US">
                        <a:solidFill>
                          <a:schemeClr val="tx1"/>
                        </a:solidFill>
                      </a:rPr>
                      <a:pPr>
                        <a:defRPr>
                          <a:solidFill>
                            <a:schemeClr val="accent1"/>
                          </a:solidFill>
                        </a:defRPr>
                      </a:pPr>
                      <a:t>[NOM DE CATÉGORIE]</a:t>
                    </a:fld>
                    <a:r>
                      <a:rPr lang="en-US" baseline="0" dirty="0"/>
                      <a:t>
</a:t>
                    </a:r>
                    <a:fld id="{6DEF08D1-96AD-4133-AC1B-D08AC61E9CC4}" type="PERCENTAGE">
                      <a:rPr lang="en-US" baseline="0"/>
                      <a:pPr>
                        <a:defRPr>
                          <a:solidFill>
                            <a:schemeClr val="accent1"/>
                          </a:solidFill>
                        </a:defRPr>
                      </a:pPr>
                      <a:t>[POURCENTAGE]</a:t>
                    </a:fld>
                    <a:endParaRPr lang="en-US" baseline="0" dirty="0"/>
                  </a:p>
                </c:rich>
              </c:tx>
              <c:spPr>
                <a:solidFill>
                  <a:sysClr val="window" lastClr="FFFFFF"/>
                </a:solidFill>
                <a:ln>
                  <a:solidFill>
                    <a:srgbClr val="83992A"/>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1"/>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5-9C07-4329-8D50-969ABF535FD2}"/>
                </c:ext>
              </c:extLst>
            </c:dLbl>
            <c:dLbl>
              <c:idx val="3"/>
              <c:layout>
                <c:manualLayout>
                  <c:x val="7.1301261115323021E-3"/>
                  <c:y val="-9.483960948396096E-2"/>
                </c:manualLayout>
              </c:layout>
              <c:tx>
                <c:rich>
                  <a:bodyPr rot="0" spcFirstLastPara="1" vertOverflow="clip" horzOverflow="clip" vert="horz" wrap="square" lIns="38100" tIns="19050" rIns="38100" bIns="19050" anchor="ctr" anchorCtr="1">
                    <a:spAutoFit/>
                  </a:bodyPr>
                  <a:lstStyle/>
                  <a:p>
                    <a:pPr>
                      <a:defRPr sz="1000" b="1" i="0" u="none" strike="noStrike" kern="1200" baseline="0">
                        <a:solidFill>
                          <a:schemeClr val="accent1"/>
                        </a:solidFill>
                        <a:latin typeface="+mn-lt"/>
                        <a:ea typeface="+mn-ea"/>
                        <a:cs typeface="+mn-cs"/>
                      </a:defRPr>
                    </a:pPr>
                    <a:fld id="{D79BB7DA-E623-4AFA-B3C1-D0E2E6D47498}" type="CATEGORYNAME">
                      <a:rPr lang="en-US">
                        <a:solidFill>
                          <a:schemeClr val="tx1"/>
                        </a:solidFill>
                      </a:rPr>
                      <a:pPr>
                        <a:defRPr>
                          <a:solidFill>
                            <a:schemeClr val="accent1"/>
                          </a:solidFill>
                        </a:defRPr>
                      </a:pPr>
                      <a:t>[NOM DE CATÉGORIE]</a:t>
                    </a:fld>
                    <a:r>
                      <a:rPr lang="en-US" baseline="0" dirty="0"/>
                      <a:t>
</a:t>
                    </a:r>
                    <a:fld id="{C4C837F9-2CFD-473A-878B-0381E2E6F0FA}" type="PERCENTAGE">
                      <a:rPr lang="en-US" baseline="0"/>
                      <a:pPr>
                        <a:defRPr>
                          <a:solidFill>
                            <a:schemeClr val="accent1"/>
                          </a:solidFill>
                        </a:defRPr>
                      </a:pPr>
                      <a:t>[POURCENTAGE]</a:t>
                    </a:fld>
                    <a:endParaRPr lang="en-US" baseline="0" dirty="0"/>
                  </a:p>
                </c:rich>
              </c:tx>
              <c:numFmt formatCode="0.0%" sourceLinked="0"/>
              <c:spPr>
                <a:solidFill>
                  <a:sysClr val="window" lastClr="FFFFFF"/>
                </a:solidFill>
                <a:ln>
                  <a:solidFill>
                    <a:srgbClr val="83992A"/>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1"/>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7-9C07-4329-8D50-969ABF535FD2}"/>
                </c:ext>
              </c:extLst>
            </c:dLbl>
            <c:dLbl>
              <c:idx val="4"/>
              <c:layout>
                <c:manualLayout>
                  <c:x val="8.5561513338388587E-2"/>
                  <c:y val="-6.6945606694560664E-2"/>
                </c:manualLayout>
              </c:layout>
              <c:tx>
                <c:rich>
                  <a:bodyPr rot="0" spcFirstLastPara="1" vertOverflow="clip" horzOverflow="clip" vert="horz" wrap="square" lIns="38100" tIns="19050" rIns="38100" bIns="19050" anchor="ctr" anchorCtr="1">
                    <a:spAutoFit/>
                  </a:bodyPr>
                  <a:lstStyle/>
                  <a:p>
                    <a:pPr>
                      <a:defRPr sz="1000" b="1" i="0" u="none" strike="noStrike" kern="1200" baseline="0">
                        <a:solidFill>
                          <a:schemeClr val="accent1"/>
                        </a:solidFill>
                        <a:latin typeface="+mn-lt"/>
                        <a:ea typeface="+mn-ea"/>
                        <a:cs typeface="+mn-cs"/>
                      </a:defRPr>
                    </a:pPr>
                    <a:fld id="{9207919A-CAC2-42BD-B463-B60D732F54DB}" type="CATEGORYNAME">
                      <a:rPr lang="en-US">
                        <a:solidFill>
                          <a:schemeClr val="tx1"/>
                        </a:solidFill>
                      </a:rPr>
                      <a:pPr>
                        <a:defRPr>
                          <a:solidFill>
                            <a:schemeClr val="accent1"/>
                          </a:solidFill>
                        </a:defRPr>
                      </a:pPr>
                      <a:t>[NOM DE CATÉGORIE]</a:t>
                    </a:fld>
                    <a:r>
                      <a:rPr lang="en-US" baseline="0" dirty="0"/>
                      <a:t>
</a:t>
                    </a:r>
                    <a:fld id="{4002FA0D-3C79-4507-A077-47194D084D47}" type="PERCENTAGE">
                      <a:rPr lang="en-US" baseline="0"/>
                      <a:pPr>
                        <a:defRPr>
                          <a:solidFill>
                            <a:schemeClr val="accent1"/>
                          </a:solidFill>
                        </a:defRPr>
                      </a:pPr>
                      <a:t>[POURCENTAGE]</a:t>
                    </a:fld>
                    <a:endParaRPr lang="en-US" baseline="0" dirty="0"/>
                  </a:p>
                </c:rich>
              </c:tx>
              <c:numFmt formatCode="0.0%" sourceLinked="0"/>
              <c:spPr>
                <a:solidFill>
                  <a:sysClr val="window" lastClr="FFFFFF"/>
                </a:solidFill>
                <a:ln>
                  <a:solidFill>
                    <a:srgbClr val="83992A"/>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1"/>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9-9C07-4329-8D50-969ABF535FD2}"/>
                </c:ext>
              </c:extLst>
            </c:dLbl>
            <c:dLbl>
              <c:idx val="5"/>
              <c:layout>
                <c:manualLayout>
                  <c:x val="0.15686277445371249"/>
                  <c:y val="-1.1157601115760111E-2"/>
                </c:manualLayout>
              </c:layout>
              <c:tx>
                <c:rich>
                  <a:bodyPr rot="0" spcFirstLastPara="1" vertOverflow="clip" horzOverflow="clip" vert="horz" wrap="square" lIns="38100" tIns="19050" rIns="38100" bIns="19050" anchor="ctr" anchorCtr="1">
                    <a:spAutoFit/>
                  </a:bodyPr>
                  <a:lstStyle/>
                  <a:p>
                    <a:pPr>
                      <a:defRPr sz="1000" b="1" i="0" u="none" strike="noStrike" kern="1200" baseline="0">
                        <a:solidFill>
                          <a:schemeClr val="accent1"/>
                        </a:solidFill>
                        <a:latin typeface="+mn-lt"/>
                        <a:ea typeface="+mn-ea"/>
                        <a:cs typeface="+mn-cs"/>
                      </a:defRPr>
                    </a:pPr>
                    <a:fld id="{DF0ED03E-A715-44EC-96F0-F1216DD029FD}" type="CATEGORYNAME">
                      <a:rPr lang="en-US">
                        <a:solidFill>
                          <a:schemeClr val="tx1"/>
                        </a:solidFill>
                      </a:rPr>
                      <a:pPr>
                        <a:defRPr>
                          <a:solidFill>
                            <a:schemeClr val="accent1"/>
                          </a:solidFill>
                        </a:defRPr>
                      </a:pPr>
                      <a:t>[NOM DE CATÉGORIE]</a:t>
                    </a:fld>
                    <a:r>
                      <a:rPr lang="en-US" baseline="0" dirty="0"/>
                      <a:t>
</a:t>
                    </a:r>
                    <a:fld id="{B65B2C16-1555-4C15-AC44-5B9DBBFB933E}" type="PERCENTAGE">
                      <a:rPr lang="en-US" baseline="0"/>
                      <a:pPr>
                        <a:defRPr>
                          <a:solidFill>
                            <a:schemeClr val="accent1"/>
                          </a:solidFill>
                        </a:defRPr>
                      </a:pPr>
                      <a:t>[POURCENTAGE]</a:t>
                    </a:fld>
                    <a:endParaRPr lang="en-US" baseline="0" dirty="0"/>
                  </a:p>
                </c:rich>
              </c:tx>
              <c:spPr>
                <a:solidFill>
                  <a:sysClr val="window" lastClr="FFFFFF"/>
                </a:solidFill>
                <a:ln>
                  <a:solidFill>
                    <a:srgbClr val="83992A"/>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1"/>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B-9C07-4329-8D50-969ABF535FD2}"/>
                </c:ext>
              </c:extLst>
            </c:dLbl>
            <c:spPr>
              <a:solidFill>
                <a:sysClr val="window" lastClr="FFFFFF"/>
              </a:solidFill>
              <a:ln>
                <a:solidFill>
                  <a:srgbClr val="83992A"/>
                </a:solidFill>
              </a:ln>
              <a:effectLst/>
            </c:sp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numRef>
              <c:f>'[CONDITIONS DE TRAVAIL 2017.xlsx]QUOTITES ENS 16'!$A$12:$A$17</c:f>
              <c:numCache>
                <c:formatCode>0%</c:formatCode>
                <c:ptCount val="6"/>
                <c:pt idx="0">
                  <c:v>1</c:v>
                </c:pt>
                <c:pt idx="1">
                  <c:v>0.9</c:v>
                </c:pt>
                <c:pt idx="2">
                  <c:v>0.8</c:v>
                </c:pt>
                <c:pt idx="3">
                  <c:v>0.7</c:v>
                </c:pt>
                <c:pt idx="4">
                  <c:v>0.6</c:v>
                </c:pt>
                <c:pt idx="5">
                  <c:v>0.5</c:v>
                </c:pt>
              </c:numCache>
            </c:numRef>
          </c:cat>
          <c:val>
            <c:numRef>
              <c:f>'[CONDITIONS DE TRAVAIL 2017.xlsx]QUOTITES ENS 16'!$O$12:$O$17</c:f>
              <c:numCache>
                <c:formatCode>0%</c:formatCode>
                <c:ptCount val="6"/>
                <c:pt idx="0">
                  <c:v>0.96739130434782605</c:v>
                </c:pt>
                <c:pt idx="1">
                  <c:v>0</c:v>
                </c:pt>
                <c:pt idx="2">
                  <c:v>1.9021739130434784E-2</c:v>
                </c:pt>
                <c:pt idx="3" formatCode="0.0%">
                  <c:v>2.717391304347826E-3</c:v>
                </c:pt>
                <c:pt idx="4" formatCode="0.0%">
                  <c:v>2.717391304347826E-3</c:v>
                </c:pt>
                <c:pt idx="5">
                  <c:v>8.152173913043478E-3</c:v>
                </c:pt>
              </c:numCache>
            </c:numRef>
          </c:val>
          <c:extLst>
            <c:ext xmlns:c16="http://schemas.microsoft.com/office/drawing/2014/chart" uri="{C3380CC4-5D6E-409C-BE32-E72D297353CC}">
              <c16:uniqueId val="{0000000C-9C07-4329-8D50-969ABF535FD2}"/>
            </c:ext>
          </c:extLst>
        </c:ser>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w="9525" cap="flat" cmpd="sng" algn="ctr">
      <a:noFill/>
      <a:round/>
    </a:ln>
    <a:effectLst/>
  </c:spPr>
  <c:txPr>
    <a:bodyPr/>
    <a:lstStyle/>
    <a:p>
      <a:pPr>
        <a:defRPr/>
      </a:pPr>
      <a:endParaRPr lang="fr-FR"/>
    </a:p>
  </c:txPr>
  <c:externalData r:id="rId4">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1" i="0" u="none" strike="noStrike" kern="1200" cap="all" baseline="0">
                <a:solidFill>
                  <a:schemeClr val="tx1">
                    <a:lumMod val="65000"/>
                    <a:lumOff val="35000"/>
                  </a:schemeClr>
                </a:solidFill>
                <a:latin typeface="+mn-lt"/>
                <a:ea typeface="+mn-ea"/>
                <a:cs typeface="+mn-cs"/>
              </a:defRPr>
            </a:pPr>
            <a:r>
              <a:rPr lang="fr-FR" sz="1000" dirty="0" smtClean="0"/>
              <a:t>BIATSS Quotités </a:t>
            </a:r>
            <a:r>
              <a:rPr lang="fr-FR" sz="1000" dirty="0"/>
              <a:t>2017</a:t>
            </a:r>
          </a:p>
        </c:rich>
      </c:tx>
      <c:layout>
        <c:manualLayout>
          <c:xMode val="edge"/>
          <c:yMode val="edge"/>
          <c:x val="0.25746255982708049"/>
          <c:y val="3.9285617435372754E-2"/>
        </c:manualLayout>
      </c:layout>
      <c:overlay val="0"/>
      <c:spPr>
        <a:noFill/>
        <a:ln>
          <a:noFill/>
        </a:ln>
        <a:effectLst/>
      </c:spPr>
      <c:txPr>
        <a:bodyPr rot="0" spcFirstLastPara="1" vertOverflow="ellipsis" vert="horz" wrap="square" anchor="ctr" anchorCtr="1"/>
        <a:lstStyle/>
        <a:p>
          <a:pPr>
            <a:defRPr sz="1000" b="1" i="0" u="none" strike="noStrike" kern="1200" cap="all"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8812724512091251E-2"/>
          <c:y val="0.29477205905693016"/>
          <c:w val="0.98118727548790874"/>
          <c:h val="0.59296426413325354"/>
        </c:manualLayout>
      </c:layout>
      <c:pie3DChart>
        <c:varyColors val="1"/>
        <c:ser>
          <c:idx val="0"/>
          <c:order val="0"/>
          <c:tx>
            <c:strRef>
              <c:f>'[CONDITIONS DE TRAVAIL 2017.xlsx]QUOTITES BIATSS 16'!$O$14</c:f>
              <c:strCache>
                <c:ptCount val="1"/>
                <c:pt idx="0">
                  <c:v>2017</c:v>
                </c:pt>
              </c:strCache>
            </c:strRef>
          </c:tx>
          <c:explosion val="25"/>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BE13-4A4C-81B1-27D3DE1DB2A4}"/>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BE13-4A4C-81B1-27D3DE1DB2A4}"/>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BE13-4A4C-81B1-27D3DE1DB2A4}"/>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BE13-4A4C-81B1-27D3DE1DB2A4}"/>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BE13-4A4C-81B1-27D3DE1DB2A4}"/>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BE13-4A4C-81B1-27D3DE1DB2A4}"/>
              </c:ext>
            </c:extLst>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D-BE13-4A4C-81B1-27D3DE1DB2A4}"/>
              </c:ext>
            </c:extLst>
          </c:dPt>
          <c:dLbls>
            <c:dLbl>
              <c:idx val="0"/>
              <c:tx>
                <c:rich>
                  <a:bodyPr rot="0" spcFirstLastPara="1" vertOverflow="clip" horzOverflow="clip" vert="horz" wrap="square" lIns="38100" tIns="19050" rIns="38100" bIns="19050" anchor="ctr" anchorCtr="1">
                    <a:spAutoFit/>
                  </a:bodyPr>
                  <a:lstStyle/>
                  <a:p>
                    <a:pPr>
                      <a:defRPr sz="1000" b="1" i="0" u="none" strike="noStrike" kern="1200" baseline="0">
                        <a:solidFill>
                          <a:schemeClr val="accent1"/>
                        </a:solidFill>
                        <a:latin typeface="+mn-lt"/>
                        <a:ea typeface="+mn-ea"/>
                        <a:cs typeface="+mn-cs"/>
                      </a:defRPr>
                    </a:pPr>
                    <a:fld id="{E97ADB4C-155A-4E1A-B50F-7AF5A3A92698}" type="CATEGORYNAME">
                      <a:rPr lang="en-US">
                        <a:solidFill>
                          <a:schemeClr val="tx1"/>
                        </a:solidFill>
                      </a:rPr>
                      <a:pPr>
                        <a:defRPr/>
                      </a:pPr>
                      <a:t>[NOM DE CATÉGORIE]</a:t>
                    </a:fld>
                    <a:r>
                      <a:rPr lang="en-US" baseline="0" dirty="0"/>
                      <a:t>
</a:t>
                    </a:r>
                    <a:fld id="{BC7D44F9-ADBF-48D9-9310-B5FBF972676E}" type="PERCENTAGE">
                      <a:rPr lang="en-US" baseline="0"/>
                      <a:pPr>
                        <a:defRPr/>
                      </a:pPr>
                      <a:t>[POURCENTAGE]</a:t>
                    </a:fld>
                    <a:endParaRPr lang="en-US" baseline="0" dirty="0"/>
                  </a:p>
                </c:rich>
              </c:tx>
              <c:spPr>
                <a:solidFill>
                  <a:sysClr val="window" lastClr="FFFFFF"/>
                </a:solidFill>
                <a:ln>
                  <a:solidFill>
                    <a:srgbClr val="83992A"/>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1-BE13-4A4C-81B1-27D3DE1DB2A4}"/>
                </c:ext>
              </c:extLst>
            </c:dLbl>
            <c:dLbl>
              <c:idx val="1"/>
              <c:tx>
                <c:rich>
                  <a:bodyPr rot="0" spcFirstLastPara="1" vertOverflow="clip" horzOverflow="clip" vert="horz" wrap="square" lIns="38100" tIns="19050" rIns="38100" bIns="19050" anchor="ctr" anchorCtr="1">
                    <a:spAutoFit/>
                  </a:bodyPr>
                  <a:lstStyle/>
                  <a:p>
                    <a:pPr>
                      <a:defRPr sz="1000" b="1" i="0" u="none" strike="noStrike" kern="1200" baseline="0">
                        <a:solidFill>
                          <a:schemeClr val="accent1"/>
                        </a:solidFill>
                        <a:latin typeface="+mn-lt"/>
                        <a:ea typeface="+mn-ea"/>
                        <a:cs typeface="+mn-cs"/>
                      </a:defRPr>
                    </a:pPr>
                    <a:fld id="{503B2987-9F4F-47A7-B727-2F4BE4F203C1}" type="CATEGORYNAME">
                      <a:rPr lang="en-US">
                        <a:solidFill>
                          <a:schemeClr val="tx1"/>
                        </a:solidFill>
                      </a:rPr>
                      <a:pPr>
                        <a:defRPr>
                          <a:solidFill>
                            <a:schemeClr val="accent1"/>
                          </a:solidFill>
                        </a:defRPr>
                      </a:pPr>
                      <a:t>[NOM DE CATÉGORIE]</a:t>
                    </a:fld>
                    <a:r>
                      <a:rPr lang="en-US" baseline="0" dirty="0"/>
                      <a:t>
</a:t>
                    </a:r>
                    <a:fld id="{C1FC8F96-C8AD-4CD5-86CC-4DC1F9864DA7}" type="PERCENTAGE">
                      <a:rPr lang="en-US" baseline="0"/>
                      <a:pPr>
                        <a:defRPr>
                          <a:solidFill>
                            <a:schemeClr val="accent1"/>
                          </a:solidFill>
                        </a:defRPr>
                      </a:pPr>
                      <a:t>[POURCENTAGE]</a:t>
                    </a:fld>
                    <a:endParaRPr lang="en-US" baseline="0" dirty="0"/>
                  </a:p>
                </c:rich>
              </c:tx>
              <c:spPr>
                <a:solidFill>
                  <a:sysClr val="window" lastClr="FFFFFF"/>
                </a:solidFill>
                <a:ln>
                  <a:solidFill>
                    <a:srgbClr val="83992A"/>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3-BE13-4A4C-81B1-27D3DE1DB2A4}"/>
                </c:ext>
              </c:extLst>
            </c:dLbl>
            <c:dLbl>
              <c:idx val="2"/>
              <c:layout>
                <c:manualLayout>
                  <c:x val="7.3887489504617973E-2"/>
                  <c:y val="-3.404255319148939E-2"/>
                </c:manualLayout>
              </c:layout>
              <c:tx>
                <c:rich>
                  <a:bodyPr rot="0" spcFirstLastPara="1" vertOverflow="clip" horzOverflow="clip" vert="horz" wrap="square" lIns="38100" tIns="19050" rIns="38100" bIns="19050" anchor="ctr" anchorCtr="1">
                    <a:spAutoFit/>
                  </a:bodyPr>
                  <a:lstStyle/>
                  <a:p>
                    <a:pPr>
                      <a:defRPr sz="1000" b="1" i="0" u="none" strike="noStrike" kern="1200" baseline="0">
                        <a:solidFill>
                          <a:schemeClr val="accent1"/>
                        </a:solidFill>
                        <a:latin typeface="+mn-lt"/>
                        <a:ea typeface="+mn-ea"/>
                        <a:cs typeface="+mn-cs"/>
                      </a:defRPr>
                    </a:pPr>
                    <a:fld id="{D456C01E-3788-41AD-B18C-2541DB3282F2}" type="CATEGORYNAME">
                      <a:rPr lang="en-US">
                        <a:solidFill>
                          <a:schemeClr val="tx1"/>
                        </a:solidFill>
                      </a:rPr>
                      <a:pPr>
                        <a:defRPr>
                          <a:solidFill>
                            <a:schemeClr val="accent1"/>
                          </a:solidFill>
                        </a:defRPr>
                      </a:pPr>
                      <a:t>[NOM DE CATÉGORIE]</a:t>
                    </a:fld>
                    <a:r>
                      <a:rPr lang="en-US" baseline="0" dirty="0"/>
                      <a:t>
</a:t>
                    </a:r>
                    <a:fld id="{F8C8891E-8D9C-4057-8004-0F18413AA859}" type="PERCENTAGE">
                      <a:rPr lang="en-US" baseline="0"/>
                      <a:pPr>
                        <a:defRPr>
                          <a:solidFill>
                            <a:schemeClr val="accent1"/>
                          </a:solidFill>
                        </a:defRPr>
                      </a:pPr>
                      <a:t>[POURCENTAGE]</a:t>
                    </a:fld>
                    <a:endParaRPr lang="en-US" baseline="0" dirty="0"/>
                  </a:p>
                </c:rich>
              </c:tx>
              <c:spPr>
                <a:solidFill>
                  <a:sysClr val="window" lastClr="FFFFFF"/>
                </a:solidFill>
                <a:ln>
                  <a:solidFill>
                    <a:srgbClr val="83992A"/>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1"/>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5-BE13-4A4C-81B1-27D3DE1DB2A4}"/>
                </c:ext>
              </c:extLst>
            </c:dLbl>
            <c:dLbl>
              <c:idx val="3"/>
              <c:delete val="1"/>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7-BE13-4A4C-81B1-27D3DE1DB2A4}"/>
                </c:ext>
              </c:extLst>
            </c:dLbl>
            <c:dLbl>
              <c:idx val="4"/>
              <c:delete val="1"/>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9-BE13-4A4C-81B1-27D3DE1DB2A4}"/>
                </c:ext>
              </c:extLst>
            </c:dLbl>
            <c:dLbl>
              <c:idx val="5"/>
              <c:layout>
                <c:manualLayout>
                  <c:x val="0.12762384550797648"/>
                  <c:y val="-1.7021276595744681E-2"/>
                </c:manualLayout>
              </c:layout>
              <c:tx>
                <c:rich>
                  <a:bodyPr rot="0" spcFirstLastPara="1" vertOverflow="clip" horzOverflow="clip" vert="horz" wrap="square" lIns="38100" tIns="19050" rIns="38100" bIns="19050" anchor="ctr" anchorCtr="1">
                    <a:spAutoFit/>
                  </a:bodyPr>
                  <a:lstStyle/>
                  <a:p>
                    <a:pPr>
                      <a:defRPr sz="1000" b="1" i="0" u="none" strike="noStrike" kern="1200" baseline="0">
                        <a:solidFill>
                          <a:schemeClr val="accent1"/>
                        </a:solidFill>
                        <a:latin typeface="+mn-lt"/>
                        <a:ea typeface="+mn-ea"/>
                        <a:cs typeface="+mn-cs"/>
                      </a:defRPr>
                    </a:pPr>
                    <a:fld id="{65E7A258-30A8-42E1-A6BC-253EDD0251CD}" type="CATEGORYNAME">
                      <a:rPr lang="en-US">
                        <a:solidFill>
                          <a:schemeClr val="tx1"/>
                        </a:solidFill>
                      </a:rPr>
                      <a:pPr>
                        <a:defRPr>
                          <a:solidFill>
                            <a:schemeClr val="accent1"/>
                          </a:solidFill>
                        </a:defRPr>
                      </a:pPr>
                      <a:t>[NOM DE CATÉGORIE]</a:t>
                    </a:fld>
                    <a:r>
                      <a:rPr lang="en-US" baseline="0" dirty="0"/>
                      <a:t>
</a:t>
                    </a:r>
                    <a:fld id="{E98781C2-8983-4343-9E06-EE953FD0EAFC}" type="PERCENTAGE">
                      <a:rPr lang="en-US" baseline="0"/>
                      <a:pPr>
                        <a:defRPr>
                          <a:solidFill>
                            <a:schemeClr val="accent1"/>
                          </a:solidFill>
                        </a:defRPr>
                      </a:pPr>
                      <a:t>[POURCENTAGE]</a:t>
                    </a:fld>
                    <a:endParaRPr lang="en-US" baseline="0" dirty="0"/>
                  </a:p>
                </c:rich>
              </c:tx>
              <c:spPr>
                <a:solidFill>
                  <a:sysClr val="window" lastClr="FFFFFF"/>
                </a:solidFill>
                <a:ln>
                  <a:solidFill>
                    <a:srgbClr val="83992A"/>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accent1"/>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B-BE13-4A4C-81B1-27D3DE1DB2A4}"/>
                </c:ext>
              </c:extLst>
            </c:dLbl>
            <c:dLbl>
              <c:idx val="6"/>
              <c:delete val="1"/>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D-BE13-4A4C-81B1-27D3DE1DB2A4}"/>
                </c:ext>
              </c:extLst>
            </c:dLbl>
            <c:spPr>
              <a:solidFill>
                <a:sysClr val="window" lastClr="FFFFFF"/>
              </a:solidFill>
              <a:ln>
                <a:solidFill>
                  <a:srgbClr val="83992A"/>
                </a:solidFill>
              </a:ln>
              <a:effectLst/>
            </c:sp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numRef>
              <c:f>'[CONDITIONS DE TRAVAIL 2017.xlsx]QUOTITES BIATSS 16'!$A$15:$A$21</c:f>
              <c:numCache>
                <c:formatCode>0%</c:formatCode>
                <c:ptCount val="7"/>
                <c:pt idx="0">
                  <c:v>1</c:v>
                </c:pt>
                <c:pt idx="1">
                  <c:v>0.9</c:v>
                </c:pt>
                <c:pt idx="2">
                  <c:v>0.8</c:v>
                </c:pt>
                <c:pt idx="3">
                  <c:v>0.7</c:v>
                </c:pt>
                <c:pt idx="4">
                  <c:v>0.6</c:v>
                </c:pt>
                <c:pt idx="5">
                  <c:v>0.5</c:v>
                </c:pt>
                <c:pt idx="6">
                  <c:v>0.4</c:v>
                </c:pt>
              </c:numCache>
            </c:numRef>
          </c:cat>
          <c:val>
            <c:numRef>
              <c:f>'[CONDITIONS DE TRAVAIL 2017.xlsx]QUOTITES BIATSS 16'!$O$15:$O$21</c:f>
              <c:numCache>
                <c:formatCode>0%</c:formatCode>
                <c:ptCount val="7"/>
                <c:pt idx="0">
                  <c:v>0.86912751677852351</c:v>
                </c:pt>
                <c:pt idx="1">
                  <c:v>1.3422818791946308E-2</c:v>
                </c:pt>
                <c:pt idx="2">
                  <c:v>0.1040268456375839</c:v>
                </c:pt>
                <c:pt idx="3">
                  <c:v>0</c:v>
                </c:pt>
                <c:pt idx="4">
                  <c:v>0</c:v>
                </c:pt>
                <c:pt idx="5">
                  <c:v>1.3422818791946308E-2</c:v>
                </c:pt>
                <c:pt idx="6">
                  <c:v>0</c:v>
                </c:pt>
              </c:numCache>
            </c:numRef>
          </c:val>
          <c:extLst>
            <c:ext xmlns:c16="http://schemas.microsoft.com/office/drawing/2014/chart" uri="{C3380CC4-5D6E-409C-BE32-E72D297353CC}">
              <c16:uniqueId val="{0000000E-BE13-4A4C-81B1-27D3DE1DB2A4}"/>
            </c:ext>
          </c:extLst>
        </c:ser>
        <c:dLbls>
          <c:showLegendKey val="0"/>
          <c:showVal val="0"/>
          <c:showCatName val="0"/>
          <c:showSerName val="0"/>
          <c:showPercent val="0"/>
          <c:showBubbleSize val="0"/>
          <c:showLeaderLines val="0"/>
        </c:dLbls>
      </c:pie3DChart>
      <c:spPr>
        <a:noFill/>
        <a:ln>
          <a:noFill/>
        </a:ln>
        <a:effectLst/>
      </c:spPr>
    </c:plotArea>
    <c:plotVisOnly val="1"/>
    <c:dispBlanksAs val="zero"/>
    <c:showDLblsOverMax val="0"/>
  </c:chart>
  <c:spPr>
    <a:noFill/>
    <a:ln w="9525" cap="flat" cmpd="sng" algn="ctr">
      <a:noFill/>
      <a:round/>
    </a:ln>
    <a:effectLst/>
  </c:spPr>
  <c:txPr>
    <a:bodyPr/>
    <a:lstStyle/>
    <a:p>
      <a:pPr>
        <a:defRPr/>
      </a:pPr>
      <a:endParaRPr lang="fr-FR"/>
    </a:p>
  </c:txPr>
  <c:externalData r:id="rId4">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1" i="0" u="none" strike="noStrike" kern="1200" cap="none" spc="0" normalizeH="0" baseline="0">
                <a:solidFill>
                  <a:schemeClr val="dk1">
                    <a:lumMod val="50000"/>
                    <a:lumOff val="50000"/>
                  </a:schemeClr>
                </a:solidFill>
                <a:latin typeface="+mj-lt"/>
                <a:ea typeface="+mj-ea"/>
                <a:cs typeface="+mj-cs"/>
              </a:defRPr>
            </a:pPr>
            <a:r>
              <a:rPr lang="fr-FR" sz="1000" noProof="0" dirty="0" smtClean="0"/>
              <a:t>Enseignants</a:t>
            </a:r>
            <a:r>
              <a:rPr lang="en-US" sz="1000" baseline="0" dirty="0" smtClean="0"/>
              <a:t> : </a:t>
            </a:r>
            <a:r>
              <a:rPr lang="fr-FR" sz="1000" baseline="0" noProof="0" dirty="0" smtClean="0"/>
              <a:t>r</a:t>
            </a:r>
            <a:r>
              <a:rPr lang="fr-FR" sz="1000" noProof="0" dirty="0" smtClean="0"/>
              <a:t>ecours au temps partiel par genre</a:t>
            </a:r>
            <a:endParaRPr lang="fr-FR" sz="1000" noProof="0" dirty="0"/>
          </a:p>
        </c:rich>
      </c:tx>
      <c:overlay val="0"/>
      <c:spPr>
        <a:noFill/>
        <a:ln>
          <a:noFill/>
        </a:ln>
        <a:effectLst/>
      </c:spPr>
      <c:txPr>
        <a:bodyPr rot="0" spcFirstLastPara="1" vertOverflow="ellipsis" vert="horz" wrap="square" anchor="ctr" anchorCtr="1"/>
        <a:lstStyle/>
        <a:p>
          <a:pPr>
            <a:defRPr sz="1000" b="1" i="0" u="none" strike="noStrike" kern="1200" cap="none" spc="0" normalizeH="0" baseline="0">
              <a:solidFill>
                <a:schemeClr val="dk1">
                  <a:lumMod val="50000"/>
                  <a:lumOff val="50000"/>
                </a:schemeClr>
              </a:solidFill>
              <a:latin typeface="+mj-lt"/>
              <a:ea typeface="+mj-ea"/>
              <a:cs typeface="+mj-cs"/>
            </a:defRPr>
          </a:pPr>
          <a:endParaRPr lang="fr-FR"/>
        </a:p>
      </c:txPr>
    </c:title>
    <c:autoTitleDeleted val="0"/>
    <c:plotArea>
      <c:layout>
        <c:manualLayout>
          <c:layoutTarget val="inner"/>
          <c:xMode val="edge"/>
          <c:yMode val="edge"/>
          <c:x val="0.11883610242499591"/>
          <c:y val="0.1943019943019943"/>
          <c:w val="0.84607617827675852"/>
          <c:h val="0.62376337573187968"/>
        </c:manualLayout>
      </c:layout>
      <c:barChart>
        <c:barDir val="col"/>
        <c:grouping val="stacked"/>
        <c:varyColors val="0"/>
        <c:ser>
          <c:idx val="0"/>
          <c:order val="0"/>
          <c:tx>
            <c:strRef>
              <c:f>'[CONDITIONS DE TRAVAIL 2017.xlsx]QUOTITES ENS 16'!$E$72</c:f>
              <c:strCache>
                <c:ptCount val="1"/>
                <c:pt idx="0">
                  <c:v>Temps plein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'[CONDITIONS DE TRAVAIL 2017.xlsx]QUOTITES ENS 16'!$F$71:$G$71</c:f>
              <c:strCache>
                <c:ptCount val="2"/>
                <c:pt idx="0">
                  <c:v>H</c:v>
                </c:pt>
                <c:pt idx="1">
                  <c:v>F</c:v>
                </c:pt>
              </c:strCache>
            </c:strRef>
          </c:cat>
          <c:val>
            <c:numRef>
              <c:f>'[CONDITIONS DE TRAVAIL 2017.xlsx]QUOTITES ENS 16'!$F$72:$G$72</c:f>
              <c:numCache>
                <c:formatCode>0%</c:formatCode>
                <c:ptCount val="2"/>
                <c:pt idx="0">
                  <c:v>0.97706422018348627</c:v>
                </c:pt>
                <c:pt idx="1">
                  <c:v>0.95804195804195802</c:v>
                </c:pt>
              </c:numCache>
            </c:numRef>
          </c:val>
          <c:extLst>
            <c:ext xmlns:c16="http://schemas.microsoft.com/office/drawing/2014/chart" uri="{C3380CC4-5D6E-409C-BE32-E72D297353CC}">
              <c16:uniqueId val="{00000000-3B1C-47F1-884B-75FD9EBB6D28}"/>
            </c:ext>
          </c:extLst>
        </c:ser>
        <c:ser>
          <c:idx val="1"/>
          <c:order val="1"/>
          <c:tx>
            <c:strRef>
              <c:f>'[CONDITIONS DE TRAVAIL 2017.xlsx]QUOTITES ENS 16'!$E$73</c:f>
              <c:strCache>
                <c:ptCount val="1"/>
                <c:pt idx="0">
                  <c:v>Temps partiel</c:v>
                </c:pt>
              </c:strCache>
            </c:strRef>
          </c:tx>
          <c:spPr>
            <a:solidFill>
              <a:srgbClr val="3494BA">
                <a:lumMod val="40000"/>
                <a:lumOff val="6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'[CONDITIONS DE TRAVAIL 2017.xlsx]QUOTITES ENS 16'!$F$71:$G$71</c:f>
              <c:strCache>
                <c:ptCount val="2"/>
                <c:pt idx="0">
                  <c:v>H</c:v>
                </c:pt>
                <c:pt idx="1">
                  <c:v>F</c:v>
                </c:pt>
              </c:strCache>
            </c:strRef>
          </c:cat>
          <c:val>
            <c:numRef>
              <c:f>'[CONDITIONS DE TRAVAIL 2017.xlsx]QUOTITES ENS 16'!$F$73:$G$73</c:f>
              <c:numCache>
                <c:formatCode>0%</c:formatCode>
                <c:ptCount val="2"/>
                <c:pt idx="0">
                  <c:v>2.2935779816513763E-2</c:v>
                </c:pt>
                <c:pt idx="1">
                  <c:v>4.195804195804196E-2</c:v>
                </c:pt>
              </c:numCache>
            </c:numRef>
          </c:val>
          <c:extLst>
            <c:ext xmlns:c16="http://schemas.microsoft.com/office/drawing/2014/chart" uri="{C3380CC4-5D6E-409C-BE32-E72D297353CC}">
              <c16:uniqueId val="{00000001-3B1C-47F1-884B-75FD9EBB6D28}"/>
            </c:ext>
          </c:extLst>
        </c:ser>
        <c:dLbls>
          <c:showLegendKey val="0"/>
          <c:showVal val="0"/>
          <c:showCatName val="0"/>
          <c:showSerName val="0"/>
          <c:showPercent val="0"/>
          <c:showBubbleSize val="0"/>
        </c:dLbls>
        <c:gapWidth val="150"/>
        <c:overlap val="100"/>
        <c:axId val="356500912"/>
        <c:axId val="1"/>
      </c:barChart>
      <c:catAx>
        <c:axId val="356500912"/>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fr-FR"/>
          </a:p>
        </c:txPr>
        <c:crossAx val="1"/>
        <c:crosses val="autoZero"/>
        <c:auto val="1"/>
        <c:lblAlgn val="ctr"/>
        <c:lblOffset val="100"/>
        <c:noMultiLvlLbl val="0"/>
      </c:catAx>
      <c:valAx>
        <c:axId val="1"/>
        <c:scaling>
          <c:orientation val="minMax"/>
          <c:max val="1"/>
        </c:scaling>
        <c:delete val="0"/>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crossAx val="356500912"/>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legend>
    <c:plotVisOnly val="1"/>
    <c:dispBlanksAs val="gap"/>
    <c:showDLblsOverMax val="0"/>
  </c:chart>
  <c:spPr>
    <a:noFill/>
    <a:ln w="9525" cap="flat" cmpd="sng" algn="ctr">
      <a:noFill/>
      <a:round/>
    </a:ln>
    <a:effectLst/>
  </c:spPr>
  <c:txPr>
    <a:bodyPr/>
    <a:lstStyle/>
    <a:p>
      <a:pPr>
        <a:defRPr/>
      </a:pPr>
      <a:endParaRPr lang="fr-FR"/>
    </a:p>
  </c:txPr>
  <c:externalData r:id="rId4">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a:defRPr sz="1000" b="1" i="0" u="none" strike="noStrike" kern="1200" cap="none" spc="0" normalizeH="0" baseline="0">
                <a:solidFill>
                  <a:schemeClr val="dk1">
                    <a:lumMod val="50000"/>
                    <a:lumOff val="50000"/>
                  </a:schemeClr>
                </a:solidFill>
                <a:latin typeface="+mj-lt"/>
                <a:ea typeface="+mj-ea"/>
                <a:cs typeface="+mj-cs"/>
              </a:defRPr>
            </a:pPr>
            <a:r>
              <a:rPr lang="fr-FR" sz="1000" dirty="0" smtClean="0"/>
              <a:t>BIATSS </a:t>
            </a:r>
            <a:r>
              <a:rPr lang="fr-FR" sz="1000" baseline="0" dirty="0" smtClean="0"/>
              <a:t> : r</a:t>
            </a:r>
            <a:r>
              <a:rPr lang="fr-FR" sz="1000" dirty="0" smtClean="0"/>
              <a:t>ecours</a:t>
            </a:r>
            <a:r>
              <a:rPr lang="fr-FR" sz="1000" baseline="0" dirty="0" smtClean="0"/>
              <a:t> au temps partiel par genre</a:t>
            </a:r>
            <a:endParaRPr lang="fr-FR" sz="1000" dirty="0"/>
          </a:p>
        </c:rich>
      </c:tx>
      <c:layout>
        <c:manualLayout>
          <c:xMode val="edge"/>
          <c:yMode val="edge"/>
          <c:x val="0.12086553448171161"/>
          <c:y val="2.3578035803774024E-2"/>
        </c:manualLayout>
      </c:layout>
      <c:overlay val="0"/>
      <c:spPr>
        <a:noFill/>
        <a:ln>
          <a:noFill/>
        </a:ln>
        <a:effectLst/>
      </c:spPr>
      <c:txPr>
        <a:bodyPr rot="0" spcFirstLastPara="1" vertOverflow="ellipsis" vert="horz" wrap="square" anchor="ctr" anchorCtr="1"/>
        <a:lstStyle/>
        <a:p>
          <a:pPr algn="ctr">
            <a:defRPr sz="1000" b="1" i="0" u="none" strike="noStrike" kern="1200" cap="none" spc="0" normalizeH="0" baseline="0">
              <a:solidFill>
                <a:schemeClr val="dk1">
                  <a:lumMod val="50000"/>
                  <a:lumOff val="50000"/>
                </a:schemeClr>
              </a:solidFill>
              <a:latin typeface="+mj-lt"/>
              <a:ea typeface="+mj-ea"/>
              <a:cs typeface="+mj-cs"/>
            </a:defRPr>
          </a:pPr>
          <a:endParaRPr lang="fr-FR"/>
        </a:p>
      </c:txPr>
    </c:title>
    <c:autoTitleDeleted val="0"/>
    <c:plotArea>
      <c:layout>
        <c:manualLayout>
          <c:layoutTarget val="inner"/>
          <c:xMode val="edge"/>
          <c:yMode val="edge"/>
          <c:x val="0.11653813196229648"/>
          <c:y val="0.17402940124347807"/>
          <c:w val="0.84061696658097684"/>
          <c:h val="0.64480661351750657"/>
        </c:manualLayout>
      </c:layout>
      <c:barChart>
        <c:barDir val="col"/>
        <c:grouping val="stacked"/>
        <c:varyColors val="0"/>
        <c:ser>
          <c:idx val="0"/>
          <c:order val="0"/>
          <c:tx>
            <c:strRef>
              <c:f>'[CONDITIONS DE TRAVAIL 2017.xlsx]QUOTITES BIATSS 16'!$E$50</c:f>
              <c:strCache>
                <c:ptCount val="1"/>
                <c:pt idx="0">
                  <c:v>Temps plein</c:v>
                </c:pt>
              </c:strCache>
            </c:strRef>
          </c:tx>
          <c:spPr>
            <a:solidFill>
              <a:schemeClr val="accent1"/>
            </a:solidFill>
            <a:ln>
              <a:noFill/>
            </a:ln>
            <a:effectLst/>
          </c:spPr>
          <c:invertIfNegative val="0"/>
          <c:dPt>
            <c:idx val="0"/>
            <c:invertIfNegative val="0"/>
            <c:bubble3D val="0"/>
            <c:extLst>
              <c:ext xmlns:c16="http://schemas.microsoft.com/office/drawing/2014/chart" uri="{C3380CC4-5D6E-409C-BE32-E72D297353CC}">
                <c16:uniqueId val="{00000000-DACE-4866-ACEB-FED17B7AA8A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'[CONDITIONS DE TRAVAIL 2017.xlsx]QUOTITES BIATSS 16'!$F$49:$G$49</c:f>
              <c:strCache>
                <c:ptCount val="2"/>
                <c:pt idx="0">
                  <c:v>hommes</c:v>
                </c:pt>
                <c:pt idx="1">
                  <c:v>femmes</c:v>
                </c:pt>
              </c:strCache>
            </c:strRef>
          </c:cat>
          <c:val>
            <c:numRef>
              <c:f>'[CONDITIONS DE TRAVAIL 2017.xlsx]QUOTITES BIATSS 16'!$F$50:$G$50</c:f>
              <c:numCache>
                <c:formatCode>0%</c:formatCode>
                <c:ptCount val="2"/>
                <c:pt idx="0">
                  <c:v>0.93684210526315792</c:v>
                </c:pt>
                <c:pt idx="1">
                  <c:v>0.83743842364532017</c:v>
                </c:pt>
              </c:numCache>
            </c:numRef>
          </c:val>
          <c:extLst>
            <c:ext xmlns:c16="http://schemas.microsoft.com/office/drawing/2014/chart" uri="{C3380CC4-5D6E-409C-BE32-E72D297353CC}">
              <c16:uniqueId val="{00000001-DACE-4866-ACEB-FED17B7AA8A5}"/>
            </c:ext>
          </c:extLst>
        </c:ser>
        <c:ser>
          <c:idx val="1"/>
          <c:order val="1"/>
          <c:tx>
            <c:strRef>
              <c:f>'[CONDITIONS DE TRAVAIL 2017.xlsx]QUOTITES BIATSS 16'!$E$51</c:f>
              <c:strCache>
                <c:ptCount val="1"/>
                <c:pt idx="0">
                  <c:v>Temps partiel</c:v>
                </c:pt>
              </c:strCache>
            </c:strRef>
          </c:tx>
          <c:spPr>
            <a:solidFill>
              <a:srgbClr val="3494BA">
                <a:lumMod val="40000"/>
                <a:lumOff val="60000"/>
              </a:srgbClr>
            </a:solidFill>
            <a:ln>
              <a:noFill/>
            </a:ln>
            <a:effectLst/>
          </c:spPr>
          <c:invertIfNegative val="0"/>
          <c:dPt>
            <c:idx val="0"/>
            <c:invertIfNegative val="0"/>
            <c:bubble3D val="0"/>
            <c:spPr>
              <a:solidFill>
                <a:srgbClr val="3494BA">
                  <a:lumMod val="40000"/>
                  <a:lumOff val="60000"/>
                </a:srgbClr>
              </a:solidFill>
              <a:ln>
                <a:noFill/>
              </a:ln>
              <a:effectLst/>
            </c:spPr>
            <c:extLst>
              <c:ext xmlns:c16="http://schemas.microsoft.com/office/drawing/2014/chart" uri="{C3380CC4-5D6E-409C-BE32-E72D297353CC}">
                <c16:uniqueId val="{00000003-DACE-4866-ACEB-FED17B7AA8A5}"/>
              </c:ext>
            </c:extLst>
          </c:dPt>
          <c:dLbls>
            <c:dLbl>
              <c:idx val="0"/>
              <c:layout>
                <c:manualLayout>
                  <c:x val="-2.5140173673663543E-3"/>
                  <c:y val="-2.130217593768492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ACE-4866-ACEB-FED17B7AA8A5}"/>
                </c:ext>
              </c:extLst>
            </c:dLbl>
            <c:dLbl>
              <c:idx val="1"/>
              <c:layout>
                <c:manualLayout>
                  <c:x val="2.2908190460768241E-3"/>
                  <c:y val="-7.88030528442014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ACE-4866-ACEB-FED17B7AA8A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'[CONDITIONS DE TRAVAIL 2017.xlsx]QUOTITES BIATSS 16'!$F$49:$G$49</c:f>
              <c:strCache>
                <c:ptCount val="2"/>
                <c:pt idx="0">
                  <c:v>hommes</c:v>
                </c:pt>
                <c:pt idx="1">
                  <c:v>femmes</c:v>
                </c:pt>
              </c:strCache>
            </c:strRef>
          </c:cat>
          <c:val>
            <c:numRef>
              <c:f>'[CONDITIONS DE TRAVAIL 2017.xlsx]QUOTITES BIATSS 16'!$F$51:$G$51</c:f>
              <c:numCache>
                <c:formatCode>0%</c:formatCode>
                <c:ptCount val="2"/>
                <c:pt idx="0">
                  <c:v>6.3157894736842107E-2</c:v>
                </c:pt>
                <c:pt idx="1">
                  <c:v>0.1625615763546798</c:v>
                </c:pt>
              </c:numCache>
            </c:numRef>
          </c:val>
          <c:extLst>
            <c:ext xmlns:c16="http://schemas.microsoft.com/office/drawing/2014/chart" uri="{C3380CC4-5D6E-409C-BE32-E72D297353CC}">
              <c16:uniqueId val="{00000005-DACE-4866-ACEB-FED17B7AA8A5}"/>
            </c:ext>
          </c:extLst>
        </c:ser>
        <c:dLbls>
          <c:showLegendKey val="0"/>
          <c:showVal val="0"/>
          <c:showCatName val="0"/>
          <c:showSerName val="0"/>
          <c:showPercent val="0"/>
          <c:showBubbleSize val="0"/>
        </c:dLbls>
        <c:gapWidth val="150"/>
        <c:overlap val="100"/>
        <c:axId val="187424352"/>
        <c:axId val="1"/>
      </c:barChart>
      <c:catAx>
        <c:axId val="187424352"/>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dk1">
                <a:lumMod val="15000"/>
                <a:lumOff val="85000"/>
              </a:schemeClr>
            </a:solidFill>
            <a:round/>
          </a:ln>
          <a:effectLst/>
        </c:spPr>
        <c:txPr>
          <a:bodyPr rot="0" spcFirstLastPara="1" vertOverflow="ellipsis"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fr-FR"/>
          </a:p>
        </c:txPr>
        <c:crossAx val="1"/>
        <c:crosses val="autoZero"/>
        <c:auto val="1"/>
        <c:lblAlgn val="ctr"/>
        <c:lblOffset val="100"/>
        <c:noMultiLvlLbl val="0"/>
      </c:catAx>
      <c:valAx>
        <c:axId val="1"/>
        <c:scaling>
          <c:orientation val="minMax"/>
          <c:max val="1"/>
        </c:scaling>
        <c:delete val="0"/>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spPr>
          <a:noFill/>
          <a:ln w="9525" cap="flat" cmpd="sng" algn="ctr">
            <a:solidFill>
              <a:schemeClr val="dk1">
                <a:lumMod val="15000"/>
                <a:lumOff val="85000"/>
              </a:schemeClr>
            </a:solidFill>
            <a:round/>
          </a:ln>
          <a:effectLst/>
        </c:spPr>
        <c:txPr>
          <a:bodyPr rot="0" spcFirstLastPara="1" vertOverflow="ellipsis"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crossAx val="187424352"/>
        <c:crosses val="autoZero"/>
        <c:crossBetween val="between"/>
      </c:valAx>
      <c:spPr>
        <a:pattFill prst="ltDnDiag">
          <a:fgClr>
            <a:schemeClr val="dk1">
              <a:lumMod val="15000"/>
              <a:lumOff val="85000"/>
            </a:schemeClr>
          </a:fgClr>
          <a:bgClr>
            <a:schemeClr val="lt1"/>
          </a:bgClr>
        </a:pattFill>
        <a:ln>
          <a:noFill/>
        </a:ln>
        <a:effectLst/>
      </c:spPr>
    </c:plotArea>
    <c:legend>
      <c:legendPos val="b"/>
      <c:layout>
        <c:manualLayout>
          <c:xMode val="edge"/>
          <c:yMode val="edge"/>
          <c:x val="0.24987011584991464"/>
          <c:y val="0.88706890579683428"/>
          <c:w val="0.50025949841102768"/>
          <c:h val="0.1129310942031657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legend>
    <c:plotVisOnly val="1"/>
    <c:dispBlanksAs val="gap"/>
    <c:showDLblsOverMax val="0"/>
  </c:chart>
  <c:spPr>
    <a:noFill/>
    <a:ln w="9525" cap="flat" cmpd="sng" algn="ctr">
      <a:noFill/>
      <a:round/>
    </a:ln>
    <a:effectLst/>
  </c:spPr>
  <c:txPr>
    <a:bodyPr/>
    <a:lstStyle/>
    <a:p>
      <a:pPr>
        <a:defRPr/>
      </a:pPr>
      <a:endParaRPr lang="fr-FR"/>
    </a:p>
  </c:txPr>
  <c:externalData r:id="rId4">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none" spc="0" normalizeH="0" baseline="0">
                <a:solidFill>
                  <a:schemeClr val="dk1">
                    <a:lumMod val="50000"/>
                    <a:lumOff val="50000"/>
                  </a:schemeClr>
                </a:solidFill>
                <a:latin typeface="+mj-lt"/>
                <a:ea typeface="+mj-ea"/>
                <a:cs typeface="+mj-cs"/>
              </a:defRPr>
            </a:pPr>
            <a:r>
              <a:rPr lang="fr-FR" sz="1200" dirty="0" smtClean="0"/>
              <a:t>BIATSS : évolution </a:t>
            </a:r>
            <a:r>
              <a:rPr lang="fr-FR" sz="1200" dirty="0"/>
              <a:t>du travail à temps plein selon </a:t>
            </a:r>
            <a:r>
              <a:rPr lang="fr-FR" sz="1200" dirty="0" smtClean="0"/>
              <a:t>la catégorie</a:t>
            </a:r>
            <a:endParaRPr lang="fr-FR" sz="1200" dirty="0"/>
          </a:p>
        </c:rich>
      </c:tx>
      <c:layout>
        <c:manualLayout>
          <c:xMode val="edge"/>
          <c:yMode val="edge"/>
          <c:x val="0.21226442848490096"/>
          <c:y val="3.4810050369390999E-2"/>
        </c:manualLayout>
      </c:layout>
      <c:overlay val="0"/>
      <c:spPr>
        <a:noFill/>
        <a:ln>
          <a:noFill/>
        </a:ln>
        <a:effectLst/>
      </c:spPr>
      <c:txPr>
        <a:bodyPr rot="0" spcFirstLastPara="1" vertOverflow="ellipsis" vert="horz" wrap="square" anchor="ctr" anchorCtr="1"/>
        <a:lstStyle/>
        <a:p>
          <a:pPr>
            <a:defRPr sz="1200" b="1" i="0" u="none" strike="noStrike" kern="1200" cap="none" spc="0" normalizeH="0" baseline="0">
              <a:solidFill>
                <a:schemeClr val="dk1">
                  <a:lumMod val="50000"/>
                  <a:lumOff val="50000"/>
                </a:schemeClr>
              </a:solidFill>
              <a:latin typeface="+mj-lt"/>
              <a:ea typeface="+mj-ea"/>
              <a:cs typeface="+mj-cs"/>
            </a:defRPr>
          </a:pPr>
          <a:endParaRPr lang="fr-FR"/>
        </a:p>
      </c:txPr>
    </c:title>
    <c:autoTitleDeleted val="0"/>
    <c:plotArea>
      <c:layout>
        <c:manualLayout>
          <c:layoutTarget val="inner"/>
          <c:xMode val="edge"/>
          <c:yMode val="edge"/>
          <c:x val="0.12435233160621761"/>
          <c:y val="0.21835476778018656"/>
          <c:w val="0.8393782383419689"/>
          <c:h val="0.54430463852452304"/>
        </c:manualLayout>
      </c:layout>
      <c:lineChart>
        <c:grouping val="standard"/>
        <c:varyColors val="0"/>
        <c:ser>
          <c:idx val="0"/>
          <c:order val="0"/>
          <c:tx>
            <c:strRef>
              <c:f>'QUOTITES BIATSS 16'!$A$132</c:f>
              <c:strCache>
                <c:ptCount val="1"/>
                <c:pt idx="0">
                  <c:v>A+</c:v>
                </c:pt>
              </c:strCache>
            </c:strRef>
          </c:tx>
          <c:spPr>
            <a:ln w="22225" cap="rnd">
              <a:solidFill>
                <a:schemeClr val="accent1"/>
              </a:solidFill>
              <a:round/>
            </a:ln>
            <a:effectLst/>
          </c:spPr>
          <c:marker>
            <c:symbol val="square"/>
            <c:size val="6"/>
            <c:spPr>
              <a:solidFill>
                <a:schemeClr val="lt1"/>
              </a:solidFill>
              <a:ln w="15875">
                <a:solidFill>
                  <a:schemeClr val="accent1"/>
                </a:solidFill>
                <a:round/>
              </a:ln>
              <a:effectLst/>
            </c:spPr>
          </c:marker>
          <c:cat>
            <c:numRef>
              <c:f>'QUOTITES BIATSS 16'!$B$131:$O$131</c:f>
              <c:numCache>
                <c:formatCode>General</c:formatCode>
                <c:ptCount val="8"/>
                <c:pt idx="0">
                  <c:v>2010</c:v>
                </c:pt>
                <c:pt idx="1">
                  <c:v>2011</c:v>
                </c:pt>
                <c:pt idx="2">
                  <c:v>2012</c:v>
                </c:pt>
                <c:pt idx="3">
                  <c:v>2013</c:v>
                </c:pt>
                <c:pt idx="4">
                  <c:v>2014</c:v>
                </c:pt>
                <c:pt idx="5">
                  <c:v>2015</c:v>
                </c:pt>
                <c:pt idx="6">
                  <c:v>2016</c:v>
                </c:pt>
                <c:pt idx="7">
                  <c:v>2017</c:v>
                </c:pt>
              </c:numCache>
            </c:numRef>
          </c:cat>
          <c:val>
            <c:numRef>
              <c:f>'QUOTITES BIATSS 16'!$B$132:$O$132</c:f>
              <c:numCache>
                <c:formatCode>General</c:formatCode>
                <c:ptCount val="8"/>
                <c:pt idx="3" formatCode="0%">
                  <c:v>1</c:v>
                </c:pt>
                <c:pt idx="4" formatCode="0%">
                  <c:v>0.96</c:v>
                </c:pt>
                <c:pt idx="5" formatCode="0%">
                  <c:v>0.96</c:v>
                </c:pt>
                <c:pt idx="6" formatCode="0%">
                  <c:v>1</c:v>
                </c:pt>
                <c:pt idx="7" formatCode="0%">
                  <c:v>1</c:v>
                </c:pt>
              </c:numCache>
            </c:numRef>
          </c:val>
          <c:smooth val="0"/>
          <c:extLst>
            <c:ext xmlns:c16="http://schemas.microsoft.com/office/drawing/2014/chart" uri="{C3380CC4-5D6E-409C-BE32-E72D297353CC}">
              <c16:uniqueId val="{00000000-C1BF-40F2-8A99-311A7A774700}"/>
            </c:ext>
          </c:extLst>
        </c:ser>
        <c:ser>
          <c:idx val="1"/>
          <c:order val="1"/>
          <c:tx>
            <c:strRef>
              <c:f>'QUOTITES BIATSS 16'!$A$133</c:f>
              <c:strCache>
                <c:ptCount val="1"/>
                <c:pt idx="0">
                  <c:v>A</c:v>
                </c:pt>
              </c:strCache>
            </c:strRef>
          </c:tx>
          <c:spPr>
            <a:ln w="22225" cap="rnd">
              <a:solidFill>
                <a:schemeClr val="accent3"/>
              </a:solidFill>
              <a:round/>
            </a:ln>
            <a:effectLst/>
          </c:spPr>
          <c:marker>
            <c:symbol val="x"/>
            <c:size val="6"/>
            <c:spPr>
              <a:solidFill>
                <a:schemeClr val="lt1"/>
              </a:solidFill>
              <a:ln w="15875">
                <a:solidFill>
                  <a:schemeClr val="accent3"/>
                </a:solidFill>
                <a:round/>
              </a:ln>
              <a:effectLst/>
            </c:spPr>
          </c:marker>
          <c:cat>
            <c:numRef>
              <c:f>'QUOTITES BIATSS 16'!$B$131:$O$131</c:f>
              <c:numCache>
                <c:formatCode>General</c:formatCode>
                <c:ptCount val="8"/>
                <c:pt idx="0">
                  <c:v>2010</c:v>
                </c:pt>
                <c:pt idx="1">
                  <c:v>2011</c:v>
                </c:pt>
                <c:pt idx="2">
                  <c:v>2012</c:v>
                </c:pt>
                <c:pt idx="3">
                  <c:v>2013</c:v>
                </c:pt>
                <c:pt idx="4">
                  <c:v>2014</c:v>
                </c:pt>
                <c:pt idx="5">
                  <c:v>2015</c:v>
                </c:pt>
                <c:pt idx="6">
                  <c:v>2016</c:v>
                </c:pt>
                <c:pt idx="7">
                  <c:v>2017</c:v>
                </c:pt>
              </c:numCache>
            </c:numRef>
          </c:cat>
          <c:val>
            <c:numRef>
              <c:f>'QUOTITES BIATSS 16'!$B$133:$O$133</c:f>
              <c:numCache>
                <c:formatCode>0%</c:formatCode>
                <c:ptCount val="8"/>
                <c:pt idx="0">
                  <c:v>0.9</c:v>
                </c:pt>
                <c:pt idx="1">
                  <c:v>0.89</c:v>
                </c:pt>
                <c:pt idx="2">
                  <c:v>0.9</c:v>
                </c:pt>
                <c:pt idx="3">
                  <c:v>0.85</c:v>
                </c:pt>
                <c:pt idx="4">
                  <c:v>0.84</c:v>
                </c:pt>
                <c:pt idx="5">
                  <c:v>0.87</c:v>
                </c:pt>
                <c:pt idx="6">
                  <c:v>0.9</c:v>
                </c:pt>
                <c:pt idx="7">
                  <c:v>0.9</c:v>
                </c:pt>
              </c:numCache>
            </c:numRef>
          </c:val>
          <c:smooth val="0"/>
          <c:extLst>
            <c:ext xmlns:c16="http://schemas.microsoft.com/office/drawing/2014/chart" uri="{C3380CC4-5D6E-409C-BE32-E72D297353CC}">
              <c16:uniqueId val="{00000001-C1BF-40F2-8A99-311A7A774700}"/>
            </c:ext>
          </c:extLst>
        </c:ser>
        <c:ser>
          <c:idx val="2"/>
          <c:order val="2"/>
          <c:tx>
            <c:strRef>
              <c:f>'QUOTITES BIATSS 16'!$A$134</c:f>
              <c:strCache>
                <c:ptCount val="1"/>
                <c:pt idx="0">
                  <c:v>B</c:v>
                </c:pt>
              </c:strCache>
            </c:strRef>
          </c:tx>
          <c:spPr>
            <a:ln w="22225" cap="rnd">
              <a:solidFill>
                <a:schemeClr val="accent5"/>
              </a:solidFill>
              <a:round/>
            </a:ln>
            <a:effectLst/>
          </c:spPr>
          <c:marker>
            <c:symbol val="circle"/>
            <c:size val="6"/>
            <c:spPr>
              <a:solidFill>
                <a:schemeClr val="lt1"/>
              </a:solidFill>
              <a:ln w="15875">
                <a:solidFill>
                  <a:schemeClr val="accent5"/>
                </a:solidFill>
                <a:round/>
              </a:ln>
              <a:effectLst/>
            </c:spPr>
          </c:marker>
          <c:cat>
            <c:numRef>
              <c:f>'QUOTITES BIATSS 16'!$B$131:$O$131</c:f>
              <c:numCache>
                <c:formatCode>General</c:formatCode>
                <c:ptCount val="8"/>
                <c:pt idx="0">
                  <c:v>2010</c:v>
                </c:pt>
                <c:pt idx="1">
                  <c:v>2011</c:v>
                </c:pt>
                <c:pt idx="2">
                  <c:v>2012</c:v>
                </c:pt>
                <c:pt idx="3">
                  <c:v>2013</c:v>
                </c:pt>
                <c:pt idx="4">
                  <c:v>2014</c:v>
                </c:pt>
                <c:pt idx="5">
                  <c:v>2015</c:v>
                </c:pt>
                <c:pt idx="6">
                  <c:v>2016</c:v>
                </c:pt>
                <c:pt idx="7">
                  <c:v>2017</c:v>
                </c:pt>
              </c:numCache>
            </c:numRef>
          </c:cat>
          <c:val>
            <c:numRef>
              <c:f>'QUOTITES BIATSS 16'!$B$134:$O$134</c:f>
              <c:numCache>
                <c:formatCode>0%</c:formatCode>
                <c:ptCount val="8"/>
                <c:pt idx="0">
                  <c:v>0.82</c:v>
                </c:pt>
                <c:pt idx="1">
                  <c:v>0.83</c:v>
                </c:pt>
                <c:pt idx="2">
                  <c:v>0.79</c:v>
                </c:pt>
                <c:pt idx="3">
                  <c:v>0.79</c:v>
                </c:pt>
                <c:pt idx="4">
                  <c:v>0.81</c:v>
                </c:pt>
                <c:pt idx="5">
                  <c:v>0.87</c:v>
                </c:pt>
                <c:pt idx="6">
                  <c:v>0.84</c:v>
                </c:pt>
                <c:pt idx="7">
                  <c:v>0.9</c:v>
                </c:pt>
              </c:numCache>
            </c:numRef>
          </c:val>
          <c:smooth val="0"/>
          <c:extLst>
            <c:ext xmlns:c16="http://schemas.microsoft.com/office/drawing/2014/chart" uri="{C3380CC4-5D6E-409C-BE32-E72D297353CC}">
              <c16:uniqueId val="{00000002-C1BF-40F2-8A99-311A7A774700}"/>
            </c:ext>
          </c:extLst>
        </c:ser>
        <c:ser>
          <c:idx val="3"/>
          <c:order val="3"/>
          <c:tx>
            <c:strRef>
              <c:f>'QUOTITES BIATSS 16'!$A$135</c:f>
              <c:strCache>
                <c:ptCount val="1"/>
                <c:pt idx="0">
                  <c:v>C</c:v>
                </c:pt>
              </c:strCache>
            </c:strRef>
          </c:tx>
          <c:spPr>
            <a:ln w="22225" cap="rnd">
              <a:solidFill>
                <a:schemeClr val="accent1">
                  <a:lumMod val="60000"/>
                </a:schemeClr>
              </a:solidFill>
              <a:round/>
            </a:ln>
            <a:effectLst/>
          </c:spPr>
          <c:marker>
            <c:symbol val="triangle"/>
            <c:size val="6"/>
            <c:spPr>
              <a:solidFill>
                <a:schemeClr val="lt1"/>
              </a:solidFill>
              <a:ln w="15875">
                <a:solidFill>
                  <a:schemeClr val="accent1">
                    <a:lumMod val="60000"/>
                  </a:schemeClr>
                </a:solidFill>
                <a:round/>
              </a:ln>
              <a:effectLst/>
            </c:spPr>
          </c:marker>
          <c:cat>
            <c:numRef>
              <c:f>'QUOTITES BIATSS 16'!$B$131:$O$131</c:f>
              <c:numCache>
                <c:formatCode>General</c:formatCode>
                <c:ptCount val="8"/>
                <c:pt idx="0">
                  <c:v>2010</c:v>
                </c:pt>
                <c:pt idx="1">
                  <c:v>2011</c:v>
                </c:pt>
                <c:pt idx="2">
                  <c:v>2012</c:v>
                </c:pt>
                <c:pt idx="3">
                  <c:v>2013</c:v>
                </c:pt>
                <c:pt idx="4">
                  <c:v>2014</c:v>
                </c:pt>
                <c:pt idx="5">
                  <c:v>2015</c:v>
                </c:pt>
                <c:pt idx="6">
                  <c:v>2016</c:v>
                </c:pt>
                <c:pt idx="7">
                  <c:v>2017</c:v>
                </c:pt>
              </c:numCache>
            </c:numRef>
          </c:cat>
          <c:val>
            <c:numRef>
              <c:f>'QUOTITES BIATSS 16'!$B$135:$O$135</c:f>
              <c:numCache>
                <c:formatCode>0%</c:formatCode>
                <c:ptCount val="8"/>
                <c:pt idx="0">
                  <c:v>0.74</c:v>
                </c:pt>
                <c:pt idx="1">
                  <c:v>0.78</c:v>
                </c:pt>
                <c:pt idx="2">
                  <c:v>0.81</c:v>
                </c:pt>
                <c:pt idx="3">
                  <c:v>0.83</c:v>
                </c:pt>
                <c:pt idx="4">
                  <c:v>0.82</c:v>
                </c:pt>
                <c:pt idx="5">
                  <c:v>0.83</c:v>
                </c:pt>
                <c:pt idx="6">
                  <c:v>0.82</c:v>
                </c:pt>
                <c:pt idx="7">
                  <c:v>0.8</c:v>
                </c:pt>
              </c:numCache>
            </c:numRef>
          </c:val>
          <c:smooth val="0"/>
          <c:extLst>
            <c:ext xmlns:c16="http://schemas.microsoft.com/office/drawing/2014/chart" uri="{C3380CC4-5D6E-409C-BE32-E72D297353CC}">
              <c16:uniqueId val="{00000003-C1BF-40F2-8A99-311A7A774700}"/>
            </c:ext>
          </c:extLst>
        </c:ser>
        <c:dLbls>
          <c:showLegendKey val="0"/>
          <c:showVal val="0"/>
          <c:showCatName val="0"/>
          <c:showSerName val="0"/>
          <c:showPercent val="0"/>
          <c:showBubbleSize val="0"/>
        </c:dLbls>
        <c:marker val="1"/>
        <c:smooth val="0"/>
        <c:axId val="357166432"/>
        <c:axId val="1"/>
      </c:lineChart>
      <c:catAx>
        <c:axId val="357166432"/>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0" spcFirstLastPara="1" vertOverflow="ellipsis"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fr-FR"/>
          </a:p>
        </c:txPr>
        <c:crossAx val="1"/>
        <c:crosses val="autoZero"/>
        <c:auto val="1"/>
        <c:lblAlgn val="ctr"/>
        <c:lblOffset val="100"/>
        <c:tickLblSkip val="1"/>
        <c:tickMarkSkip val="1"/>
        <c:noMultiLvlLbl val="0"/>
      </c:catAx>
      <c:valAx>
        <c:axId val="1"/>
        <c:scaling>
          <c:orientation val="minMax"/>
          <c:max val="1"/>
          <c:min val="0.60000000000000009"/>
        </c:scaling>
        <c:delete val="0"/>
        <c:axPos val="l"/>
        <c:majorGridlines>
          <c:spPr>
            <a:ln w="9525" cap="flat" cmpd="sng" algn="ctr">
              <a:solidFill>
                <a:schemeClr val="dk1">
                  <a:lumMod val="15000"/>
                  <a:lumOff val="85000"/>
                  <a:alpha val="54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crossAx val="357166432"/>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legend>
    <c:plotVisOnly val="1"/>
    <c:dispBlanksAs val="gap"/>
    <c:showDLblsOverMax val="0"/>
  </c:chart>
  <c:spPr>
    <a:noFill/>
    <a:ln w="9525" cap="flat" cmpd="sng" algn="ctr">
      <a:noFill/>
      <a:round/>
    </a:ln>
    <a:effectLst/>
  </c:spPr>
  <c:txPr>
    <a:bodyPr/>
    <a:lstStyle/>
    <a:p>
      <a:pPr>
        <a:defRPr/>
      </a:pPr>
      <a:endParaRPr lang="fr-FR"/>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1" i="0" u="none" strike="noStrike" kern="1200" cap="none" spc="0" normalizeH="0" baseline="0">
                <a:solidFill>
                  <a:schemeClr val="dk1">
                    <a:lumMod val="50000"/>
                    <a:lumOff val="50000"/>
                  </a:schemeClr>
                </a:solidFill>
                <a:latin typeface="+mj-lt"/>
                <a:ea typeface="+mj-ea"/>
                <a:cs typeface="+mj-cs"/>
              </a:defRPr>
            </a:pPr>
            <a:r>
              <a:rPr lang="fr-FR" sz="1000" dirty="0" smtClean="0"/>
              <a:t>Enseignants : évolution </a:t>
            </a:r>
            <a:r>
              <a:rPr lang="fr-FR" sz="1000" dirty="0"/>
              <a:t>du travail à temps </a:t>
            </a:r>
            <a:r>
              <a:rPr lang="fr-FR" sz="1000" dirty="0" smtClean="0"/>
              <a:t>plein selon</a:t>
            </a:r>
            <a:r>
              <a:rPr lang="fr-FR" sz="1000" baseline="0" dirty="0" smtClean="0"/>
              <a:t> le</a:t>
            </a:r>
            <a:r>
              <a:rPr lang="fr-FR" sz="1000" dirty="0" smtClean="0"/>
              <a:t> </a:t>
            </a:r>
            <a:r>
              <a:rPr lang="fr-FR" sz="1000" dirty="0"/>
              <a:t>corps</a:t>
            </a:r>
          </a:p>
        </c:rich>
      </c:tx>
      <c:layout>
        <c:manualLayout>
          <c:xMode val="edge"/>
          <c:yMode val="edge"/>
          <c:x val="0.23897911832946636"/>
          <c:y val="3.6900564420597866E-2"/>
        </c:manualLayout>
      </c:layout>
      <c:overlay val="0"/>
      <c:spPr>
        <a:noFill/>
        <a:ln>
          <a:noFill/>
        </a:ln>
        <a:effectLst/>
      </c:spPr>
      <c:txPr>
        <a:bodyPr rot="0" spcFirstLastPara="1" vertOverflow="ellipsis" vert="horz" wrap="square" anchor="ctr" anchorCtr="1"/>
        <a:lstStyle/>
        <a:p>
          <a:pPr>
            <a:defRPr sz="1000" b="1" i="0" u="none" strike="noStrike" kern="1200" cap="none" spc="0" normalizeH="0" baseline="0">
              <a:solidFill>
                <a:schemeClr val="dk1">
                  <a:lumMod val="50000"/>
                  <a:lumOff val="50000"/>
                </a:schemeClr>
              </a:solidFill>
              <a:latin typeface="+mj-lt"/>
              <a:ea typeface="+mj-ea"/>
              <a:cs typeface="+mj-cs"/>
            </a:defRPr>
          </a:pPr>
          <a:endParaRPr lang="fr-FR"/>
        </a:p>
      </c:txPr>
    </c:title>
    <c:autoTitleDeleted val="0"/>
    <c:plotArea>
      <c:layout>
        <c:manualLayout>
          <c:layoutTarget val="inner"/>
          <c:xMode val="edge"/>
          <c:yMode val="edge"/>
          <c:x val="0.12529002320185614"/>
          <c:y val="0.24723291778301895"/>
          <c:w val="0.84222737819025517"/>
          <c:h val="0.47601561782103652"/>
        </c:manualLayout>
      </c:layout>
      <c:lineChart>
        <c:grouping val="standard"/>
        <c:varyColors val="0"/>
        <c:ser>
          <c:idx val="0"/>
          <c:order val="0"/>
          <c:tx>
            <c:strRef>
              <c:f>'[CONDITIONS DE TRAVAIL 2017.xlsx]QUOTITES ENS 16'!$A$64</c:f>
              <c:strCache>
                <c:ptCount val="1"/>
                <c:pt idx="0">
                  <c:v>PR</c:v>
                </c:pt>
              </c:strCache>
            </c:strRef>
          </c:tx>
          <c:spPr>
            <a:ln w="22225" cap="rnd">
              <a:solidFill>
                <a:schemeClr val="accent1"/>
              </a:solidFill>
              <a:round/>
            </a:ln>
            <a:effectLst/>
          </c:spPr>
          <c:marker>
            <c:symbol val="square"/>
            <c:size val="6"/>
            <c:spPr>
              <a:solidFill>
                <a:schemeClr val="lt1"/>
              </a:solidFill>
              <a:ln w="15875">
                <a:solidFill>
                  <a:schemeClr val="accent1"/>
                </a:solidFill>
                <a:round/>
              </a:ln>
              <a:effectLst/>
            </c:spPr>
          </c:marker>
          <c:cat>
            <c:numRef>
              <c:f>'[CONDITIONS DE TRAVAIL 2017.xlsx]QUOTITES ENS 16'!$B$63:$K$63</c:f>
              <c:numCache>
                <c:formatCode>General</c:formatCode>
                <c:ptCount val="8"/>
                <c:pt idx="0">
                  <c:v>2010</c:v>
                </c:pt>
                <c:pt idx="1">
                  <c:v>2011</c:v>
                </c:pt>
                <c:pt idx="2">
                  <c:v>2012</c:v>
                </c:pt>
                <c:pt idx="3">
                  <c:v>2013</c:v>
                </c:pt>
                <c:pt idx="4">
                  <c:v>2014</c:v>
                </c:pt>
                <c:pt idx="5">
                  <c:v>2015</c:v>
                </c:pt>
                <c:pt idx="6">
                  <c:v>2016</c:v>
                </c:pt>
                <c:pt idx="7">
                  <c:v>2017</c:v>
                </c:pt>
              </c:numCache>
              <c:extLst/>
            </c:numRef>
          </c:cat>
          <c:val>
            <c:numRef>
              <c:f>'[CONDITIONS DE TRAVAIL 2017.xlsx]QUOTITES ENS 16'!$B$64:$K$64</c:f>
              <c:numCache>
                <c:formatCode>0%</c:formatCode>
                <c:ptCount val="8"/>
                <c:pt idx="0">
                  <c:v>1</c:v>
                </c:pt>
                <c:pt idx="1">
                  <c:v>1</c:v>
                </c:pt>
                <c:pt idx="2">
                  <c:v>1</c:v>
                </c:pt>
                <c:pt idx="3">
                  <c:v>1</c:v>
                </c:pt>
                <c:pt idx="4">
                  <c:v>1</c:v>
                </c:pt>
                <c:pt idx="5">
                  <c:v>1</c:v>
                </c:pt>
                <c:pt idx="6">
                  <c:v>1</c:v>
                </c:pt>
                <c:pt idx="7">
                  <c:v>1</c:v>
                </c:pt>
              </c:numCache>
              <c:extLst/>
            </c:numRef>
          </c:val>
          <c:smooth val="0"/>
          <c:extLst>
            <c:ext xmlns:c16="http://schemas.microsoft.com/office/drawing/2014/chart" uri="{C3380CC4-5D6E-409C-BE32-E72D297353CC}">
              <c16:uniqueId val="{00000000-A148-4232-B14C-246FC27E7F40}"/>
            </c:ext>
          </c:extLst>
        </c:ser>
        <c:ser>
          <c:idx val="1"/>
          <c:order val="1"/>
          <c:tx>
            <c:strRef>
              <c:f>'[CONDITIONS DE TRAVAIL 2017.xlsx]QUOTITES ENS 16'!$A$65</c:f>
              <c:strCache>
                <c:ptCount val="1"/>
                <c:pt idx="0">
                  <c:v>MCF</c:v>
                </c:pt>
              </c:strCache>
            </c:strRef>
          </c:tx>
          <c:spPr>
            <a:ln w="22225" cap="rnd">
              <a:solidFill>
                <a:schemeClr val="accent2"/>
              </a:solidFill>
              <a:round/>
            </a:ln>
            <a:effectLst/>
          </c:spPr>
          <c:marker>
            <c:symbol val="square"/>
            <c:size val="6"/>
            <c:spPr>
              <a:solidFill>
                <a:schemeClr val="lt1"/>
              </a:solidFill>
              <a:ln w="15875">
                <a:solidFill>
                  <a:schemeClr val="accent2"/>
                </a:solidFill>
                <a:round/>
              </a:ln>
              <a:effectLst/>
            </c:spPr>
          </c:marker>
          <c:cat>
            <c:numRef>
              <c:f>'[CONDITIONS DE TRAVAIL 2017.xlsx]QUOTITES ENS 16'!$B$63:$K$63</c:f>
              <c:numCache>
                <c:formatCode>General</c:formatCode>
                <c:ptCount val="8"/>
                <c:pt idx="0">
                  <c:v>2010</c:v>
                </c:pt>
                <c:pt idx="1">
                  <c:v>2011</c:v>
                </c:pt>
                <c:pt idx="2">
                  <c:v>2012</c:v>
                </c:pt>
                <c:pt idx="3">
                  <c:v>2013</c:v>
                </c:pt>
                <c:pt idx="4">
                  <c:v>2014</c:v>
                </c:pt>
                <c:pt idx="5">
                  <c:v>2015</c:v>
                </c:pt>
                <c:pt idx="6">
                  <c:v>2016</c:v>
                </c:pt>
                <c:pt idx="7">
                  <c:v>2017</c:v>
                </c:pt>
              </c:numCache>
              <c:extLst/>
            </c:numRef>
          </c:cat>
          <c:val>
            <c:numRef>
              <c:f>'[CONDITIONS DE TRAVAIL 2017.xlsx]QUOTITES ENS 16'!$B$65:$K$65</c:f>
              <c:numCache>
                <c:formatCode>0%</c:formatCode>
                <c:ptCount val="8"/>
                <c:pt idx="0">
                  <c:v>0.98</c:v>
                </c:pt>
                <c:pt idx="1">
                  <c:v>0.98</c:v>
                </c:pt>
                <c:pt idx="2">
                  <c:v>0.98</c:v>
                </c:pt>
                <c:pt idx="3">
                  <c:v>0.99</c:v>
                </c:pt>
                <c:pt idx="4">
                  <c:v>0.98</c:v>
                </c:pt>
                <c:pt idx="5">
                  <c:v>0.98</c:v>
                </c:pt>
                <c:pt idx="6">
                  <c:v>0.98</c:v>
                </c:pt>
                <c:pt idx="7">
                  <c:v>0.97</c:v>
                </c:pt>
              </c:numCache>
              <c:extLst/>
            </c:numRef>
          </c:val>
          <c:smooth val="0"/>
          <c:extLst>
            <c:ext xmlns:c16="http://schemas.microsoft.com/office/drawing/2014/chart" uri="{C3380CC4-5D6E-409C-BE32-E72D297353CC}">
              <c16:uniqueId val="{00000001-A148-4232-B14C-246FC27E7F40}"/>
            </c:ext>
          </c:extLst>
        </c:ser>
        <c:ser>
          <c:idx val="2"/>
          <c:order val="2"/>
          <c:tx>
            <c:strRef>
              <c:f>'[CONDITIONS DE TRAVAIL 2017.xlsx]QUOTITES ENS 16'!$A$66</c:f>
              <c:strCache>
                <c:ptCount val="1"/>
                <c:pt idx="0">
                  <c:v>PRAG</c:v>
                </c:pt>
              </c:strCache>
            </c:strRef>
          </c:tx>
          <c:spPr>
            <a:ln w="22225" cap="rnd">
              <a:solidFill>
                <a:schemeClr val="accent3"/>
              </a:solidFill>
              <a:round/>
            </a:ln>
            <a:effectLst/>
          </c:spPr>
          <c:marker>
            <c:symbol val="circle"/>
            <c:size val="6"/>
            <c:spPr>
              <a:solidFill>
                <a:schemeClr val="lt1"/>
              </a:solidFill>
              <a:ln w="15875">
                <a:solidFill>
                  <a:schemeClr val="accent3"/>
                </a:solidFill>
                <a:round/>
              </a:ln>
              <a:effectLst/>
            </c:spPr>
          </c:marker>
          <c:cat>
            <c:numRef>
              <c:f>'[CONDITIONS DE TRAVAIL 2017.xlsx]QUOTITES ENS 16'!$B$63:$K$63</c:f>
              <c:numCache>
                <c:formatCode>General</c:formatCode>
                <c:ptCount val="8"/>
                <c:pt idx="0">
                  <c:v>2010</c:v>
                </c:pt>
                <c:pt idx="1">
                  <c:v>2011</c:v>
                </c:pt>
                <c:pt idx="2">
                  <c:v>2012</c:v>
                </c:pt>
                <c:pt idx="3">
                  <c:v>2013</c:v>
                </c:pt>
                <c:pt idx="4">
                  <c:v>2014</c:v>
                </c:pt>
                <c:pt idx="5">
                  <c:v>2015</c:v>
                </c:pt>
                <c:pt idx="6">
                  <c:v>2016</c:v>
                </c:pt>
                <c:pt idx="7">
                  <c:v>2017</c:v>
                </c:pt>
              </c:numCache>
              <c:extLst/>
            </c:numRef>
          </c:cat>
          <c:val>
            <c:numRef>
              <c:f>'[CONDITIONS DE TRAVAIL 2017.xlsx]QUOTITES ENS 16'!$B$66:$K$66</c:f>
              <c:numCache>
                <c:formatCode>0%</c:formatCode>
                <c:ptCount val="8"/>
                <c:pt idx="0">
                  <c:v>0.93</c:v>
                </c:pt>
                <c:pt idx="1">
                  <c:v>0.95</c:v>
                </c:pt>
                <c:pt idx="2">
                  <c:v>0.95</c:v>
                </c:pt>
                <c:pt idx="3">
                  <c:v>0.95</c:v>
                </c:pt>
                <c:pt idx="4">
                  <c:v>0.94</c:v>
                </c:pt>
                <c:pt idx="5">
                  <c:v>0.96</c:v>
                </c:pt>
                <c:pt idx="6">
                  <c:v>0.97</c:v>
                </c:pt>
                <c:pt idx="7">
                  <c:v>0.95</c:v>
                </c:pt>
              </c:numCache>
              <c:extLst/>
            </c:numRef>
          </c:val>
          <c:smooth val="0"/>
          <c:extLst>
            <c:ext xmlns:c16="http://schemas.microsoft.com/office/drawing/2014/chart" uri="{C3380CC4-5D6E-409C-BE32-E72D297353CC}">
              <c16:uniqueId val="{00000002-A148-4232-B14C-246FC27E7F40}"/>
            </c:ext>
          </c:extLst>
        </c:ser>
        <c:ser>
          <c:idx val="3"/>
          <c:order val="3"/>
          <c:tx>
            <c:strRef>
              <c:f>'[CONDITIONS DE TRAVAIL 2017.xlsx]QUOTITES ENS 16'!$A$67</c:f>
              <c:strCache>
                <c:ptCount val="1"/>
                <c:pt idx="0">
                  <c:v>PRCE</c:v>
                </c:pt>
              </c:strCache>
            </c:strRef>
          </c:tx>
          <c:spPr>
            <a:ln w="22225" cap="rnd">
              <a:solidFill>
                <a:schemeClr val="accent4"/>
              </a:solidFill>
              <a:round/>
            </a:ln>
            <a:effectLst/>
          </c:spPr>
          <c:marker>
            <c:symbol val="circle"/>
            <c:size val="6"/>
            <c:spPr>
              <a:solidFill>
                <a:schemeClr val="lt1"/>
              </a:solidFill>
              <a:ln w="15875">
                <a:solidFill>
                  <a:schemeClr val="accent4"/>
                </a:solidFill>
                <a:round/>
              </a:ln>
              <a:effectLst/>
            </c:spPr>
          </c:marker>
          <c:cat>
            <c:numRef>
              <c:f>'[CONDITIONS DE TRAVAIL 2017.xlsx]QUOTITES ENS 16'!$B$63:$K$63</c:f>
              <c:numCache>
                <c:formatCode>General</c:formatCode>
                <c:ptCount val="8"/>
                <c:pt idx="0">
                  <c:v>2010</c:v>
                </c:pt>
                <c:pt idx="1">
                  <c:v>2011</c:v>
                </c:pt>
                <c:pt idx="2">
                  <c:v>2012</c:v>
                </c:pt>
                <c:pt idx="3">
                  <c:v>2013</c:v>
                </c:pt>
                <c:pt idx="4">
                  <c:v>2014</c:v>
                </c:pt>
                <c:pt idx="5">
                  <c:v>2015</c:v>
                </c:pt>
                <c:pt idx="6">
                  <c:v>2016</c:v>
                </c:pt>
                <c:pt idx="7">
                  <c:v>2017</c:v>
                </c:pt>
              </c:numCache>
              <c:extLst/>
            </c:numRef>
          </c:cat>
          <c:val>
            <c:numRef>
              <c:f>'[CONDITIONS DE TRAVAIL 2017.xlsx]QUOTITES ENS 16'!$B$67:$K$67</c:f>
              <c:numCache>
                <c:formatCode>0%</c:formatCode>
                <c:ptCount val="8"/>
                <c:pt idx="0">
                  <c:v>0.96</c:v>
                </c:pt>
                <c:pt idx="1">
                  <c:v>0.91</c:v>
                </c:pt>
                <c:pt idx="2">
                  <c:v>0.91</c:v>
                </c:pt>
                <c:pt idx="3">
                  <c:v>0.93</c:v>
                </c:pt>
                <c:pt idx="4">
                  <c:v>0.98</c:v>
                </c:pt>
                <c:pt idx="5">
                  <c:v>1</c:v>
                </c:pt>
                <c:pt idx="6">
                  <c:v>0.95</c:v>
                </c:pt>
                <c:pt idx="7">
                  <c:v>0.97</c:v>
                </c:pt>
              </c:numCache>
              <c:extLst/>
            </c:numRef>
          </c:val>
          <c:smooth val="0"/>
          <c:extLst>
            <c:ext xmlns:c16="http://schemas.microsoft.com/office/drawing/2014/chart" uri="{C3380CC4-5D6E-409C-BE32-E72D297353CC}">
              <c16:uniqueId val="{00000003-A148-4232-B14C-246FC27E7F40}"/>
            </c:ext>
          </c:extLst>
        </c:ser>
        <c:dLbls>
          <c:showLegendKey val="0"/>
          <c:showVal val="0"/>
          <c:showCatName val="0"/>
          <c:showSerName val="0"/>
          <c:showPercent val="0"/>
          <c:showBubbleSize val="0"/>
        </c:dLbls>
        <c:marker val="1"/>
        <c:smooth val="0"/>
        <c:axId val="356499248"/>
        <c:axId val="1"/>
      </c:lineChart>
      <c:catAx>
        <c:axId val="356499248"/>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0" spcFirstLastPara="1" vertOverflow="ellipsis"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fr-FR"/>
          </a:p>
        </c:txPr>
        <c:crossAx val="1"/>
        <c:crosses val="autoZero"/>
        <c:auto val="1"/>
        <c:lblAlgn val="ctr"/>
        <c:lblOffset val="100"/>
        <c:tickLblSkip val="1"/>
        <c:tickMarkSkip val="1"/>
        <c:noMultiLvlLbl val="0"/>
      </c:catAx>
      <c:valAx>
        <c:axId val="1"/>
        <c:scaling>
          <c:orientation val="minMax"/>
          <c:max val="1"/>
        </c:scaling>
        <c:delete val="0"/>
        <c:axPos val="l"/>
        <c:majorGridlines>
          <c:spPr>
            <a:ln w="9525" cap="flat" cmpd="sng" algn="ctr">
              <a:solidFill>
                <a:schemeClr val="dk1">
                  <a:lumMod val="15000"/>
                  <a:lumOff val="85000"/>
                  <a:alpha val="54000"/>
                </a:schemeClr>
              </a:solidFill>
              <a:round/>
            </a:ln>
            <a:effectLst/>
          </c:spPr>
        </c:majorGridlines>
        <c:numFmt formatCode="0%" sourceLinked="1"/>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crossAx val="356499248"/>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legend>
    <c:plotVisOnly val="1"/>
    <c:dispBlanksAs val="gap"/>
    <c:showDLblsOverMax val="0"/>
  </c:chart>
  <c:spPr>
    <a:noFill/>
    <a:ln w="9525" cap="flat" cmpd="sng" algn="ctr">
      <a:noFill/>
      <a:round/>
    </a:ln>
    <a:effectLst/>
  </c:spPr>
  <c:txPr>
    <a:bodyPr/>
    <a:lstStyle/>
    <a:p>
      <a:pPr>
        <a:defRPr/>
      </a:pPr>
      <a:endParaRPr lang="fr-FR"/>
    </a:p>
  </c:txPr>
  <c:externalData r:id="rId4">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1" i="0" u="none" strike="noStrike" kern="1200" cap="none" spc="0" normalizeH="0" baseline="0">
                <a:solidFill>
                  <a:schemeClr val="dk1">
                    <a:lumMod val="50000"/>
                    <a:lumOff val="50000"/>
                  </a:schemeClr>
                </a:solidFill>
                <a:latin typeface="+mj-lt"/>
                <a:ea typeface="+mj-ea"/>
                <a:cs typeface="+mj-cs"/>
              </a:defRPr>
            </a:pPr>
            <a:r>
              <a:rPr lang="fr-FR" sz="1000" dirty="0"/>
              <a:t>% de BIATSS ayant posé au moins 1 </a:t>
            </a:r>
            <a:r>
              <a:rPr lang="fr-FR" sz="1000" dirty="0" smtClean="0"/>
              <a:t>congé maladie</a:t>
            </a:r>
            <a:endParaRPr lang="fr-FR" sz="1000" dirty="0"/>
          </a:p>
        </c:rich>
      </c:tx>
      <c:layout>
        <c:manualLayout>
          <c:xMode val="edge"/>
          <c:yMode val="edge"/>
          <c:x val="0.25854806110190676"/>
          <c:y val="4.0540170433854682E-2"/>
        </c:manualLayout>
      </c:layout>
      <c:overlay val="0"/>
      <c:spPr>
        <a:noFill/>
        <a:ln>
          <a:noFill/>
        </a:ln>
        <a:effectLst/>
      </c:spPr>
      <c:txPr>
        <a:bodyPr rot="0" spcFirstLastPara="1" vertOverflow="ellipsis" vert="horz" wrap="square" anchor="ctr" anchorCtr="1"/>
        <a:lstStyle/>
        <a:p>
          <a:pPr>
            <a:defRPr sz="1000" b="1" i="0" u="none" strike="noStrike" kern="1200" cap="none" spc="0" normalizeH="0" baseline="0">
              <a:solidFill>
                <a:schemeClr val="dk1">
                  <a:lumMod val="50000"/>
                  <a:lumOff val="50000"/>
                </a:schemeClr>
              </a:solidFill>
              <a:latin typeface="+mj-lt"/>
              <a:ea typeface="+mj-ea"/>
              <a:cs typeface="+mj-cs"/>
            </a:defRPr>
          </a:pPr>
          <a:endParaRPr lang="fr-FR"/>
        </a:p>
      </c:txPr>
    </c:title>
    <c:autoTitleDeleted val="0"/>
    <c:plotArea>
      <c:layout>
        <c:manualLayout>
          <c:layoutTarget val="inner"/>
          <c:xMode val="edge"/>
          <c:yMode val="edge"/>
          <c:x val="0.14285755806349418"/>
          <c:y val="0.29729860509310374"/>
          <c:w val="0.81547856061244595"/>
          <c:h val="0.47747957787680301"/>
        </c:manualLayout>
      </c:layout>
      <c:lineChart>
        <c:grouping val="standard"/>
        <c:varyColors val="0"/>
        <c:ser>
          <c:idx val="0"/>
          <c:order val="0"/>
          <c:tx>
            <c:strRef>
              <c:f>'[ABSENCES CONGES 2017.xlsx]ABSENCES ET CONGES 2016'!$B$54</c:f>
              <c:strCache>
                <c:ptCount val="1"/>
                <c:pt idx="0">
                  <c:v>%</c:v>
                </c:pt>
              </c:strCache>
            </c:strRef>
          </c:tx>
          <c:spPr>
            <a:ln w="22225" cap="rnd">
              <a:solidFill>
                <a:schemeClr val="accent3"/>
              </a:solidFill>
              <a:round/>
            </a:ln>
            <a:effectLst/>
          </c:spPr>
          <c:marker>
            <c:symbol val="circle"/>
            <c:size val="6"/>
            <c:spPr>
              <a:solidFill>
                <a:schemeClr val="lt1"/>
              </a:solidFill>
              <a:ln w="15875">
                <a:solidFill>
                  <a:schemeClr val="accent3"/>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'[ABSENCES CONGES 2017.xlsx]ABSENCES ET CONGES 2016'!$A$56:$A$69</c:f>
              <c:numCache>
                <c:formatCode>General</c:formatCode>
                <c:ptCount val="8"/>
                <c:pt idx="0">
                  <c:v>2010</c:v>
                </c:pt>
                <c:pt idx="1">
                  <c:v>2011</c:v>
                </c:pt>
                <c:pt idx="2">
                  <c:v>2012</c:v>
                </c:pt>
                <c:pt idx="3">
                  <c:v>2013</c:v>
                </c:pt>
                <c:pt idx="4">
                  <c:v>2014</c:v>
                </c:pt>
                <c:pt idx="5">
                  <c:v>2015</c:v>
                </c:pt>
                <c:pt idx="6">
                  <c:v>2016</c:v>
                </c:pt>
                <c:pt idx="7">
                  <c:v>2017</c:v>
                </c:pt>
              </c:numCache>
              <c:extLst/>
            </c:numRef>
          </c:cat>
          <c:val>
            <c:numRef>
              <c:f>'[ABSENCES CONGES 2017.xlsx]ABSENCES ET CONGES 2016'!$B$56:$B$69</c:f>
              <c:numCache>
                <c:formatCode>0%</c:formatCode>
                <c:ptCount val="8"/>
                <c:pt idx="0">
                  <c:v>0.39</c:v>
                </c:pt>
                <c:pt idx="1">
                  <c:v>0.48</c:v>
                </c:pt>
                <c:pt idx="2">
                  <c:v>0.37</c:v>
                </c:pt>
                <c:pt idx="3">
                  <c:v>0.36</c:v>
                </c:pt>
                <c:pt idx="4">
                  <c:v>0.41</c:v>
                </c:pt>
                <c:pt idx="5">
                  <c:v>0.52</c:v>
                </c:pt>
                <c:pt idx="6">
                  <c:v>0.46</c:v>
                </c:pt>
                <c:pt idx="7">
                  <c:v>0.41</c:v>
                </c:pt>
              </c:numCache>
              <c:extLst/>
            </c:numRef>
          </c:val>
          <c:smooth val="0"/>
          <c:extLst>
            <c:ext xmlns:c16="http://schemas.microsoft.com/office/drawing/2014/chart" uri="{C3380CC4-5D6E-409C-BE32-E72D297353CC}">
              <c16:uniqueId val="{00000000-6194-4F09-92D2-F6938E1CDD04}"/>
            </c:ext>
          </c:extLst>
        </c:ser>
        <c:dLbls>
          <c:showLegendKey val="0"/>
          <c:showVal val="0"/>
          <c:showCatName val="0"/>
          <c:showSerName val="0"/>
          <c:showPercent val="0"/>
          <c:showBubbleSize val="0"/>
        </c:dLbls>
        <c:marker val="1"/>
        <c:smooth val="0"/>
        <c:axId val="93385472"/>
        <c:axId val="93387008"/>
      </c:lineChart>
      <c:catAx>
        <c:axId val="93385472"/>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0" spcFirstLastPara="1" vertOverflow="ellipsis"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fr-FR"/>
          </a:p>
        </c:txPr>
        <c:crossAx val="93387008"/>
        <c:crosses val="autoZero"/>
        <c:auto val="1"/>
        <c:lblAlgn val="ctr"/>
        <c:lblOffset val="100"/>
        <c:tickLblSkip val="1"/>
        <c:tickMarkSkip val="1"/>
        <c:noMultiLvlLbl val="0"/>
      </c:catAx>
      <c:valAx>
        <c:axId val="93387008"/>
        <c:scaling>
          <c:orientation val="minMax"/>
          <c:min val="0.2"/>
        </c:scaling>
        <c:delete val="0"/>
        <c:axPos val="l"/>
        <c:majorGridlines>
          <c:spPr>
            <a:ln w="9525" cap="flat" cmpd="sng" algn="ctr">
              <a:solidFill>
                <a:schemeClr val="dk1">
                  <a:lumMod val="15000"/>
                  <a:lumOff val="85000"/>
                  <a:alpha val="54000"/>
                </a:schemeClr>
              </a:solidFill>
              <a:round/>
            </a:ln>
            <a:effectLst/>
          </c:spPr>
        </c:majorGridlines>
        <c:numFmt formatCode="0%" sourceLinked="1"/>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crossAx val="93385472"/>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noFill/>
      <a:round/>
    </a:ln>
    <a:effectLst/>
  </c:spPr>
  <c:txPr>
    <a:bodyPr/>
    <a:lstStyle/>
    <a:p>
      <a:pPr>
        <a:defRPr/>
      </a:pPr>
      <a:endParaRPr lang="fr-F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cap="none" spc="0" normalizeH="0" baseline="0">
                <a:solidFill>
                  <a:schemeClr val="dk1">
                    <a:lumMod val="50000"/>
                    <a:lumOff val="50000"/>
                  </a:schemeClr>
                </a:solidFill>
                <a:latin typeface="+mj-lt"/>
                <a:ea typeface="+mj-ea"/>
                <a:cs typeface="+mj-cs"/>
              </a:defRPr>
            </a:pPr>
            <a:r>
              <a:rPr lang="fr-FR" sz="1200"/>
              <a:t>Evolution des effectifs BIATSS</a:t>
            </a:r>
          </a:p>
        </c:rich>
      </c:tx>
      <c:layout>
        <c:manualLayout>
          <c:xMode val="edge"/>
          <c:yMode val="edge"/>
          <c:x val="0.28534073528578713"/>
          <c:y val="3.690022618140474E-2"/>
        </c:manualLayout>
      </c:layout>
      <c:overlay val="0"/>
      <c:spPr>
        <a:noFill/>
        <a:ln>
          <a:noFill/>
        </a:ln>
        <a:effectLst/>
      </c:spPr>
      <c:txPr>
        <a:bodyPr rot="0" spcFirstLastPara="1" vertOverflow="ellipsis" vert="horz" wrap="square" anchor="ctr" anchorCtr="1"/>
        <a:lstStyle/>
        <a:p>
          <a:pPr>
            <a:defRPr sz="1200" b="1" i="0" u="none" strike="noStrike" kern="1200" cap="none" spc="0" normalizeH="0" baseline="0">
              <a:solidFill>
                <a:schemeClr val="dk1">
                  <a:lumMod val="50000"/>
                  <a:lumOff val="50000"/>
                </a:schemeClr>
              </a:solidFill>
              <a:latin typeface="+mj-lt"/>
              <a:ea typeface="+mj-ea"/>
              <a:cs typeface="+mj-cs"/>
            </a:defRPr>
          </a:pPr>
          <a:endParaRPr lang="fr-FR"/>
        </a:p>
      </c:txPr>
    </c:title>
    <c:autoTitleDeleted val="0"/>
    <c:plotArea>
      <c:layout>
        <c:manualLayout>
          <c:layoutTarget val="inner"/>
          <c:xMode val="edge"/>
          <c:yMode val="edge"/>
          <c:x val="0.11780119769663891"/>
          <c:y val="0.24723291778301895"/>
          <c:w val="0.84555081902254148"/>
          <c:h val="0.56826670654604361"/>
        </c:manualLayout>
      </c:layout>
      <c:lineChart>
        <c:grouping val="standard"/>
        <c:varyColors val="0"/>
        <c:ser>
          <c:idx val="0"/>
          <c:order val="0"/>
          <c:tx>
            <c:strRef>
              <c:f>'EFFECTIFS BIATSS 17'!$A$111</c:f>
              <c:strCache>
                <c:ptCount val="1"/>
                <c:pt idx="0">
                  <c:v>Nb total BIATSS</c:v>
                </c:pt>
              </c:strCache>
            </c:strRef>
          </c:tx>
          <c:spPr>
            <a:ln w="22225" cap="rnd">
              <a:solidFill>
                <a:schemeClr val="accent3"/>
              </a:solidFill>
              <a:round/>
            </a:ln>
            <a:effectLst/>
          </c:spPr>
          <c:marker>
            <c:symbol val="circle"/>
            <c:size val="6"/>
            <c:spPr>
              <a:solidFill>
                <a:schemeClr val="lt1"/>
              </a:solidFill>
              <a:ln w="15875">
                <a:solidFill>
                  <a:schemeClr val="accent3"/>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'EFFECTIFS BIATSS 17'!$H$110:$O$110</c:f>
              <c:numCache>
                <c:formatCode>General</c:formatCode>
                <c:ptCount val="8"/>
                <c:pt idx="0">
                  <c:v>2010</c:v>
                </c:pt>
                <c:pt idx="1">
                  <c:v>2011</c:v>
                </c:pt>
                <c:pt idx="2">
                  <c:v>2012</c:v>
                </c:pt>
                <c:pt idx="3">
                  <c:v>2013</c:v>
                </c:pt>
                <c:pt idx="4">
                  <c:v>2014</c:v>
                </c:pt>
                <c:pt idx="5">
                  <c:v>2015</c:v>
                </c:pt>
                <c:pt idx="6">
                  <c:v>2016</c:v>
                </c:pt>
                <c:pt idx="7">
                  <c:v>2017</c:v>
                </c:pt>
              </c:numCache>
            </c:numRef>
          </c:cat>
          <c:val>
            <c:numRef>
              <c:f>'EFFECTIFS BIATSS 17'!$H$111:$O$111</c:f>
              <c:numCache>
                <c:formatCode>General</c:formatCode>
                <c:ptCount val="8"/>
                <c:pt idx="0">
                  <c:v>402</c:v>
                </c:pt>
                <c:pt idx="1">
                  <c:v>389</c:v>
                </c:pt>
                <c:pt idx="2">
                  <c:v>418</c:v>
                </c:pt>
                <c:pt idx="3">
                  <c:v>405</c:v>
                </c:pt>
                <c:pt idx="4">
                  <c:v>442</c:v>
                </c:pt>
                <c:pt idx="5">
                  <c:v>406</c:v>
                </c:pt>
                <c:pt idx="6">
                  <c:v>413</c:v>
                </c:pt>
                <c:pt idx="7">
                  <c:v>422</c:v>
                </c:pt>
              </c:numCache>
            </c:numRef>
          </c:val>
          <c:smooth val="0"/>
          <c:extLst>
            <c:ext xmlns:c16="http://schemas.microsoft.com/office/drawing/2014/chart" uri="{C3380CC4-5D6E-409C-BE32-E72D297353CC}">
              <c16:uniqueId val="{00000000-CFB0-47D1-BB49-3233075218C8}"/>
            </c:ext>
          </c:extLst>
        </c:ser>
        <c:dLbls>
          <c:showLegendKey val="0"/>
          <c:showVal val="0"/>
          <c:showCatName val="0"/>
          <c:showSerName val="0"/>
          <c:showPercent val="0"/>
          <c:showBubbleSize val="0"/>
        </c:dLbls>
        <c:marker val="1"/>
        <c:smooth val="0"/>
        <c:axId val="58529664"/>
        <c:axId val="58531200"/>
      </c:lineChart>
      <c:catAx>
        <c:axId val="58529664"/>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0" spcFirstLastPara="1" vertOverflow="ellipsis"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fr-FR"/>
          </a:p>
        </c:txPr>
        <c:crossAx val="58531200"/>
        <c:crosses val="autoZero"/>
        <c:auto val="1"/>
        <c:lblAlgn val="ctr"/>
        <c:lblOffset val="100"/>
        <c:tickLblSkip val="1"/>
        <c:tickMarkSkip val="1"/>
        <c:noMultiLvlLbl val="0"/>
      </c:catAx>
      <c:valAx>
        <c:axId val="58531200"/>
        <c:scaling>
          <c:orientation val="minMax"/>
          <c:min val="200"/>
        </c:scaling>
        <c:delete val="0"/>
        <c:axPos val="l"/>
        <c:majorGridlines>
          <c:spPr>
            <a:ln w="9525" cap="flat" cmpd="sng" algn="ctr">
              <a:solidFill>
                <a:schemeClr val="dk1">
                  <a:lumMod val="15000"/>
                  <a:lumOff val="85000"/>
                  <a:alpha val="54000"/>
                </a:schemeClr>
              </a:solidFill>
              <a:round/>
            </a:ln>
            <a:effectLst/>
          </c:spPr>
        </c:maj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crossAx val="58529664"/>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noFill/>
    <a:ln w="9525" cap="flat" cmpd="sng" algn="ctr">
      <a:noFill/>
      <a:round/>
    </a:ln>
    <a:effectLst/>
  </c:spPr>
  <c:txPr>
    <a:bodyPr/>
    <a:lstStyle/>
    <a:p>
      <a:pPr>
        <a:defRPr/>
      </a:pPr>
      <a:endParaRPr lang="fr-FR"/>
    </a:p>
  </c:txPr>
  <c:externalData r:id="rId4">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80" b="1" i="0" u="none" strike="noStrike" kern="1200" cap="none" spc="0" normalizeH="0" baseline="0">
                <a:solidFill>
                  <a:schemeClr val="dk1">
                    <a:lumMod val="50000"/>
                    <a:lumOff val="50000"/>
                  </a:schemeClr>
                </a:solidFill>
                <a:latin typeface="+mj-lt"/>
                <a:ea typeface="+mj-ea"/>
                <a:cs typeface="+mj-cs"/>
              </a:defRPr>
            </a:pPr>
            <a:r>
              <a:rPr lang="fr-FR"/>
              <a:t>BIATSS</a:t>
            </a:r>
          </a:p>
        </c:rich>
      </c:tx>
      <c:layout>
        <c:manualLayout>
          <c:xMode val="edge"/>
          <c:yMode val="edge"/>
          <c:x val="0.45657015590200445"/>
          <c:y val="3.5460992907801421E-2"/>
        </c:manualLayout>
      </c:layout>
      <c:overlay val="0"/>
      <c:spPr>
        <a:noFill/>
        <a:ln>
          <a:noFill/>
        </a:ln>
        <a:effectLst/>
      </c:spPr>
      <c:txPr>
        <a:bodyPr rot="0" spcFirstLastPara="1" vertOverflow="ellipsis" vert="horz" wrap="square" anchor="ctr" anchorCtr="1"/>
        <a:lstStyle/>
        <a:p>
          <a:pPr>
            <a:defRPr sz="1080" b="1" i="0" u="none" strike="noStrike" kern="1200" cap="none" spc="0" normalizeH="0" baseline="0">
              <a:solidFill>
                <a:schemeClr val="dk1">
                  <a:lumMod val="50000"/>
                  <a:lumOff val="50000"/>
                </a:schemeClr>
              </a:solidFill>
              <a:latin typeface="+mj-lt"/>
              <a:ea typeface="+mj-ea"/>
              <a:cs typeface="+mj-cs"/>
            </a:defRPr>
          </a:pPr>
          <a:endParaRPr lang="fr-FR"/>
        </a:p>
      </c:txPr>
    </c:title>
    <c:autoTitleDeleted val="0"/>
    <c:plotArea>
      <c:layout>
        <c:manualLayout>
          <c:layoutTarget val="inner"/>
          <c:xMode val="edge"/>
          <c:yMode val="edge"/>
          <c:x val="9.5768374164810696E-2"/>
          <c:y val="0.20212835954246849"/>
          <c:w val="0.79732739420935417"/>
          <c:h val="0.57092396291820047"/>
        </c:manualLayout>
      </c:layout>
      <c:barChart>
        <c:barDir val="col"/>
        <c:grouping val="clustered"/>
        <c:varyColors val="0"/>
        <c:ser>
          <c:idx val="1"/>
          <c:order val="0"/>
          <c:tx>
            <c:strRef>
              <c:f>'[ABSENCES CONGES 2017.xlsx]ABSENCES ET CONGES 2016'!$A$47:$C$47</c:f>
              <c:strCache>
                <c:ptCount val="3"/>
                <c:pt idx="0">
                  <c:v>Nbre de congés maladie</c:v>
                </c:pt>
              </c:strCache>
            </c:strRef>
          </c:tx>
          <c:spPr>
            <a:solidFill>
              <a:schemeClr val="accent3"/>
            </a:solidFill>
            <a:ln>
              <a:noFill/>
            </a:ln>
            <a:effectLst/>
          </c:spPr>
          <c:invertIfNegative val="0"/>
          <c:cat>
            <c:strRef>
              <c:f>'[ABSENCES CONGES 2017.xlsx]ABSENCES ET CONGES 2016'!$D$46:$Q$46</c:f>
              <c:strCache>
                <c:ptCount val="8"/>
                <c:pt idx="0">
                  <c:v>2010</c:v>
                </c:pt>
                <c:pt idx="1">
                  <c:v>2011</c:v>
                </c:pt>
                <c:pt idx="2">
                  <c:v>2012</c:v>
                </c:pt>
                <c:pt idx="3">
                  <c:v>2013</c:v>
                </c:pt>
                <c:pt idx="4">
                  <c:v>2014</c:v>
                </c:pt>
                <c:pt idx="5">
                  <c:v>2015</c:v>
                </c:pt>
                <c:pt idx="6">
                  <c:v>2016</c:v>
                </c:pt>
                <c:pt idx="7">
                  <c:v>2017</c:v>
                </c:pt>
              </c:strCache>
              <c:extLst/>
            </c:strRef>
          </c:cat>
          <c:val>
            <c:numRef>
              <c:f>'[ABSENCES CONGES 2017.xlsx]ABSENCES ET CONGES 2016'!$D$47:$Q$47</c:f>
              <c:numCache>
                <c:formatCode>General</c:formatCode>
                <c:ptCount val="8"/>
                <c:pt idx="0">
                  <c:v>398</c:v>
                </c:pt>
                <c:pt idx="1">
                  <c:v>451</c:v>
                </c:pt>
                <c:pt idx="2">
                  <c:v>360</c:v>
                </c:pt>
                <c:pt idx="3">
                  <c:v>304</c:v>
                </c:pt>
                <c:pt idx="4">
                  <c:v>453</c:v>
                </c:pt>
                <c:pt idx="5">
                  <c:v>459</c:v>
                </c:pt>
                <c:pt idx="6">
                  <c:v>454</c:v>
                </c:pt>
                <c:pt idx="7">
                  <c:v>398</c:v>
                </c:pt>
              </c:numCache>
              <c:extLst/>
            </c:numRef>
          </c:val>
          <c:extLst>
            <c:ext xmlns:c16="http://schemas.microsoft.com/office/drawing/2014/chart" uri="{C3380CC4-5D6E-409C-BE32-E72D297353CC}">
              <c16:uniqueId val="{00000000-D8C8-46E4-894C-23B0E703188D}"/>
            </c:ext>
          </c:extLst>
        </c:ser>
        <c:dLbls>
          <c:showLegendKey val="0"/>
          <c:showVal val="0"/>
          <c:showCatName val="0"/>
          <c:showSerName val="0"/>
          <c:showPercent val="0"/>
          <c:showBubbleSize val="0"/>
        </c:dLbls>
        <c:gapWidth val="247"/>
        <c:axId val="100539392"/>
        <c:axId val="100541568"/>
      </c:barChart>
      <c:lineChart>
        <c:grouping val="standard"/>
        <c:varyColors val="0"/>
        <c:ser>
          <c:idx val="0"/>
          <c:order val="1"/>
          <c:tx>
            <c:strRef>
              <c:f>'[ABSENCES CONGES 2017.xlsx]ABSENCES ET CONGES 2016'!$A$48:$C$48</c:f>
              <c:strCache>
                <c:ptCount val="3"/>
                <c:pt idx="0">
                  <c:v>Durée totale en jours</c:v>
                </c:pt>
              </c:strCache>
            </c:strRef>
          </c:tx>
          <c:spPr>
            <a:ln w="22225" cap="rnd">
              <a:solidFill>
                <a:schemeClr val="accent1"/>
              </a:solidFill>
              <a:round/>
            </a:ln>
            <a:effectLst/>
          </c:spPr>
          <c:marker>
            <c:symbol val="circle"/>
            <c:size val="6"/>
            <c:spPr>
              <a:solidFill>
                <a:schemeClr val="lt1"/>
              </a:solidFill>
              <a:ln w="15875">
                <a:solidFill>
                  <a:schemeClr val="accent1"/>
                </a:solidFill>
                <a:round/>
              </a:ln>
              <a:effectLst/>
            </c:spPr>
          </c:marker>
          <c:cat>
            <c:strRef>
              <c:f>'[ABSENCES CONGES 2017.xlsx]ABSENCES ET CONGES 2016'!$D$46:$Q$46</c:f>
              <c:strCache>
                <c:ptCount val="8"/>
                <c:pt idx="0">
                  <c:v>2010</c:v>
                </c:pt>
                <c:pt idx="1">
                  <c:v>2011</c:v>
                </c:pt>
                <c:pt idx="2">
                  <c:v>2012</c:v>
                </c:pt>
                <c:pt idx="3">
                  <c:v>2013</c:v>
                </c:pt>
                <c:pt idx="4">
                  <c:v>2014</c:v>
                </c:pt>
                <c:pt idx="5">
                  <c:v>2015</c:v>
                </c:pt>
                <c:pt idx="6">
                  <c:v>2016</c:v>
                </c:pt>
                <c:pt idx="7">
                  <c:v>2017</c:v>
                </c:pt>
              </c:strCache>
              <c:extLst/>
            </c:strRef>
          </c:cat>
          <c:val>
            <c:numRef>
              <c:f>'[ABSENCES CONGES 2017.xlsx]ABSENCES ET CONGES 2016'!$D$48:$Q$48</c:f>
              <c:numCache>
                <c:formatCode>General</c:formatCode>
                <c:ptCount val="8"/>
                <c:pt idx="0">
                  <c:v>3597</c:v>
                </c:pt>
                <c:pt idx="1">
                  <c:v>3073</c:v>
                </c:pt>
                <c:pt idx="2">
                  <c:v>3780</c:v>
                </c:pt>
                <c:pt idx="3">
                  <c:v>2874</c:v>
                </c:pt>
                <c:pt idx="4">
                  <c:v>4053</c:v>
                </c:pt>
                <c:pt idx="5">
                  <c:v>3483</c:v>
                </c:pt>
                <c:pt idx="6">
                  <c:v>3444</c:v>
                </c:pt>
                <c:pt idx="7">
                  <c:v>3237</c:v>
                </c:pt>
              </c:numCache>
              <c:extLst/>
            </c:numRef>
          </c:val>
          <c:smooth val="0"/>
          <c:extLst>
            <c:ext xmlns:c16="http://schemas.microsoft.com/office/drawing/2014/chart" uri="{C3380CC4-5D6E-409C-BE32-E72D297353CC}">
              <c16:uniqueId val="{00000001-D8C8-46E4-894C-23B0E703188D}"/>
            </c:ext>
          </c:extLst>
        </c:ser>
        <c:dLbls>
          <c:showLegendKey val="0"/>
          <c:showVal val="0"/>
          <c:showCatName val="0"/>
          <c:showSerName val="0"/>
          <c:showPercent val="0"/>
          <c:showBubbleSize val="0"/>
        </c:dLbls>
        <c:marker val="1"/>
        <c:smooth val="0"/>
        <c:axId val="100543104"/>
        <c:axId val="100569472"/>
      </c:lineChart>
      <c:catAx>
        <c:axId val="100539392"/>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0" spcFirstLastPara="1" vertOverflow="ellipsis"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fr-FR"/>
          </a:p>
        </c:txPr>
        <c:crossAx val="100541568"/>
        <c:crosses val="autoZero"/>
        <c:auto val="0"/>
        <c:lblAlgn val="ctr"/>
        <c:lblOffset val="100"/>
        <c:tickLblSkip val="1"/>
        <c:tickMarkSkip val="1"/>
        <c:noMultiLvlLbl val="0"/>
      </c:catAx>
      <c:valAx>
        <c:axId val="100541568"/>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crossAx val="100539392"/>
        <c:crosses val="autoZero"/>
        <c:crossBetween val="between"/>
      </c:valAx>
      <c:catAx>
        <c:axId val="100543104"/>
        <c:scaling>
          <c:orientation val="minMax"/>
        </c:scaling>
        <c:delete val="1"/>
        <c:axPos val="b"/>
        <c:numFmt formatCode="General" sourceLinked="1"/>
        <c:majorTickMark val="out"/>
        <c:minorTickMark val="none"/>
        <c:tickLblPos val="nextTo"/>
        <c:crossAx val="100569472"/>
        <c:crosses val="autoZero"/>
        <c:auto val="0"/>
        <c:lblAlgn val="ctr"/>
        <c:lblOffset val="100"/>
        <c:noMultiLvlLbl val="0"/>
      </c:catAx>
      <c:valAx>
        <c:axId val="100569472"/>
        <c:scaling>
          <c:orientation val="minMax"/>
        </c:scaling>
        <c:delete val="0"/>
        <c:axPos val="r"/>
        <c:numFmt formatCode="General" sourceLinked="1"/>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crossAx val="100543104"/>
        <c:crosses val="max"/>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legend>
    <c:plotVisOnly val="1"/>
    <c:dispBlanksAs val="gap"/>
    <c:showDLblsOverMax val="0"/>
  </c:chart>
  <c:spPr>
    <a:solidFill>
      <a:schemeClr val="lt1"/>
    </a:solidFill>
    <a:ln w="9525" cap="flat" cmpd="sng" algn="ctr">
      <a:noFill/>
      <a:round/>
    </a:ln>
    <a:effectLst/>
  </c:spPr>
  <c:txPr>
    <a:bodyPr/>
    <a:lstStyle/>
    <a:p>
      <a:pPr>
        <a:defRPr sz="900"/>
      </a:pPr>
      <a:endParaRPr lang="fr-FR"/>
    </a:p>
  </c:txPr>
  <c:externalData r:id="rId4">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baseline="0">
                <a:solidFill>
                  <a:schemeClr val="dk1">
                    <a:lumMod val="65000"/>
                    <a:lumOff val="35000"/>
                  </a:schemeClr>
                </a:solidFill>
                <a:effectLst/>
                <a:latin typeface="+mj-lt"/>
                <a:ea typeface="+mn-ea"/>
                <a:cs typeface="+mn-cs"/>
              </a:defRPr>
            </a:pPr>
            <a:r>
              <a:rPr lang="fr-FR" sz="1200" noProof="0" dirty="0" smtClean="0">
                <a:latin typeface="+mj-lt"/>
              </a:rPr>
              <a:t>Évolution de la masse salariale en M€</a:t>
            </a:r>
            <a:endParaRPr lang="fr-FR" sz="1200" noProof="0" dirty="0">
              <a:latin typeface="+mj-lt"/>
            </a:endParaRPr>
          </a:p>
        </c:rich>
      </c:tx>
      <c:overlay val="0"/>
      <c:spPr>
        <a:noFill/>
        <a:ln>
          <a:noFill/>
        </a:ln>
        <a:effectLst/>
      </c:spPr>
      <c:txPr>
        <a:bodyPr rot="0" spcFirstLastPara="1" vertOverflow="ellipsis" vert="horz" wrap="square" anchor="ctr" anchorCtr="1"/>
        <a:lstStyle/>
        <a:p>
          <a:pPr>
            <a:defRPr sz="1200" b="0" i="0" u="none" strike="noStrike" kern="1200" baseline="0">
              <a:solidFill>
                <a:schemeClr val="dk1">
                  <a:lumMod val="65000"/>
                  <a:lumOff val="35000"/>
                </a:schemeClr>
              </a:solidFill>
              <a:effectLst/>
              <a:latin typeface="+mj-lt"/>
              <a:ea typeface="+mn-ea"/>
              <a:cs typeface="+mn-cs"/>
            </a:defRPr>
          </a:pPr>
          <a:endParaRPr lang="fr-FR"/>
        </a:p>
      </c:txPr>
    </c:title>
    <c:autoTitleDeleted val="0"/>
    <c:plotArea>
      <c:layout/>
      <c:barChart>
        <c:barDir val="col"/>
        <c:grouping val="clustered"/>
        <c:varyColors val="0"/>
        <c:ser>
          <c:idx val="0"/>
          <c:order val="0"/>
          <c:tx>
            <c:strRef>
              <c:f>'MASSE SALARIALE'!$A$9</c:f>
              <c:strCache>
                <c:ptCount val="1"/>
                <c:pt idx="0">
                  <c:v>M€</c:v>
                </c:pt>
              </c:strCache>
            </c:strRef>
          </c:tx>
          <c:spPr>
            <a:solidFill>
              <a:srgbClr val="58B6C0">
                <a:lumMod val="40000"/>
                <a:lumOff val="60000"/>
              </a:srgbClr>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'MASSE SALARIALE'!$B$8:$I$8</c:f>
              <c:numCache>
                <c:formatCode>General</c:formatCode>
                <c:ptCount val="8"/>
                <c:pt idx="0">
                  <c:v>2010</c:v>
                </c:pt>
                <c:pt idx="1">
                  <c:v>2011</c:v>
                </c:pt>
                <c:pt idx="2">
                  <c:v>2012</c:v>
                </c:pt>
                <c:pt idx="3">
                  <c:v>2013</c:v>
                </c:pt>
                <c:pt idx="4">
                  <c:v>2014</c:v>
                </c:pt>
                <c:pt idx="5">
                  <c:v>2015</c:v>
                </c:pt>
                <c:pt idx="6">
                  <c:v>2016</c:v>
                </c:pt>
                <c:pt idx="7">
                  <c:v>2017</c:v>
                </c:pt>
              </c:numCache>
            </c:numRef>
          </c:cat>
          <c:val>
            <c:numRef>
              <c:f>'MASSE SALARIALE'!$B$9:$I$9</c:f>
              <c:numCache>
                <c:formatCode>General</c:formatCode>
                <c:ptCount val="8"/>
                <c:pt idx="0">
                  <c:v>51.44</c:v>
                </c:pt>
                <c:pt idx="1">
                  <c:v>53.67</c:v>
                </c:pt>
                <c:pt idx="2">
                  <c:v>55.42</c:v>
                </c:pt>
                <c:pt idx="3">
                  <c:v>57.15</c:v>
                </c:pt>
                <c:pt idx="4">
                  <c:v>58.68</c:v>
                </c:pt>
                <c:pt idx="5">
                  <c:v>60.5</c:v>
                </c:pt>
                <c:pt idx="6">
                  <c:v>60.92</c:v>
                </c:pt>
                <c:pt idx="7">
                  <c:v>62.45</c:v>
                </c:pt>
              </c:numCache>
            </c:numRef>
          </c:val>
          <c:extLst>
            <c:ext xmlns:c16="http://schemas.microsoft.com/office/drawing/2014/chart" uri="{C3380CC4-5D6E-409C-BE32-E72D297353CC}">
              <c16:uniqueId val="{00000000-E152-4CBF-B2C4-A498BD3D3ACB}"/>
            </c:ext>
          </c:extLst>
        </c:ser>
        <c:dLbls>
          <c:dLblPos val="inEnd"/>
          <c:showLegendKey val="0"/>
          <c:showVal val="1"/>
          <c:showCatName val="0"/>
          <c:showSerName val="0"/>
          <c:showPercent val="0"/>
          <c:showBubbleSize val="0"/>
        </c:dLbls>
        <c:gapWidth val="41"/>
        <c:axId val="528876976"/>
        <c:axId val="528880720"/>
      </c:barChart>
      <c:catAx>
        <c:axId val="52887697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fr-FR"/>
          </a:p>
        </c:txPr>
        <c:crossAx val="528880720"/>
        <c:crosses val="autoZero"/>
        <c:auto val="1"/>
        <c:lblAlgn val="ctr"/>
        <c:lblOffset val="100"/>
        <c:noMultiLvlLbl val="0"/>
      </c:catAx>
      <c:valAx>
        <c:axId val="528880720"/>
        <c:scaling>
          <c:orientation val="minMax"/>
        </c:scaling>
        <c:delete val="1"/>
        <c:axPos val="l"/>
        <c:numFmt formatCode="General" sourceLinked="1"/>
        <c:majorTickMark val="none"/>
        <c:minorTickMark val="none"/>
        <c:tickLblPos val="nextTo"/>
        <c:crossAx val="52887697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fr-FR"/>
    </a:p>
  </c:txPr>
  <c:externalData r:id="rId4">
    <c:autoUpdate val="0"/>
  </c:externalData>
  <c:userShapes r:id="rId5"/>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all" baseline="0">
                <a:solidFill>
                  <a:schemeClr val="tx1">
                    <a:lumMod val="65000"/>
                    <a:lumOff val="35000"/>
                  </a:schemeClr>
                </a:solidFill>
                <a:latin typeface="+mj-lt"/>
                <a:ea typeface="+mn-ea"/>
                <a:cs typeface="+mn-cs"/>
              </a:defRPr>
            </a:pPr>
            <a:r>
              <a:rPr lang="fr-FR" sz="1200" dirty="0">
                <a:latin typeface="+mj-lt"/>
              </a:rPr>
              <a:t>Masse salariale UBS </a:t>
            </a:r>
            <a:r>
              <a:rPr lang="fr-FR" sz="1200" dirty="0" smtClean="0">
                <a:latin typeface="+mj-lt"/>
              </a:rPr>
              <a:t>2017</a:t>
            </a:r>
            <a:r>
              <a:rPr lang="fr-FR" sz="1200" baseline="0" dirty="0" smtClean="0">
                <a:latin typeface="+mj-lt"/>
              </a:rPr>
              <a:t> </a:t>
            </a:r>
            <a:endParaRPr lang="fr-FR" sz="1200" dirty="0">
              <a:latin typeface="+mj-lt"/>
            </a:endParaRPr>
          </a:p>
        </c:rich>
      </c:tx>
      <c:layout>
        <c:manualLayout>
          <c:xMode val="edge"/>
          <c:yMode val="edge"/>
          <c:x val="0.11392401888330513"/>
          <c:y val="3.5714457954239817E-2"/>
        </c:manualLayout>
      </c:layout>
      <c:overlay val="0"/>
      <c:spPr>
        <a:noFill/>
        <a:ln>
          <a:noFill/>
        </a:ln>
        <a:effectLst/>
      </c:spPr>
      <c:txPr>
        <a:bodyPr rot="0" spcFirstLastPara="1" vertOverflow="ellipsis" vert="horz" wrap="square" anchor="ctr" anchorCtr="1"/>
        <a:lstStyle/>
        <a:p>
          <a:pPr>
            <a:defRPr sz="1200" b="1" i="0" u="none" strike="noStrike" kern="1200" cap="all" baseline="0">
              <a:solidFill>
                <a:schemeClr val="tx1">
                  <a:lumMod val="65000"/>
                  <a:lumOff val="35000"/>
                </a:schemeClr>
              </a:solidFill>
              <a:latin typeface="+mj-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0886118980169971"/>
          <c:y val="0.34090909090909088"/>
          <c:w val="0.58438938964718001"/>
          <c:h val="0.36038961038961037"/>
        </c:manualLayout>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1093-49BC-9010-915F33486DE8}"/>
              </c:ext>
            </c:extLst>
          </c:dPt>
          <c:dPt>
            <c:idx val="1"/>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1093-49BC-9010-915F33486DE8}"/>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1-1093-49BC-9010-915F33486DE8}"/>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3-1093-49BC-9010-915F33486DE8}"/>
                </c:ext>
              </c:extLst>
            </c:dLbl>
            <c:numFmt formatCode="0%" sourceLinked="0"/>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'[REMUNERATION 2016.xlsx]MASSE SALARIALE'!$B$66:$C$66</c:f>
              <c:strCache>
                <c:ptCount val="2"/>
                <c:pt idx="0">
                  <c:v>Biatss</c:v>
                </c:pt>
                <c:pt idx="1">
                  <c:v>Ens</c:v>
                </c:pt>
              </c:strCache>
            </c:strRef>
          </c:cat>
          <c:val>
            <c:numRef>
              <c:f>'[REMUNERATION 2016.xlsx]MASSE SALARIALE'!$B$72:$C$72</c:f>
              <c:numCache>
                <c:formatCode>0.00%</c:formatCode>
                <c:ptCount val="2"/>
                <c:pt idx="0">
                  <c:v>0.33152623344109161</c:v>
                </c:pt>
                <c:pt idx="1">
                  <c:v>0.66847376655890844</c:v>
                </c:pt>
              </c:numCache>
            </c:numRef>
          </c:val>
          <c:extLst>
            <c:ext xmlns:c16="http://schemas.microsoft.com/office/drawing/2014/chart" uri="{C3380CC4-5D6E-409C-BE32-E72D297353CC}">
              <c16:uniqueId val="{00000004-1093-49BC-9010-915F33486DE8}"/>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zero"/>
    <c:showDLblsOverMax val="0"/>
  </c:chart>
  <c:spPr>
    <a:noFill/>
    <a:ln w="9525" cap="flat" cmpd="sng" algn="ctr">
      <a:noFill/>
      <a:round/>
    </a:ln>
    <a:effectLst/>
  </c:spPr>
  <c:txPr>
    <a:bodyPr/>
    <a:lstStyle/>
    <a:p>
      <a:pPr>
        <a:defRPr/>
      </a:pPr>
      <a:endParaRPr lang="fr-FR"/>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all" baseline="0">
                <a:solidFill>
                  <a:schemeClr val="tx1">
                    <a:lumMod val="65000"/>
                    <a:lumOff val="35000"/>
                  </a:schemeClr>
                </a:solidFill>
                <a:latin typeface="+mj-lt"/>
                <a:ea typeface="+mn-ea"/>
                <a:cs typeface="+mn-cs"/>
              </a:defRPr>
            </a:pPr>
            <a:r>
              <a:rPr lang="fr-FR" sz="1200">
                <a:latin typeface="+mj-lt"/>
              </a:rPr>
              <a:t>masse salariale UBS 2017</a:t>
            </a:r>
          </a:p>
        </c:rich>
      </c:tx>
      <c:layout>
        <c:manualLayout>
          <c:xMode val="edge"/>
          <c:yMode val="edge"/>
          <c:x val="0.32586851141183598"/>
          <c:y val="0"/>
        </c:manualLayout>
      </c:layout>
      <c:overlay val="0"/>
      <c:spPr>
        <a:noFill/>
        <a:ln>
          <a:noFill/>
        </a:ln>
        <a:effectLst/>
      </c:spPr>
      <c:txPr>
        <a:bodyPr rot="0" spcFirstLastPara="1" vertOverflow="ellipsis" vert="horz" wrap="square" anchor="ctr" anchorCtr="1"/>
        <a:lstStyle/>
        <a:p>
          <a:pPr>
            <a:defRPr sz="1200" b="1" i="0" u="none" strike="noStrike" kern="1200" cap="all" baseline="0">
              <a:solidFill>
                <a:schemeClr val="tx1">
                  <a:lumMod val="65000"/>
                  <a:lumOff val="35000"/>
                </a:schemeClr>
              </a:solidFill>
              <a:latin typeface="+mj-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5073516545725901"/>
          <c:y val="0.19902673360585502"/>
          <c:w val="0.80310483248417475"/>
          <c:h val="0.7237291805883439"/>
        </c:manualLayout>
      </c:layout>
      <c:pie3DChart>
        <c:varyColors val="1"/>
        <c:ser>
          <c:idx val="0"/>
          <c:order val="0"/>
          <c:explosion val="8"/>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81EF-41B1-B162-4D2A5128B045}"/>
              </c:ext>
            </c:extLst>
          </c:dPt>
          <c:dPt>
            <c:idx val="1"/>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81EF-41B1-B162-4D2A5128B045}"/>
              </c:ext>
            </c:extLst>
          </c:dPt>
          <c:dPt>
            <c:idx val="2"/>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81EF-41B1-B162-4D2A5128B045}"/>
              </c:ext>
            </c:extLst>
          </c:dPt>
          <c:dPt>
            <c:idx val="3"/>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81EF-41B1-B162-4D2A5128B045}"/>
              </c:ext>
            </c:extLst>
          </c:dPt>
          <c:dLbls>
            <c:dLbl>
              <c:idx val="0"/>
              <c:layout>
                <c:manualLayout>
                  <c:x val="-2.8403352858008477E-3"/>
                  <c:y val="-0.18371802804074405"/>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r>
                      <a:rPr lang="en-US" baseline="0" noProof="0" dirty="0" smtClean="0"/>
                      <a:t>Rémunérations principales</a:t>
                    </a:r>
                    <a:r>
                      <a:rPr lang="en-US" baseline="0" dirty="0"/>
                      <a:t>
</a:t>
                    </a:r>
                    <a:fld id="{D1197456-650F-44CC-9B3F-9EB39E5E9936}" type="PERCENTAGE">
                      <a:rPr lang="en-US" baseline="0"/>
                      <a:pPr>
                        <a:defRPr/>
                      </a:pPr>
                      <a:t>[POURCENTAGE]</a:t>
                    </a:fld>
                    <a:endParaRPr lang="en-US" baseline="0" dirty="0"/>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layout>
                    <c:manualLayout>
                      <c:w val="0.22999250926799167"/>
                      <c:h val="0.24963600535612995"/>
                    </c:manualLayout>
                  </c15:layout>
                  <c15:dlblFieldTable/>
                  <c15:showDataLabelsRange val="0"/>
                </c:ext>
                <c:ext xmlns:c16="http://schemas.microsoft.com/office/drawing/2014/chart" uri="{C3380CC4-5D6E-409C-BE32-E72D297353CC}">
                  <c16:uniqueId val="{00000001-81EF-41B1-B162-4D2A5128B045}"/>
                </c:ext>
              </c:extLst>
            </c:dLbl>
            <c:dLbl>
              <c:idx val="1"/>
              <c:layout>
                <c:manualLayout>
                  <c:x val="0.17420723086245204"/>
                  <c:y val="6.4442893097348158E-2"/>
                </c:manualLayout>
              </c:layout>
              <c:tx>
                <c:rich>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r>
                      <a:rPr lang="en-US" noProof="0" dirty="0" smtClean="0"/>
                      <a:t>Rémunérations accessoires</a:t>
                    </a:r>
                    <a:r>
                      <a:rPr lang="en-US" baseline="0" dirty="0"/>
                      <a:t>
</a:t>
                    </a:r>
                    <a:fld id="{E782BD75-D182-4E6B-9110-80DDE453F6C1}" type="PERCENTAGE">
                      <a:rPr lang="en-US" baseline="0" dirty="0"/>
                      <a:pPr>
                        <a:defRPr>
                          <a:solidFill>
                            <a:schemeClr val="accent1"/>
                          </a:solidFill>
                        </a:defRPr>
                      </a:pPr>
                      <a:t>[POURCENTAGE]</a:t>
                    </a:fld>
                    <a:endParaRPr lang="en-US" baseline="0" dirty="0"/>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layout>
                    <c:manualLayout>
                      <c:w val="0.57033236743710414"/>
                      <c:h val="0.11085840889473821"/>
                    </c:manualLayout>
                  </c15:layout>
                  <c15:dlblFieldTable/>
                  <c15:showDataLabelsRange val="0"/>
                </c:ext>
                <c:ext xmlns:c16="http://schemas.microsoft.com/office/drawing/2014/chart" uri="{C3380CC4-5D6E-409C-BE32-E72D297353CC}">
                  <c16:uniqueId val="{00000003-81EF-41B1-B162-4D2A5128B045}"/>
                </c:ext>
              </c:extLst>
            </c:dLbl>
            <c:dLbl>
              <c:idx val="2"/>
              <c:numFmt formatCode="0.0%" sourceLinked="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5-81EF-41B1-B162-4D2A5128B045}"/>
                </c:ext>
              </c:extLst>
            </c:dLbl>
            <c:dLbl>
              <c:idx val="3"/>
              <c:numFmt formatCode="0.0%" sourceLinked="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lumMod val="60000"/>
                        </a:schemeClr>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7-81EF-41B1-B162-4D2A5128B045}"/>
                </c:ext>
              </c:extLst>
            </c:dLbl>
            <c:numFmt formatCode="0.0%" sourceLinked="0"/>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'[evolution MS 2016-2017.xlsx]Feuil1'!$J$184:$J$187</c:f>
              <c:strCache>
                <c:ptCount val="4"/>
                <c:pt idx="0">
                  <c:v>Rémunération principale</c:v>
                </c:pt>
                <c:pt idx="1">
                  <c:v>Rémunération accessoire</c:v>
                </c:pt>
                <c:pt idx="2">
                  <c:v>Charges patronales</c:v>
                </c:pt>
                <c:pt idx="3">
                  <c:v>Prestations sociales</c:v>
                </c:pt>
              </c:strCache>
            </c:strRef>
          </c:cat>
          <c:val>
            <c:numRef>
              <c:f>'[evolution MS 2016-2017.xlsx]Feuil1'!$L$184:$L$187</c:f>
              <c:numCache>
                <c:formatCode>0%</c:formatCode>
                <c:ptCount val="4"/>
                <c:pt idx="0">
                  <c:v>0.49333829055819151</c:v>
                </c:pt>
                <c:pt idx="1">
                  <c:v>9.3378646353652103E-2</c:v>
                </c:pt>
                <c:pt idx="2">
                  <c:v>0.41009263727962481</c:v>
                </c:pt>
                <c:pt idx="3">
                  <c:v>3.190425808531596E-3</c:v>
                </c:pt>
              </c:numCache>
            </c:numRef>
          </c:val>
          <c:extLst>
            <c:ext xmlns:c16="http://schemas.microsoft.com/office/drawing/2014/chart" uri="{C3380CC4-5D6E-409C-BE32-E72D297353CC}">
              <c16:uniqueId val="{00000008-81EF-41B1-B162-4D2A5128B045}"/>
            </c:ext>
          </c:extLst>
        </c:ser>
        <c:dLbls>
          <c:dLblPos val="outEnd"/>
          <c:showLegendKey val="0"/>
          <c:showVal val="1"/>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all" baseline="0">
                <a:solidFill>
                  <a:schemeClr val="tx1">
                    <a:lumMod val="65000"/>
                    <a:lumOff val="35000"/>
                  </a:schemeClr>
                </a:solidFill>
                <a:latin typeface="+mj-lt"/>
                <a:ea typeface="+mn-ea"/>
                <a:cs typeface="+mn-cs"/>
              </a:defRPr>
            </a:pPr>
            <a:r>
              <a:rPr lang="fr-FR" sz="1200" noProof="0" dirty="0" smtClean="0">
                <a:latin typeface="+mj-lt"/>
              </a:rPr>
              <a:t>masse salariale UBS 2017 </a:t>
            </a:r>
            <a:endParaRPr lang="fr-FR" sz="1200" noProof="0" dirty="0">
              <a:latin typeface="+mj-lt"/>
            </a:endParaRPr>
          </a:p>
        </c:rich>
      </c:tx>
      <c:layout>
        <c:manualLayout>
          <c:xMode val="edge"/>
          <c:yMode val="edge"/>
          <c:x val="0.19730555555555557"/>
          <c:y val="3.7037037037037035E-2"/>
        </c:manualLayout>
      </c:layout>
      <c:overlay val="0"/>
      <c:spPr>
        <a:noFill/>
        <a:ln>
          <a:noFill/>
        </a:ln>
        <a:effectLst/>
      </c:spPr>
      <c:txPr>
        <a:bodyPr rot="0" spcFirstLastPara="1" vertOverflow="ellipsis" vert="horz" wrap="square" anchor="ctr" anchorCtr="1"/>
        <a:lstStyle/>
        <a:p>
          <a:pPr>
            <a:defRPr sz="1200" b="1" i="0" u="none" strike="noStrike" kern="1200" cap="all" baseline="0">
              <a:solidFill>
                <a:schemeClr val="tx1">
                  <a:lumMod val="65000"/>
                  <a:lumOff val="35000"/>
                </a:schemeClr>
              </a:solidFill>
              <a:latin typeface="+mj-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7222222222222221E-2"/>
          <c:y val="0.24115740740740746"/>
          <c:w val="0.93888888888888888"/>
          <c:h val="0.6714577865266842"/>
        </c:manualLayout>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E9F9-45EF-BCF8-9B202C0D74C8}"/>
              </c:ext>
            </c:extLst>
          </c:dPt>
          <c:dPt>
            <c:idx val="1"/>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E9F9-45EF-BCF8-9B202C0D74C8}"/>
              </c:ext>
            </c:extLst>
          </c:dPt>
          <c:dLbls>
            <c:dLbl>
              <c:idx val="0"/>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96CB2AAB-A7D2-4D15-BC4C-D340CE691F8B}" type="CATEGORYNAME">
                      <a:rPr lang="en-US" smtClean="0"/>
                      <a:pPr>
                        <a:defRPr/>
                      </a:pPr>
                      <a:t>[NOM DE CATÉGORIE]</a:t>
                    </a:fld>
                    <a:r>
                      <a:rPr lang="en-US" baseline="0" dirty="0" smtClean="0"/>
                      <a:t> </a:t>
                    </a:r>
                    <a:fld id="{4509AC08-0A29-4B9C-ABF6-5CA1A029A237}" type="VALUE">
                      <a:rPr lang="en-US" baseline="0"/>
                      <a:pPr>
                        <a:defRPr/>
                      </a:pPr>
                      <a:t>[VALEUR]</a:t>
                    </a:fld>
                    <a:endParaRPr lang="en-US" baseline="0" dirty="0" smtClean="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9F9-45EF-BCF8-9B202C0D74C8}"/>
                </c:ext>
              </c:extLst>
            </c:dLbl>
            <c:dLbl>
              <c:idx val="1"/>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C5EBEF88-33BC-4B19-9DE3-29EC62346ED3}" type="CATEGORYNAME">
                      <a:rPr lang="en-US" smtClean="0"/>
                      <a:pPr>
                        <a:defRPr>
                          <a:solidFill>
                            <a:schemeClr val="accent1"/>
                          </a:solidFill>
                        </a:defRPr>
                      </a:pPr>
                      <a:t>[NOM DE CATÉGORIE]</a:t>
                    </a:fld>
                    <a:r>
                      <a:rPr lang="en-US" baseline="0" dirty="0" smtClean="0"/>
                      <a:t> </a:t>
                    </a:r>
                    <a:fld id="{9BBF1B00-0055-4EAB-A8E2-82406DE50D71}" type="VALUE">
                      <a:rPr lang="en-US" baseline="0"/>
                      <a:pPr>
                        <a:defRPr>
                          <a:solidFill>
                            <a:schemeClr val="accent1"/>
                          </a:solidFill>
                        </a:defRPr>
                      </a:pPr>
                      <a:t>[VALEUR]</a:t>
                    </a:fld>
                    <a:endParaRPr lang="en-US" baseline="0" dirty="0" smtClean="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9F9-45EF-BCF8-9B202C0D74C8}"/>
                </c:ext>
              </c:extLst>
            </c:dLbl>
            <c:spPr>
              <a:noFill/>
              <a:ln>
                <a:noFill/>
              </a:ln>
              <a:effectLst/>
            </c:sp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'[evolution MS 2016-2017.xlsx]Feuil1'!$E$181:$E$182</c:f>
              <c:strCache>
                <c:ptCount val="2"/>
                <c:pt idx="0">
                  <c:v>Contractuels</c:v>
                </c:pt>
                <c:pt idx="1">
                  <c:v>Titulaires</c:v>
                </c:pt>
              </c:strCache>
            </c:strRef>
          </c:cat>
          <c:val>
            <c:numRef>
              <c:f>'[evolution MS 2016-2017.xlsx]Feuil1'!$G$181:$G$182</c:f>
              <c:numCache>
                <c:formatCode>0%</c:formatCode>
                <c:ptCount val="2"/>
                <c:pt idx="0">
                  <c:v>0.17702179483158517</c:v>
                </c:pt>
                <c:pt idx="1">
                  <c:v>0.82297820516841491</c:v>
                </c:pt>
              </c:numCache>
            </c:numRef>
          </c:val>
          <c:extLst>
            <c:ext xmlns:c16="http://schemas.microsoft.com/office/drawing/2014/chart" uri="{C3380CC4-5D6E-409C-BE32-E72D297353CC}">
              <c16:uniqueId val="{00000004-E9F9-45EF-BCF8-9B202C0D74C8}"/>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err="1" smtClean="0"/>
              <a:t>Enseignants</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'[ANNEE 2017.xlsx]BS 2017'!$A$5:$A$9</c:f>
              <c:strCache>
                <c:ptCount val="5"/>
                <c:pt idx="0">
                  <c:v>PR</c:v>
                </c:pt>
                <c:pt idx="1">
                  <c:v>MCF</c:v>
                </c:pt>
                <c:pt idx="2">
                  <c:v>2nd degré</c:v>
                </c:pt>
                <c:pt idx="3">
                  <c:v>ATER</c:v>
                </c:pt>
                <c:pt idx="4">
                  <c:v>Doctorants</c:v>
                </c:pt>
              </c:strCache>
            </c:strRef>
          </c:cat>
          <c:val>
            <c:numRef>
              <c:f>'[ANNEE 2017.xlsx]BS 2017'!$B$5:$B$9</c:f>
              <c:numCache>
                <c:formatCode>#\ ##0\ "€"</c:formatCode>
                <c:ptCount val="5"/>
                <c:pt idx="0">
                  <c:v>4409</c:v>
                </c:pt>
                <c:pt idx="1">
                  <c:v>3064</c:v>
                </c:pt>
                <c:pt idx="2">
                  <c:v>2940</c:v>
                </c:pt>
                <c:pt idx="3">
                  <c:v>1716</c:v>
                </c:pt>
                <c:pt idx="4">
                  <c:v>1519</c:v>
                </c:pt>
              </c:numCache>
            </c:numRef>
          </c:val>
          <c:extLst>
            <c:ext xmlns:c16="http://schemas.microsoft.com/office/drawing/2014/chart" uri="{C3380CC4-5D6E-409C-BE32-E72D297353CC}">
              <c16:uniqueId val="{00000000-0DD2-4F8E-8B3D-E7B155FC71D6}"/>
            </c:ext>
          </c:extLst>
        </c:ser>
        <c:dLbls>
          <c:showLegendKey val="0"/>
          <c:showVal val="0"/>
          <c:showCatName val="0"/>
          <c:showSerName val="0"/>
          <c:showPercent val="0"/>
          <c:showBubbleSize val="0"/>
        </c:dLbls>
        <c:gapWidth val="219"/>
        <c:overlap val="-27"/>
        <c:axId val="474073792"/>
        <c:axId val="474072544"/>
      </c:barChart>
      <c:catAx>
        <c:axId val="474073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74072544"/>
        <c:crosses val="autoZero"/>
        <c:auto val="1"/>
        <c:lblAlgn val="ctr"/>
        <c:lblOffset val="100"/>
        <c:noMultiLvlLbl val="0"/>
      </c:catAx>
      <c:valAx>
        <c:axId val="474072544"/>
        <c:scaling>
          <c:orientation val="minMax"/>
        </c:scaling>
        <c:delete val="0"/>
        <c:axPos val="l"/>
        <c:majorGridlines>
          <c:spPr>
            <a:ln w="9525" cap="flat" cmpd="sng" algn="ctr">
              <a:solidFill>
                <a:schemeClr val="tx1">
                  <a:lumMod val="15000"/>
                  <a:lumOff val="85000"/>
                </a:schemeClr>
              </a:solidFill>
              <a:round/>
            </a:ln>
            <a:effectLst/>
          </c:spPr>
        </c:majorGridlines>
        <c:numFmt formatCode="#\ ##0\ &quot;€&quot;"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740737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BIATSS </a:t>
            </a:r>
            <a:r>
              <a:rPr lang="fr-FR" dirty="0" smtClean="0"/>
              <a:t>Contractuels</a:t>
            </a:r>
            <a:endParaRPr lang="fr-FR"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'[ANNEE 2017.xlsx]BS 2017'!$A$13:$A$15</c:f>
              <c:strCache>
                <c:ptCount val="3"/>
                <c:pt idx="0">
                  <c:v>CAT A </c:v>
                </c:pt>
                <c:pt idx="1">
                  <c:v>CAT B </c:v>
                </c:pt>
                <c:pt idx="2">
                  <c:v>CAT C </c:v>
                </c:pt>
              </c:strCache>
            </c:strRef>
          </c:cat>
          <c:val>
            <c:numRef>
              <c:f>'[ANNEE 2017.xlsx]BS 2017'!$B$13:$B$15</c:f>
              <c:numCache>
                <c:formatCode>#\ ##0\ "€"</c:formatCode>
                <c:ptCount val="3"/>
                <c:pt idx="0">
                  <c:v>1865</c:v>
                </c:pt>
                <c:pt idx="1">
                  <c:v>1423</c:v>
                </c:pt>
                <c:pt idx="2">
                  <c:v>1284</c:v>
                </c:pt>
              </c:numCache>
            </c:numRef>
          </c:val>
          <c:extLst>
            <c:ext xmlns:c16="http://schemas.microsoft.com/office/drawing/2014/chart" uri="{C3380CC4-5D6E-409C-BE32-E72D297353CC}">
              <c16:uniqueId val="{00000000-B817-47BA-AD8E-8D18FF4C7394}"/>
            </c:ext>
          </c:extLst>
        </c:ser>
        <c:dLbls>
          <c:showLegendKey val="0"/>
          <c:showVal val="0"/>
          <c:showCatName val="0"/>
          <c:showSerName val="0"/>
          <c:showPercent val="0"/>
          <c:showBubbleSize val="0"/>
        </c:dLbls>
        <c:gapWidth val="219"/>
        <c:overlap val="-27"/>
        <c:axId val="31897632"/>
        <c:axId val="31896800"/>
      </c:barChart>
      <c:catAx>
        <c:axId val="31897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1896800"/>
        <c:crosses val="autoZero"/>
        <c:auto val="1"/>
        <c:lblAlgn val="ctr"/>
        <c:lblOffset val="100"/>
        <c:noMultiLvlLbl val="0"/>
      </c:catAx>
      <c:valAx>
        <c:axId val="31896800"/>
        <c:scaling>
          <c:orientation val="minMax"/>
        </c:scaling>
        <c:delete val="0"/>
        <c:axPos val="l"/>
        <c:majorGridlines>
          <c:spPr>
            <a:ln w="9525" cap="flat" cmpd="sng" algn="ctr">
              <a:solidFill>
                <a:schemeClr val="tx1">
                  <a:lumMod val="15000"/>
                  <a:lumOff val="85000"/>
                </a:schemeClr>
              </a:solidFill>
              <a:round/>
            </a:ln>
            <a:effectLst/>
          </c:spPr>
        </c:majorGridlines>
        <c:numFmt formatCode="#\ ##0\ &quot;€&quot;"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18976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smtClean="0"/>
              <a:t>BIATSS Titulaires</a:t>
            </a:r>
            <a:endParaRPr lang="fr-FR"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'[ANNEE 2017.xlsx]BS 2017'!$A$18:$A$28</c:f>
              <c:strCache>
                <c:ptCount val="11"/>
                <c:pt idx="0">
                  <c:v>IGR</c:v>
                </c:pt>
                <c:pt idx="1">
                  <c:v>IGE</c:v>
                </c:pt>
                <c:pt idx="2">
                  <c:v>ASI</c:v>
                </c:pt>
                <c:pt idx="3">
                  <c:v>TECHNICIEN</c:v>
                </c:pt>
                <c:pt idx="4">
                  <c:v>ATRF</c:v>
                </c:pt>
                <c:pt idx="5">
                  <c:v>AAE</c:v>
                </c:pt>
                <c:pt idx="6">
                  <c:v>SAENES</c:v>
                </c:pt>
                <c:pt idx="7">
                  <c:v>ADJENES</c:v>
                </c:pt>
                <c:pt idx="8">
                  <c:v>BU CAT A</c:v>
                </c:pt>
                <c:pt idx="9">
                  <c:v>BU CAT B</c:v>
                </c:pt>
                <c:pt idx="10">
                  <c:v>BU CAT C</c:v>
                </c:pt>
              </c:strCache>
            </c:strRef>
          </c:cat>
          <c:val>
            <c:numRef>
              <c:f>'[ANNEE 2017.xlsx]BS 2017'!$B$18:$B$28</c:f>
              <c:numCache>
                <c:formatCode>General</c:formatCode>
                <c:ptCount val="11"/>
                <c:pt idx="0">
                  <c:v>3679</c:v>
                </c:pt>
                <c:pt idx="1">
                  <c:v>2526</c:v>
                </c:pt>
                <c:pt idx="2">
                  <c:v>2311</c:v>
                </c:pt>
                <c:pt idx="3">
                  <c:v>1878</c:v>
                </c:pt>
                <c:pt idx="4">
                  <c:v>1499</c:v>
                </c:pt>
                <c:pt idx="5">
                  <c:v>2948</c:v>
                </c:pt>
                <c:pt idx="6">
                  <c:v>1933</c:v>
                </c:pt>
                <c:pt idx="7">
                  <c:v>1520</c:v>
                </c:pt>
                <c:pt idx="8">
                  <c:v>2973</c:v>
                </c:pt>
                <c:pt idx="9">
                  <c:v>2138</c:v>
                </c:pt>
                <c:pt idx="10">
                  <c:v>1606</c:v>
                </c:pt>
              </c:numCache>
            </c:numRef>
          </c:val>
          <c:extLst>
            <c:ext xmlns:c16="http://schemas.microsoft.com/office/drawing/2014/chart" uri="{C3380CC4-5D6E-409C-BE32-E72D297353CC}">
              <c16:uniqueId val="{00000000-094C-41B1-8199-2035B4410E0D}"/>
            </c:ext>
          </c:extLst>
        </c:ser>
        <c:dLbls>
          <c:showLegendKey val="0"/>
          <c:showVal val="0"/>
          <c:showCatName val="0"/>
          <c:showSerName val="0"/>
          <c:showPercent val="0"/>
          <c:showBubbleSize val="0"/>
        </c:dLbls>
        <c:gapWidth val="219"/>
        <c:overlap val="-27"/>
        <c:axId val="394270592"/>
        <c:axId val="394271008"/>
      </c:barChart>
      <c:catAx>
        <c:axId val="394270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94271008"/>
        <c:crosses val="autoZero"/>
        <c:auto val="1"/>
        <c:lblAlgn val="ctr"/>
        <c:lblOffset val="100"/>
        <c:noMultiLvlLbl val="0"/>
      </c:catAx>
      <c:valAx>
        <c:axId val="3942710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942705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265486725663716"/>
          <c:y val="0.10104529616724739"/>
          <c:w val="0.75"/>
          <c:h val="0.6376306620209059"/>
        </c:manualLayout>
      </c:layout>
      <c:barChart>
        <c:barDir val="col"/>
        <c:grouping val="clustered"/>
        <c:varyColors val="0"/>
        <c:ser>
          <c:idx val="1"/>
          <c:order val="0"/>
          <c:tx>
            <c:strRef>
              <c:f>'UBS 2016'!$A$9:$B$9</c:f>
              <c:strCache>
                <c:ptCount val="2"/>
                <c:pt idx="0">
                  <c:v>BUDGET GLOBAL</c:v>
                </c:pt>
              </c:strCache>
            </c:strRef>
          </c:tx>
          <c:spPr>
            <a:solidFill>
              <a:schemeClr val="accent3">
                <a:tint val="77000"/>
              </a:schemeClr>
            </a:solidFill>
            <a:ln>
              <a:noFill/>
            </a:ln>
            <a:effectLst/>
          </c:spPr>
          <c:invertIfNegative val="0"/>
          <c:cat>
            <c:strRef>
              <c:f>'UBS 2016'!$C$4:$P$4</c:f>
              <c:strCache>
                <c:ptCount val="8"/>
                <c:pt idx="0">
                  <c:v>2010</c:v>
                </c:pt>
                <c:pt idx="1">
                  <c:v>2011</c:v>
                </c:pt>
                <c:pt idx="2">
                  <c:v>2012</c:v>
                </c:pt>
                <c:pt idx="3">
                  <c:v>2013</c:v>
                </c:pt>
                <c:pt idx="4">
                  <c:v>2014</c:v>
                </c:pt>
                <c:pt idx="5">
                  <c:v>2015</c:v>
                </c:pt>
                <c:pt idx="6">
                  <c:v>2016</c:v>
                </c:pt>
                <c:pt idx="7">
                  <c:v>2017</c:v>
                </c:pt>
              </c:strCache>
            </c:strRef>
          </c:cat>
          <c:val>
            <c:numRef>
              <c:f>'UBS 2016'!$C$9:$P$9</c:f>
              <c:numCache>
                <c:formatCode>#\ ##0\ "€"</c:formatCode>
                <c:ptCount val="8"/>
                <c:pt idx="0">
                  <c:v>53448</c:v>
                </c:pt>
                <c:pt idx="1">
                  <c:v>78541</c:v>
                </c:pt>
                <c:pt idx="2">
                  <c:v>72802</c:v>
                </c:pt>
                <c:pt idx="3">
                  <c:v>80641</c:v>
                </c:pt>
                <c:pt idx="4">
                  <c:v>86057</c:v>
                </c:pt>
                <c:pt idx="5">
                  <c:v>89937.600000000006</c:v>
                </c:pt>
                <c:pt idx="6">
                  <c:v>79143</c:v>
                </c:pt>
                <c:pt idx="7">
                  <c:v>67232.34</c:v>
                </c:pt>
              </c:numCache>
            </c:numRef>
          </c:val>
          <c:extLst>
            <c:ext xmlns:c16="http://schemas.microsoft.com/office/drawing/2014/chart" uri="{C3380CC4-5D6E-409C-BE32-E72D297353CC}">
              <c16:uniqueId val="{00000000-A13A-45A2-B234-88FD9235BCC7}"/>
            </c:ext>
          </c:extLst>
        </c:ser>
        <c:dLbls>
          <c:showLegendKey val="0"/>
          <c:showVal val="0"/>
          <c:showCatName val="0"/>
          <c:showSerName val="0"/>
          <c:showPercent val="0"/>
          <c:showBubbleSize val="0"/>
        </c:dLbls>
        <c:gapWidth val="247"/>
        <c:axId val="101533952"/>
        <c:axId val="104870272"/>
      </c:barChart>
      <c:lineChart>
        <c:grouping val="standard"/>
        <c:varyColors val="0"/>
        <c:ser>
          <c:idx val="0"/>
          <c:order val="1"/>
          <c:tx>
            <c:strRef>
              <c:f>'UBS 2016'!$A$10:$B$10</c:f>
              <c:strCache>
                <c:ptCount val="2"/>
                <c:pt idx="0">
                  <c:v>NOMBRE DE FORMATIONS</c:v>
                </c:pt>
              </c:strCache>
            </c:strRef>
          </c:tx>
          <c:spPr>
            <a:ln w="22225" cap="rnd">
              <a:solidFill>
                <a:schemeClr val="accent3">
                  <a:shade val="76000"/>
                </a:schemeClr>
              </a:solidFill>
              <a:round/>
            </a:ln>
            <a:effectLst/>
          </c:spPr>
          <c:marker>
            <c:symbol val="circle"/>
            <c:size val="6"/>
            <c:spPr>
              <a:solidFill>
                <a:schemeClr val="lt1"/>
              </a:solidFill>
              <a:ln w="15875">
                <a:solidFill>
                  <a:schemeClr val="accent3">
                    <a:shade val="76000"/>
                  </a:schemeClr>
                </a:solidFill>
                <a:round/>
              </a:ln>
              <a:effectLst/>
            </c:spPr>
          </c:marker>
          <c:cat>
            <c:strRef>
              <c:f>'UBS 2016'!$C$4:$P$4</c:f>
              <c:strCache>
                <c:ptCount val="8"/>
                <c:pt idx="0">
                  <c:v>2010</c:v>
                </c:pt>
                <c:pt idx="1">
                  <c:v>2011</c:v>
                </c:pt>
                <c:pt idx="2">
                  <c:v>2012</c:v>
                </c:pt>
                <c:pt idx="3">
                  <c:v>2013</c:v>
                </c:pt>
                <c:pt idx="4">
                  <c:v>2014</c:v>
                </c:pt>
                <c:pt idx="5">
                  <c:v>2015</c:v>
                </c:pt>
                <c:pt idx="6">
                  <c:v>2016</c:v>
                </c:pt>
                <c:pt idx="7">
                  <c:v>2017</c:v>
                </c:pt>
              </c:strCache>
            </c:strRef>
          </c:cat>
          <c:val>
            <c:numRef>
              <c:f>'UBS 2016'!$C$10:$P$10</c:f>
              <c:numCache>
                <c:formatCode>General</c:formatCode>
                <c:ptCount val="8"/>
                <c:pt idx="0">
                  <c:v>176</c:v>
                </c:pt>
                <c:pt idx="1">
                  <c:v>440</c:v>
                </c:pt>
                <c:pt idx="2">
                  <c:v>415</c:v>
                </c:pt>
                <c:pt idx="3">
                  <c:v>376</c:v>
                </c:pt>
                <c:pt idx="4">
                  <c:v>441</c:v>
                </c:pt>
                <c:pt idx="5">
                  <c:v>496.5</c:v>
                </c:pt>
                <c:pt idx="6">
                  <c:v>343</c:v>
                </c:pt>
                <c:pt idx="7">
                  <c:v>265</c:v>
                </c:pt>
              </c:numCache>
            </c:numRef>
          </c:val>
          <c:smooth val="0"/>
          <c:extLst>
            <c:ext xmlns:c16="http://schemas.microsoft.com/office/drawing/2014/chart" uri="{C3380CC4-5D6E-409C-BE32-E72D297353CC}">
              <c16:uniqueId val="{00000001-A13A-45A2-B234-88FD9235BCC7}"/>
            </c:ext>
          </c:extLst>
        </c:ser>
        <c:dLbls>
          <c:showLegendKey val="0"/>
          <c:showVal val="0"/>
          <c:showCatName val="0"/>
          <c:showSerName val="0"/>
          <c:showPercent val="0"/>
          <c:showBubbleSize val="0"/>
        </c:dLbls>
        <c:marker val="1"/>
        <c:smooth val="0"/>
        <c:axId val="104871808"/>
        <c:axId val="104873344"/>
      </c:lineChart>
      <c:catAx>
        <c:axId val="101533952"/>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0" spcFirstLastPara="1" vertOverflow="ellipsis"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fr-FR"/>
          </a:p>
        </c:txPr>
        <c:crossAx val="104870272"/>
        <c:crosses val="autoZero"/>
        <c:auto val="0"/>
        <c:lblAlgn val="ctr"/>
        <c:lblOffset val="100"/>
        <c:tickLblSkip val="1"/>
        <c:tickMarkSkip val="1"/>
        <c:noMultiLvlLbl val="0"/>
      </c:catAx>
      <c:valAx>
        <c:axId val="104870272"/>
        <c:scaling>
          <c:orientation val="minMax"/>
        </c:scaling>
        <c:delete val="0"/>
        <c:axPos val="l"/>
        <c:majorGridlines>
          <c:spPr>
            <a:ln w="9525" cap="flat" cmpd="sng" algn="ctr">
              <a:solidFill>
                <a:schemeClr val="dk1">
                  <a:lumMod val="15000"/>
                  <a:lumOff val="85000"/>
                </a:schemeClr>
              </a:solidFill>
              <a:round/>
            </a:ln>
            <a:effectLst/>
          </c:spPr>
        </c:majorGridlines>
        <c:numFmt formatCode="#\ ##0\ &quot;€&quot;" sourceLinked="1"/>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crossAx val="101533952"/>
        <c:crosses val="autoZero"/>
        <c:crossBetween val="between"/>
      </c:valAx>
      <c:catAx>
        <c:axId val="104871808"/>
        <c:scaling>
          <c:orientation val="minMax"/>
        </c:scaling>
        <c:delete val="1"/>
        <c:axPos val="b"/>
        <c:numFmt formatCode="General" sourceLinked="1"/>
        <c:majorTickMark val="out"/>
        <c:minorTickMark val="none"/>
        <c:tickLblPos val="nextTo"/>
        <c:crossAx val="104873344"/>
        <c:crosses val="autoZero"/>
        <c:auto val="0"/>
        <c:lblAlgn val="ctr"/>
        <c:lblOffset val="100"/>
        <c:noMultiLvlLbl val="0"/>
      </c:catAx>
      <c:valAx>
        <c:axId val="104873344"/>
        <c:scaling>
          <c:orientation val="minMax"/>
        </c:scaling>
        <c:delete val="0"/>
        <c:axPos val="r"/>
        <c:numFmt formatCode="General" sourceLinked="1"/>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crossAx val="104871808"/>
        <c:crosses val="max"/>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legend>
    <c:plotVisOnly val="1"/>
    <c:dispBlanksAs val="gap"/>
    <c:showDLblsOverMax val="0"/>
  </c:chart>
  <c:spPr>
    <a:noFill/>
    <a:ln w="9525" cap="flat" cmpd="sng" algn="ctr">
      <a:noFill/>
      <a:round/>
    </a:ln>
    <a:effectLst/>
  </c:spPr>
  <c:txPr>
    <a:bodyPr/>
    <a:lstStyle/>
    <a:p>
      <a:pPr>
        <a:defRPr/>
      </a:pPr>
      <a:endParaRPr lang="fr-FR"/>
    </a:p>
  </c:txPr>
  <c:externalData r:id="rId4">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637304292187357"/>
          <c:y val="3.7878818339196964E-2"/>
        </c:manualLayout>
      </c:layout>
      <c:overlay val="0"/>
      <c:spPr>
        <a:noFill/>
        <a:ln>
          <a:noFill/>
        </a:ln>
        <a:effectLst/>
      </c:spPr>
      <c:txPr>
        <a:bodyPr rot="0" spcFirstLastPara="1" vertOverflow="ellipsis" vert="horz" wrap="square" anchor="ctr" anchorCtr="1"/>
        <a:lstStyle/>
        <a:p>
          <a:pPr>
            <a:defRPr sz="1200" b="1" i="0" u="none" strike="noStrike" kern="1200" cap="all"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w="6350" cap="flat" cmpd="sng" algn="ctr">
          <a:noFill/>
          <a:prstDash val="solid"/>
          <a:round/>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5675950953891957"/>
          <c:y val="0.29756765510694144"/>
          <c:w val="0.71560595970279839"/>
          <c:h val="0.41263773943150722"/>
        </c:manualLayout>
      </c:layout>
      <c:pie3DChart>
        <c:varyColors val="1"/>
        <c:ser>
          <c:idx val="0"/>
          <c:order val="0"/>
          <c:tx>
            <c:strRef>
              <c:f>'UBS 2016'!$K$51</c:f>
              <c:strCache>
                <c:ptCount val="1"/>
                <c:pt idx="0">
                  <c:v>2017</c:v>
                </c:pt>
              </c:strCache>
            </c:strRef>
          </c:tx>
          <c:explosion val="25"/>
          <c:dPt>
            <c:idx val="0"/>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3C57-4633-BDED-43FC8FCAEA48}"/>
              </c:ext>
            </c:extLst>
          </c:dPt>
          <c:dPt>
            <c:idx val="1"/>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3C57-4633-BDED-43FC8FCAEA48}"/>
              </c:ext>
            </c:extLst>
          </c:dPt>
          <c:dPt>
            <c:idx val="2"/>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3C57-4633-BDED-43FC8FCAEA48}"/>
              </c:ext>
            </c:extLst>
          </c:dPt>
          <c:dLbls>
            <c:dLbl>
              <c:idx val="1"/>
              <c:layout>
                <c:manualLayout>
                  <c:x val="-5.2047641802896789E-2"/>
                  <c:y val="7.2798703555177091E-2"/>
                </c:manualLayout>
              </c:layout>
              <c:tx>
                <c:rich>
                  <a:bodyPr rot="0" spcFirstLastPara="1" vertOverflow="ellipsis" vert="horz" wrap="square" lIns="38100" tIns="19050" rIns="38100" bIns="19050" anchor="ctr" anchorCtr="1">
                    <a:spAutoFit/>
                  </a:bodyPr>
                  <a:lstStyle/>
                  <a:p>
                    <a:pPr>
                      <a:defRPr sz="800" b="1" i="0" u="none" strike="noStrike" kern="1200" spc="0" baseline="0">
                        <a:solidFill>
                          <a:schemeClr val="bg2">
                            <a:lumMod val="50000"/>
                          </a:schemeClr>
                        </a:solidFill>
                        <a:latin typeface="+mn-lt"/>
                        <a:ea typeface="+mn-ea"/>
                        <a:cs typeface="+mn-cs"/>
                      </a:defRPr>
                    </a:pPr>
                    <a:r>
                      <a:rPr lang="en-US" sz="800" dirty="0">
                        <a:solidFill>
                          <a:schemeClr val="bg2">
                            <a:lumMod val="50000"/>
                          </a:schemeClr>
                        </a:solidFill>
                      </a:rPr>
                      <a:t> DEPLACEMENT
</a:t>
                    </a:r>
                    <a:r>
                      <a:rPr lang="en-US" sz="800" dirty="0" smtClean="0">
                        <a:solidFill>
                          <a:schemeClr val="bg2">
                            <a:lumMod val="50000"/>
                          </a:schemeClr>
                        </a:solidFill>
                      </a:rPr>
                      <a:t>2 %</a:t>
                    </a:r>
                    <a:endParaRPr lang="en-US" sz="800" dirty="0">
                      <a:solidFill>
                        <a:schemeClr val="bg2">
                          <a:lumMod val="50000"/>
                        </a:schemeClr>
                      </a:solidFill>
                    </a:endParaRPr>
                  </a:p>
                </c:rich>
              </c:tx>
              <c:spPr>
                <a:noFill/>
                <a:ln>
                  <a:noFill/>
                </a:ln>
                <a:effectLst/>
              </c:spPr>
              <c:txPr>
                <a:bodyPr rot="0" spcFirstLastPara="1" vertOverflow="ellipsis" vert="horz" wrap="square" lIns="38100" tIns="19050" rIns="38100" bIns="19050" anchor="ctr" anchorCtr="1">
                  <a:spAutoFit/>
                </a:bodyPr>
                <a:lstStyle/>
                <a:p>
                  <a:pPr>
                    <a:defRPr sz="800" b="1" i="0" u="none" strike="noStrike" kern="1200" spc="0" baseline="0">
                      <a:solidFill>
                        <a:schemeClr val="bg2">
                          <a:lumMod val="50000"/>
                        </a:schemeClr>
                      </a:solidFill>
                      <a:latin typeface="+mn-lt"/>
                      <a:ea typeface="+mn-ea"/>
                      <a:cs typeface="+mn-cs"/>
                    </a:defRPr>
                  </a:pPr>
                  <a:endParaRPr lang="fr-FR"/>
                </a:p>
              </c:txPr>
              <c:dLblPos val="bestFit"/>
              <c:showLegendKey val="0"/>
              <c:showVal val="0"/>
              <c:showCatName val="1"/>
              <c:showSerName val="0"/>
              <c:showPercent val="0"/>
              <c:showBubbleSize val="0"/>
              <c:extLst>
                <c:ext xmlns:c15="http://schemas.microsoft.com/office/drawing/2012/chart" uri="{CE6537A1-D6FC-4f65-9D91-7224C49458BB}">
                  <c15:layout>
                    <c:manualLayout>
                      <c:w val="0.23288570271999576"/>
                      <c:h val="0.22570212765957448"/>
                    </c:manualLayout>
                  </c15:layout>
                </c:ext>
                <c:ext xmlns:c16="http://schemas.microsoft.com/office/drawing/2014/chart" uri="{C3380CC4-5D6E-409C-BE32-E72D297353CC}">
                  <c16:uniqueId val="{00000003-3C57-4633-BDED-43FC8FCAEA48}"/>
                </c:ext>
              </c:extLst>
            </c:dLbl>
            <c:dLbl>
              <c:idx val="2"/>
              <c:layout>
                <c:manualLayout>
                  <c:x val="7.9218586345547015E-2"/>
                  <c:y val="-3.764828334697521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spc="0" baseline="0">
                      <a:solidFill>
                        <a:schemeClr val="accent6"/>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C57-4633-BDED-43FC8FCAEA48}"/>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prstDash val="solid"/>
                  <a:round/>
                </a:ln>
                <a:effectLst/>
              </c:spPr>
            </c:leaderLines>
            <c:extLst>
              <c:ext xmlns:c15="http://schemas.microsoft.com/office/drawing/2012/chart" uri="{CE6537A1-D6FC-4f65-9D91-7224C49458BB}"/>
            </c:extLst>
          </c:dLbls>
          <c:cat>
            <c:strRef>
              <c:f>'UBS 2016'!$A$52:$B$54</c:f>
              <c:strCache>
                <c:ptCount val="3"/>
                <c:pt idx="0">
                  <c:v>ACHAT DE FORMATION</c:v>
                </c:pt>
                <c:pt idx="1">
                  <c:v>FRAIS DE DEPLACEMENT</c:v>
                </c:pt>
                <c:pt idx="2">
                  <c:v>ETATS DE FRAIS</c:v>
                </c:pt>
              </c:strCache>
            </c:strRef>
          </c:cat>
          <c:val>
            <c:numRef>
              <c:f>'UBS 2016'!$K$52:$K$54</c:f>
              <c:numCache>
                <c:formatCode>#\ ##0\ "€"</c:formatCode>
                <c:ptCount val="3"/>
                <c:pt idx="0">
                  <c:v>58739.25</c:v>
                </c:pt>
                <c:pt idx="1">
                  <c:v>1040.44</c:v>
                </c:pt>
                <c:pt idx="2">
                  <c:v>7452.65</c:v>
                </c:pt>
              </c:numCache>
            </c:numRef>
          </c:val>
          <c:extLst>
            <c:ext xmlns:c16="http://schemas.microsoft.com/office/drawing/2014/chart" uri="{C3380CC4-5D6E-409C-BE32-E72D297353CC}">
              <c16:uniqueId val="{00000006-3C57-4633-BDED-43FC8FCAEA48}"/>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zero"/>
    <c:showDLblsOverMax val="0"/>
  </c:chart>
  <c:spPr>
    <a:noFill/>
    <a:ln w="9525" cap="flat" cmpd="sng" algn="ctr">
      <a:noFill/>
      <a:prstDash val="solid"/>
      <a:round/>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en-US"/>
              <a:t>Evolution des effectifs</a:t>
            </a:r>
          </a:p>
        </c:rich>
      </c:tx>
      <c:overlay val="0"/>
      <c:spPr>
        <a:noFill/>
        <a:ln>
          <a:noFill/>
        </a:ln>
        <a:effectLst/>
      </c:spPr>
      <c:txPr>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endParaRPr lang="fr-FR"/>
        </a:p>
      </c:txPr>
    </c:title>
    <c:autoTitleDeleted val="0"/>
    <c:plotArea>
      <c:layout/>
      <c:lineChart>
        <c:grouping val="standard"/>
        <c:varyColors val="0"/>
        <c:ser>
          <c:idx val="0"/>
          <c:order val="0"/>
          <c:tx>
            <c:strRef>
              <c:f>'[EFFECTIFS 2017.xlsx]EFFECTIFS BIATSS 17'!$A$145</c:f>
              <c:strCache>
                <c:ptCount val="1"/>
                <c:pt idx="0">
                  <c:v>TITULAIRES</c:v>
                </c:pt>
              </c:strCache>
            </c:strRef>
          </c:tx>
          <c:spPr>
            <a:ln w="22225" cap="rnd">
              <a:solidFill>
                <a:schemeClr val="accent3">
                  <a:shade val="76000"/>
                </a:schemeClr>
              </a:solidFill>
              <a:round/>
            </a:ln>
            <a:effectLst/>
          </c:spPr>
          <c:marker>
            <c:symbol val="circle"/>
            <c:size val="6"/>
            <c:spPr>
              <a:solidFill>
                <a:schemeClr val="lt1"/>
              </a:solidFill>
              <a:ln w="15875">
                <a:solidFill>
                  <a:schemeClr val="accent3">
                    <a:shade val="76000"/>
                  </a:schemeClr>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'[EFFECTIFS 2017.xlsx]EFFECTIFS BIATSS 17'!$H$144:$O$144</c:f>
              <c:numCache>
                <c:formatCode>General</c:formatCode>
                <c:ptCount val="8"/>
                <c:pt idx="0">
                  <c:v>2010</c:v>
                </c:pt>
                <c:pt idx="1">
                  <c:v>2011</c:v>
                </c:pt>
                <c:pt idx="2">
                  <c:v>2012</c:v>
                </c:pt>
                <c:pt idx="3">
                  <c:v>2013</c:v>
                </c:pt>
                <c:pt idx="4">
                  <c:v>2014</c:v>
                </c:pt>
                <c:pt idx="5">
                  <c:v>2015</c:v>
                </c:pt>
                <c:pt idx="6">
                  <c:v>2016</c:v>
                </c:pt>
                <c:pt idx="7">
                  <c:v>2017</c:v>
                </c:pt>
              </c:numCache>
            </c:numRef>
          </c:cat>
          <c:val>
            <c:numRef>
              <c:f>'[EFFECTIFS 2017.xlsx]EFFECTIFS BIATSS 17'!$H$145:$O$145</c:f>
              <c:numCache>
                <c:formatCode>0</c:formatCode>
                <c:ptCount val="8"/>
                <c:pt idx="0">
                  <c:v>243</c:v>
                </c:pt>
                <c:pt idx="1">
                  <c:v>245</c:v>
                </c:pt>
                <c:pt idx="2">
                  <c:v>248</c:v>
                </c:pt>
                <c:pt idx="3">
                  <c:v>261</c:v>
                </c:pt>
                <c:pt idx="4">
                  <c:v>279</c:v>
                </c:pt>
                <c:pt idx="5">
                  <c:v>303</c:v>
                </c:pt>
                <c:pt idx="6">
                  <c:v>300</c:v>
                </c:pt>
                <c:pt idx="7">
                  <c:v>298</c:v>
                </c:pt>
              </c:numCache>
            </c:numRef>
          </c:val>
          <c:smooth val="0"/>
          <c:extLst>
            <c:ext xmlns:c16="http://schemas.microsoft.com/office/drawing/2014/chart" uri="{C3380CC4-5D6E-409C-BE32-E72D297353CC}">
              <c16:uniqueId val="{00000000-6D80-48CB-BA44-66960661B59D}"/>
            </c:ext>
          </c:extLst>
        </c:ser>
        <c:ser>
          <c:idx val="1"/>
          <c:order val="1"/>
          <c:tx>
            <c:strRef>
              <c:f>'[EFFECTIFS 2017.xlsx]EFFECTIFS BIATSS 17'!$A$146</c:f>
              <c:strCache>
                <c:ptCount val="1"/>
                <c:pt idx="0">
                  <c:v>CONTRACTUELS</c:v>
                </c:pt>
              </c:strCache>
            </c:strRef>
          </c:tx>
          <c:spPr>
            <a:ln w="22225" cap="rnd">
              <a:solidFill>
                <a:schemeClr val="accent3">
                  <a:tint val="77000"/>
                </a:schemeClr>
              </a:solidFill>
              <a:round/>
            </a:ln>
            <a:effectLst/>
          </c:spPr>
          <c:marker>
            <c:symbol val="circle"/>
            <c:size val="6"/>
            <c:spPr>
              <a:solidFill>
                <a:schemeClr val="lt1"/>
              </a:solidFill>
              <a:ln w="15875">
                <a:solidFill>
                  <a:schemeClr val="accent3">
                    <a:tint val="77000"/>
                  </a:schemeClr>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fr-FR"/>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'[EFFECTIFS 2017.xlsx]EFFECTIFS BIATSS 17'!$H$144:$O$144</c:f>
              <c:numCache>
                <c:formatCode>General</c:formatCode>
                <c:ptCount val="8"/>
                <c:pt idx="0">
                  <c:v>2010</c:v>
                </c:pt>
                <c:pt idx="1">
                  <c:v>2011</c:v>
                </c:pt>
                <c:pt idx="2">
                  <c:v>2012</c:v>
                </c:pt>
                <c:pt idx="3">
                  <c:v>2013</c:v>
                </c:pt>
                <c:pt idx="4">
                  <c:v>2014</c:v>
                </c:pt>
                <c:pt idx="5">
                  <c:v>2015</c:v>
                </c:pt>
                <c:pt idx="6">
                  <c:v>2016</c:v>
                </c:pt>
                <c:pt idx="7">
                  <c:v>2017</c:v>
                </c:pt>
              </c:numCache>
            </c:numRef>
          </c:cat>
          <c:val>
            <c:numRef>
              <c:f>'[EFFECTIFS 2017.xlsx]EFFECTIFS BIATSS 17'!$H$146:$O$146</c:f>
              <c:numCache>
                <c:formatCode>0</c:formatCode>
                <c:ptCount val="8"/>
                <c:pt idx="0">
                  <c:v>159</c:v>
                </c:pt>
                <c:pt idx="1">
                  <c:v>144</c:v>
                </c:pt>
                <c:pt idx="2">
                  <c:v>170</c:v>
                </c:pt>
                <c:pt idx="3">
                  <c:v>144</c:v>
                </c:pt>
                <c:pt idx="4">
                  <c:v>163</c:v>
                </c:pt>
                <c:pt idx="5">
                  <c:v>106</c:v>
                </c:pt>
                <c:pt idx="6">
                  <c:v>113</c:v>
                </c:pt>
                <c:pt idx="7">
                  <c:v>124</c:v>
                </c:pt>
              </c:numCache>
            </c:numRef>
          </c:val>
          <c:smooth val="0"/>
          <c:extLst>
            <c:ext xmlns:c16="http://schemas.microsoft.com/office/drawing/2014/chart" uri="{C3380CC4-5D6E-409C-BE32-E72D297353CC}">
              <c16:uniqueId val="{00000001-6D80-48CB-BA44-66960661B59D}"/>
            </c:ext>
          </c:extLst>
        </c:ser>
        <c:dLbls>
          <c:showLegendKey val="0"/>
          <c:showVal val="0"/>
          <c:showCatName val="0"/>
          <c:showSerName val="0"/>
          <c:showPercent val="0"/>
          <c:showBubbleSize val="0"/>
        </c:dLbls>
        <c:marker val="1"/>
        <c:smooth val="0"/>
        <c:axId val="58760576"/>
        <c:axId val="58766464"/>
      </c:lineChart>
      <c:catAx>
        <c:axId val="58760576"/>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fr-FR"/>
          </a:p>
        </c:txPr>
        <c:crossAx val="58766464"/>
        <c:crosses val="autoZero"/>
        <c:auto val="1"/>
        <c:lblAlgn val="ctr"/>
        <c:lblOffset val="100"/>
        <c:noMultiLvlLbl val="0"/>
      </c:catAx>
      <c:valAx>
        <c:axId val="58766464"/>
        <c:scaling>
          <c:orientation val="minMax"/>
        </c:scaling>
        <c:delete val="0"/>
        <c:axPos val="l"/>
        <c:majorGridlines>
          <c:spPr>
            <a:ln w="9525" cap="flat" cmpd="sng" algn="ctr">
              <a:solidFill>
                <a:schemeClr val="dk1">
                  <a:lumMod val="15000"/>
                  <a:lumOff val="85000"/>
                  <a:alpha val="54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crossAx val="58760576"/>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legend>
    <c:plotVisOnly val="1"/>
    <c:dispBlanksAs val="gap"/>
    <c:showDLblsOverMax val="0"/>
  </c:chart>
  <c:spPr>
    <a:solidFill>
      <a:schemeClr val="lt1"/>
    </a:solidFill>
    <a:ln w="9525" cap="flat" cmpd="sng" algn="ctr">
      <a:noFill/>
      <a:round/>
    </a:ln>
    <a:effectLst/>
  </c:spPr>
  <c:txPr>
    <a:bodyPr/>
    <a:lstStyle/>
    <a:p>
      <a:pPr>
        <a:defRPr/>
      </a:pPr>
      <a:endParaRPr lang="fr-FR"/>
    </a:p>
  </c:txPr>
  <c:externalData r:id="rId4">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smtClean="0"/>
              <a:t>Évolution de </a:t>
            </a:r>
            <a:r>
              <a:rPr lang="fr-FR" dirty="0"/>
              <a:t>la répartition des dépenses</a:t>
            </a:r>
          </a:p>
        </c:rich>
      </c:tx>
      <c:layout>
        <c:manualLayout>
          <c:xMode val="edge"/>
          <c:yMode val="edge"/>
          <c:x val="0.30144394994103996"/>
          <c:y val="3.492061443139279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8.6642599277978335E-2"/>
          <c:y val="0.21904829814080526"/>
          <c:w val="0.88808664259927794"/>
          <c:h val="0.54285882582721301"/>
        </c:manualLayout>
      </c:layout>
      <c:lineChart>
        <c:grouping val="standard"/>
        <c:varyColors val="0"/>
        <c:ser>
          <c:idx val="0"/>
          <c:order val="0"/>
          <c:tx>
            <c:strRef>
              <c:f>'UBS 2016'!$A$46:$B$46</c:f>
              <c:strCache>
                <c:ptCount val="2"/>
                <c:pt idx="0">
                  <c:v>ACHAT DE FORMATION</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'UBS 2016'!$C$45:$Q$45</c:f>
              <c:numCache>
                <c:formatCode>General</c:formatCode>
                <c:ptCount val="8"/>
                <c:pt idx="0">
                  <c:v>2010</c:v>
                </c:pt>
                <c:pt idx="1">
                  <c:v>2011</c:v>
                </c:pt>
                <c:pt idx="2">
                  <c:v>2012</c:v>
                </c:pt>
                <c:pt idx="3">
                  <c:v>2013</c:v>
                </c:pt>
                <c:pt idx="4">
                  <c:v>2014</c:v>
                </c:pt>
                <c:pt idx="5">
                  <c:v>2015</c:v>
                </c:pt>
                <c:pt idx="6">
                  <c:v>2016</c:v>
                </c:pt>
                <c:pt idx="7">
                  <c:v>2017</c:v>
                </c:pt>
              </c:numCache>
            </c:numRef>
          </c:cat>
          <c:val>
            <c:numRef>
              <c:f>'UBS 2016'!$C$46:$Q$46</c:f>
              <c:numCache>
                <c:formatCode>0%</c:formatCode>
                <c:ptCount val="8"/>
                <c:pt idx="0">
                  <c:v>0.78504340667564732</c:v>
                </c:pt>
                <c:pt idx="1">
                  <c:v>0.77129142740734136</c:v>
                </c:pt>
                <c:pt idx="2">
                  <c:v>0.79808247026180601</c:v>
                </c:pt>
                <c:pt idx="3">
                  <c:v>0.84080058531020196</c:v>
                </c:pt>
                <c:pt idx="4">
                  <c:v>0.8585240015338671</c:v>
                </c:pt>
                <c:pt idx="5">
                  <c:v>0.9157682659977584</c:v>
                </c:pt>
                <c:pt idx="6">
                  <c:v>0.87651466333093264</c:v>
                </c:pt>
                <c:pt idx="7">
                  <c:v>0.87367552579606778</c:v>
                </c:pt>
              </c:numCache>
            </c:numRef>
          </c:val>
          <c:smooth val="0"/>
          <c:extLst>
            <c:ext xmlns:c16="http://schemas.microsoft.com/office/drawing/2014/chart" uri="{C3380CC4-5D6E-409C-BE32-E72D297353CC}">
              <c16:uniqueId val="{00000000-1326-435A-B13A-29B4CFB5B926}"/>
            </c:ext>
          </c:extLst>
        </c:ser>
        <c:ser>
          <c:idx val="1"/>
          <c:order val="1"/>
          <c:tx>
            <c:strRef>
              <c:f>'UBS 2016'!$A$47:$B$47</c:f>
              <c:strCache>
                <c:ptCount val="2"/>
                <c:pt idx="0">
                  <c:v>FRAIS DE DEPLACEMENT</c:v>
                </c:pt>
              </c:strCache>
            </c:strRef>
          </c:tx>
          <c:spPr>
            <a:ln w="28575" cap="rnd">
              <a:solidFill>
                <a:schemeClr val="accent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'UBS 2016'!$C$45:$Q$45</c:f>
              <c:numCache>
                <c:formatCode>General</c:formatCode>
                <c:ptCount val="8"/>
                <c:pt idx="0">
                  <c:v>2010</c:v>
                </c:pt>
                <c:pt idx="1">
                  <c:v>2011</c:v>
                </c:pt>
                <c:pt idx="2">
                  <c:v>2012</c:v>
                </c:pt>
                <c:pt idx="3">
                  <c:v>2013</c:v>
                </c:pt>
                <c:pt idx="4">
                  <c:v>2014</c:v>
                </c:pt>
                <c:pt idx="5">
                  <c:v>2015</c:v>
                </c:pt>
                <c:pt idx="6">
                  <c:v>2016</c:v>
                </c:pt>
                <c:pt idx="7">
                  <c:v>2017</c:v>
                </c:pt>
              </c:numCache>
            </c:numRef>
          </c:cat>
          <c:val>
            <c:numRef>
              <c:f>'UBS 2016'!$C$47:$Q$47</c:f>
              <c:numCache>
                <c:formatCode>0%</c:formatCode>
                <c:ptCount val="8"/>
                <c:pt idx="0">
                  <c:v>9.1060469989522524E-2</c:v>
                </c:pt>
                <c:pt idx="1">
                  <c:v>7.6775187481697454E-2</c:v>
                </c:pt>
                <c:pt idx="2">
                  <c:v>6.8679431883739456E-2</c:v>
                </c:pt>
                <c:pt idx="3">
                  <c:v>0.1103036916704902</c:v>
                </c:pt>
                <c:pt idx="4">
                  <c:v>3.6231799853585413E-2</c:v>
                </c:pt>
                <c:pt idx="5">
                  <c:v>6.6557257476294674E-3</c:v>
                </c:pt>
                <c:pt idx="6">
                  <c:v>3.0666009628141467E-2</c:v>
                </c:pt>
                <c:pt idx="7">
                  <c:v>1.547529061163125E-2</c:v>
                </c:pt>
              </c:numCache>
            </c:numRef>
          </c:val>
          <c:smooth val="0"/>
          <c:extLst>
            <c:ext xmlns:c16="http://schemas.microsoft.com/office/drawing/2014/chart" uri="{C3380CC4-5D6E-409C-BE32-E72D297353CC}">
              <c16:uniqueId val="{00000001-1326-435A-B13A-29B4CFB5B926}"/>
            </c:ext>
          </c:extLst>
        </c:ser>
        <c:ser>
          <c:idx val="2"/>
          <c:order val="2"/>
          <c:tx>
            <c:strRef>
              <c:f>'UBS 2016'!$A$48:$B$48</c:f>
              <c:strCache>
                <c:ptCount val="2"/>
                <c:pt idx="0">
                  <c:v>ETATS DE FRAIS</c:v>
                </c:pt>
              </c:strCache>
            </c:strRef>
          </c:tx>
          <c:spPr>
            <a:ln w="28575" cap="rnd">
              <a:solidFill>
                <a:schemeClr val="accent6"/>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'UBS 2016'!$C$45:$Q$45</c:f>
              <c:numCache>
                <c:formatCode>General</c:formatCode>
                <c:ptCount val="8"/>
                <c:pt idx="0">
                  <c:v>2010</c:v>
                </c:pt>
                <c:pt idx="1">
                  <c:v>2011</c:v>
                </c:pt>
                <c:pt idx="2">
                  <c:v>2012</c:v>
                </c:pt>
                <c:pt idx="3">
                  <c:v>2013</c:v>
                </c:pt>
                <c:pt idx="4">
                  <c:v>2014</c:v>
                </c:pt>
                <c:pt idx="5">
                  <c:v>2015</c:v>
                </c:pt>
                <c:pt idx="6">
                  <c:v>2016</c:v>
                </c:pt>
                <c:pt idx="7">
                  <c:v>2017</c:v>
                </c:pt>
              </c:numCache>
            </c:numRef>
          </c:cat>
          <c:val>
            <c:numRef>
              <c:f>'UBS 2016'!$C$48:$Q$48</c:f>
              <c:numCache>
                <c:formatCode>0%</c:formatCode>
                <c:ptCount val="8"/>
                <c:pt idx="0">
                  <c:v>0.12389612333483012</c:v>
                </c:pt>
                <c:pt idx="1">
                  <c:v>0.15193338511096116</c:v>
                </c:pt>
                <c:pt idx="2">
                  <c:v>0.13323809785445453</c:v>
                </c:pt>
                <c:pt idx="3">
                  <c:v>4.8895723019307794E-2</c:v>
                </c:pt>
                <c:pt idx="4">
                  <c:v>0.1052441986125475</c:v>
                </c:pt>
                <c:pt idx="5">
                  <c:v>7.7576008254612083E-2</c:v>
                </c:pt>
                <c:pt idx="6">
                  <c:v>9.2819327040925922E-2</c:v>
                </c:pt>
                <c:pt idx="7">
                  <c:v>0.11084918359230096</c:v>
                </c:pt>
              </c:numCache>
            </c:numRef>
          </c:val>
          <c:smooth val="0"/>
          <c:extLst>
            <c:ext xmlns:c16="http://schemas.microsoft.com/office/drawing/2014/chart" uri="{C3380CC4-5D6E-409C-BE32-E72D297353CC}">
              <c16:uniqueId val="{00000002-1326-435A-B13A-29B4CFB5B926}"/>
            </c:ext>
          </c:extLst>
        </c:ser>
        <c:dLbls>
          <c:dLblPos val="ctr"/>
          <c:showLegendKey val="0"/>
          <c:showVal val="1"/>
          <c:showCatName val="0"/>
          <c:showSerName val="0"/>
          <c:showPercent val="0"/>
          <c:showBubbleSize val="0"/>
        </c:dLbls>
        <c:smooth val="0"/>
        <c:axId val="106404480"/>
        <c:axId val="106414464"/>
      </c:lineChart>
      <c:catAx>
        <c:axId val="106404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6414464"/>
        <c:crosses val="autoZero"/>
        <c:auto val="1"/>
        <c:lblAlgn val="ctr"/>
        <c:lblOffset val="100"/>
        <c:tickLblSkip val="1"/>
        <c:tickMarkSkip val="1"/>
        <c:noMultiLvlLbl val="0"/>
      </c:catAx>
      <c:valAx>
        <c:axId val="1064144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6404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all" baseline="0">
                <a:solidFill>
                  <a:schemeClr val="tx1">
                    <a:lumMod val="65000"/>
                    <a:lumOff val="35000"/>
                  </a:schemeClr>
                </a:solidFill>
                <a:latin typeface="+mn-lt"/>
                <a:ea typeface="+mn-ea"/>
                <a:cs typeface="+mn-cs"/>
              </a:defRPr>
            </a:pPr>
            <a:r>
              <a:rPr lang="en-US" sz="1200"/>
              <a:t>Répartition 2017 des dépenses</a:t>
            </a:r>
          </a:p>
        </c:rich>
      </c:tx>
      <c:overlay val="0"/>
      <c:spPr>
        <a:noFill/>
        <a:ln>
          <a:noFill/>
        </a:ln>
        <a:effectLst/>
      </c:spPr>
      <c:txPr>
        <a:bodyPr rot="0" spcFirstLastPara="1" vertOverflow="ellipsis" vert="horz" wrap="square" anchor="ctr" anchorCtr="1"/>
        <a:lstStyle/>
        <a:p>
          <a:pPr>
            <a:defRPr sz="1200" b="1" i="0" u="none" strike="noStrike" kern="1200" cap="all"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021F-4C65-945F-0E4835A87EB1}"/>
              </c:ext>
            </c:extLst>
          </c:dPt>
          <c:dPt>
            <c:idx val="1"/>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021F-4C65-945F-0E4835A87EB1}"/>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1-021F-4C65-945F-0E4835A87EB1}"/>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2-021F-4C65-945F-0E4835A87EB1}"/>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BILAN!$A$72:$A$73</c:f>
              <c:strCache>
                <c:ptCount val="2"/>
                <c:pt idx="0">
                  <c:v>Composantes</c:v>
                </c:pt>
                <c:pt idx="1">
                  <c:v>Services </c:v>
                </c:pt>
              </c:strCache>
            </c:strRef>
          </c:cat>
          <c:val>
            <c:numRef>
              <c:f>BILAN!$O$72:$O$73</c:f>
              <c:numCache>
                <c:formatCode>0%</c:formatCode>
                <c:ptCount val="2"/>
                <c:pt idx="0">
                  <c:v>0.45</c:v>
                </c:pt>
                <c:pt idx="1">
                  <c:v>0.55000000000000004</c:v>
                </c:pt>
              </c:numCache>
            </c:numRef>
          </c:val>
          <c:extLst>
            <c:ext xmlns:c16="http://schemas.microsoft.com/office/drawing/2014/chart" uri="{C3380CC4-5D6E-409C-BE32-E72D297353CC}">
              <c16:uniqueId val="{00000000-021F-4C65-945F-0E4835A87EB1}"/>
            </c:ext>
          </c:extLst>
        </c:ser>
        <c:dLbls>
          <c:dLblPos val="outEnd"/>
          <c:showLegendKey val="0"/>
          <c:showVal val="1"/>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0"/>
    <c:plotArea>
      <c:layout/>
      <c:barChart>
        <c:barDir val="col"/>
        <c:grouping val="clustered"/>
        <c:varyColors val="0"/>
        <c:ser>
          <c:idx val="0"/>
          <c:order val="0"/>
          <c:tx>
            <c:strRef>
              <c:f>'[FORMATIONS 2017.xlsx]BILAN'!$A$126</c:f>
              <c:strCache>
                <c:ptCount val="1"/>
                <c:pt idx="0">
                  <c:v>Nombre de formations</c:v>
                </c:pt>
              </c:strCache>
            </c:strRef>
          </c:tx>
          <c:spPr>
            <a:solidFill>
              <a:schemeClr val="accent5">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'[FORMATIONS 2017.xlsx]BILAN'!$B$125:$O$125</c:f>
              <c:numCache>
                <c:formatCode>General</c:formatCode>
                <c:ptCount val="8"/>
                <c:pt idx="0">
                  <c:v>2010</c:v>
                </c:pt>
                <c:pt idx="1">
                  <c:v>2011</c:v>
                </c:pt>
                <c:pt idx="2">
                  <c:v>2012</c:v>
                </c:pt>
                <c:pt idx="3">
                  <c:v>2013</c:v>
                </c:pt>
                <c:pt idx="4">
                  <c:v>2014</c:v>
                </c:pt>
                <c:pt idx="5">
                  <c:v>2015</c:v>
                </c:pt>
                <c:pt idx="6">
                  <c:v>2016</c:v>
                </c:pt>
                <c:pt idx="7">
                  <c:v>2017</c:v>
                </c:pt>
              </c:numCache>
              <c:extLst/>
            </c:numRef>
          </c:cat>
          <c:val>
            <c:numRef>
              <c:f>'[FORMATIONS 2017.xlsx]BILAN'!$B$126:$O$126</c:f>
              <c:numCache>
                <c:formatCode>General</c:formatCode>
                <c:ptCount val="8"/>
                <c:pt idx="0">
                  <c:v>170</c:v>
                </c:pt>
                <c:pt idx="1">
                  <c:v>440</c:v>
                </c:pt>
                <c:pt idx="2">
                  <c:v>389</c:v>
                </c:pt>
                <c:pt idx="3">
                  <c:v>376</c:v>
                </c:pt>
                <c:pt idx="4">
                  <c:v>441</c:v>
                </c:pt>
                <c:pt idx="5">
                  <c:v>490.5</c:v>
                </c:pt>
                <c:pt idx="6">
                  <c:v>343</c:v>
                </c:pt>
                <c:pt idx="7">
                  <c:v>265</c:v>
                </c:pt>
              </c:numCache>
              <c:extLst/>
            </c:numRef>
          </c:val>
          <c:extLst>
            <c:ext xmlns:c16="http://schemas.microsoft.com/office/drawing/2014/chart" uri="{C3380CC4-5D6E-409C-BE32-E72D297353CC}">
              <c16:uniqueId val="{00000000-B8EF-4A1B-A920-667C5255DD55}"/>
            </c:ext>
          </c:extLst>
        </c:ser>
        <c:dLbls>
          <c:showLegendKey val="0"/>
          <c:showVal val="0"/>
          <c:showCatName val="0"/>
          <c:showSerName val="0"/>
          <c:showPercent val="0"/>
          <c:showBubbleSize val="0"/>
        </c:dLbls>
        <c:gapWidth val="150"/>
        <c:axId val="126597376"/>
        <c:axId val="122036224"/>
      </c:barChart>
      <c:lineChart>
        <c:grouping val="standard"/>
        <c:varyColors val="0"/>
        <c:ser>
          <c:idx val="1"/>
          <c:order val="1"/>
          <c:tx>
            <c:strRef>
              <c:f>'[FORMATIONS 2017.xlsx]BILAN'!$A$127</c:f>
              <c:strCache>
                <c:ptCount val="1"/>
                <c:pt idx="0">
                  <c:v>Nombre d'agents formés</c:v>
                </c:pt>
              </c:strCache>
            </c:strRef>
          </c:tx>
          <c:spPr>
            <a:ln w="19050" cap="rnd" cmpd="sng" algn="ctr">
              <a:solidFill>
                <a:schemeClr val="accent5">
                  <a:shade val="76000"/>
                </a:schemeClr>
              </a:solidFill>
              <a:prstDash val="solid"/>
              <a:round/>
            </a:ln>
            <a:effectLst/>
          </c:spPr>
          <c:marker>
            <c:spPr>
              <a:solidFill>
                <a:schemeClr val="accent5">
                  <a:shade val="76000"/>
                </a:schemeClr>
              </a:solidFill>
              <a:ln w="6350" cap="flat" cmpd="sng" algn="ctr">
                <a:solidFill>
                  <a:schemeClr val="accent5">
                    <a:shade val="76000"/>
                  </a:schemeClr>
                </a:solidFill>
                <a:prstDash val="solid"/>
                <a:round/>
              </a:ln>
              <a:effectLst/>
            </c:spPr>
          </c:marker>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numRef>
              <c:f>'[FORMATIONS 2017.xlsx]BILAN'!$B$125:$O$125</c:f>
              <c:numCache>
                <c:formatCode>General</c:formatCode>
                <c:ptCount val="8"/>
                <c:pt idx="0">
                  <c:v>2010</c:v>
                </c:pt>
                <c:pt idx="1">
                  <c:v>2011</c:v>
                </c:pt>
                <c:pt idx="2">
                  <c:v>2012</c:v>
                </c:pt>
                <c:pt idx="3">
                  <c:v>2013</c:v>
                </c:pt>
                <c:pt idx="4">
                  <c:v>2014</c:v>
                </c:pt>
                <c:pt idx="5">
                  <c:v>2015</c:v>
                </c:pt>
                <c:pt idx="6">
                  <c:v>2016</c:v>
                </c:pt>
                <c:pt idx="7">
                  <c:v>2017</c:v>
                </c:pt>
              </c:numCache>
              <c:extLst/>
            </c:numRef>
          </c:cat>
          <c:val>
            <c:numRef>
              <c:f>'[FORMATIONS 2017.xlsx]BILAN'!$B$127:$O$127</c:f>
              <c:numCache>
                <c:formatCode>General</c:formatCode>
                <c:ptCount val="8"/>
                <c:pt idx="0">
                  <c:v>119</c:v>
                </c:pt>
                <c:pt idx="1">
                  <c:v>215</c:v>
                </c:pt>
                <c:pt idx="2">
                  <c:v>195</c:v>
                </c:pt>
                <c:pt idx="3">
                  <c:v>168</c:v>
                </c:pt>
                <c:pt idx="4">
                  <c:v>225</c:v>
                </c:pt>
                <c:pt idx="5">
                  <c:v>279</c:v>
                </c:pt>
                <c:pt idx="6">
                  <c:v>176</c:v>
                </c:pt>
                <c:pt idx="7">
                  <c:v>149</c:v>
                </c:pt>
              </c:numCache>
              <c:extLst/>
            </c:numRef>
          </c:val>
          <c:smooth val="0"/>
          <c:extLst>
            <c:ext xmlns:c16="http://schemas.microsoft.com/office/drawing/2014/chart" uri="{C3380CC4-5D6E-409C-BE32-E72D297353CC}">
              <c16:uniqueId val="{00000001-B8EF-4A1B-A920-667C5255DD55}"/>
            </c:ext>
          </c:extLst>
        </c:ser>
        <c:dLbls>
          <c:showLegendKey val="0"/>
          <c:showVal val="0"/>
          <c:showCatName val="0"/>
          <c:showSerName val="0"/>
          <c:showPercent val="0"/>
          <c:showBubbleSize val="0"/>
        </c:dLbls>
        <c:marker val="1"/>
        <c:smooth val="0"/>
        <c:axId val="126597376"/>
        <c:axId val="122036224"/>
      </c:lineChart>
      <c:catAx>
        <c:axId val="126597376"/>
        <c:scaling>
          <c:orientation val="minMax"/>
        </c:scaling>
        <c:delete val="0"/>
        <c:axPos val="b"/>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crossAx val="122036224"/>
        <c:crosses val="autoZero"/>
        <c:auto val="1"/>
        <c:lblAlgn val="ctr"/>
        <c:lblOffset val="100"/>
        <c:noMultiLvlLbl val="0"/>
      </c:catAx>
      <c:valAx>
        <c:axId val="122036224"/>
        <c:scaling>
          <c:orientation val="minMax"/>
        </c:scaling>
        <c:delete val="0"/>
        <c:axPos val="l"/>
        <c:majorGridlines>
          <c:spPr>
            <a:ln w="6350" cap="flat" cmpd="sng" algn="ctr">
              <a:solidFill>
                <a:schemeClr val="tx1">
                  <a:tint val="75000"/>
                </a:schemeClr>
              </a:solidFill>
              <a:prstDash val="solid"/>
              <a:round/>
            </a:ln>
            <a:effectLst/>
          </c:spPr>
        </c:majorGridlines>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crossAx val="126597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legend>
    <c:plotVisOnly val="1"/>
    <c:dispBlanksAs val="gap"/>
    <c:showDLblsOverMax val="0"/>
  </c:chart>
  <c:spPr>
    <a:noFill/>
    <a:ln w="6350" cap="flat" cmpd="sng" algn="ctr">
      <a:noFill/>
      <a:prstDash val="solid"/>
      <a:miter lim="800000"/>
    </a:ln>
    <a:effectLst/>
  </c:spPr>
  <c:txPr>
    <a:bodyPr/>
    <a:lstStyle/>
    <a:p>
      <a:pPr>
        <a:defRPr/>
      </a:pPr>
      <a:endParaRPr lang="fr-FR"/>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a:t>Répartition</a:t>
            </a:r>
            <a:r>
              <a:rPr lang="en-US" sz="1200" baseline="0"/>
              <a:t> 2017</a:t>
            </a:r>
            <a:endParaRPr lang="en-US" sz="1200"/>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fr-FR"/>
        </a:p>
      </c:txPr>
    </c:title>
    <c:autoTitleDeleted val="0"/>
    <c:view3D>
      <c:rotX val="30"/>
      <c:rotY val="0"/>
      <c:rAngAx val="0"/>
    </c:view3D>
    <c:floor>
      <c:thickness val="0"/>
      <c:spPr>
        <a:noFill/>
        <a:ln w="6350" cap="flat" cmpd="sng" algn="ctr">
          <a:solidFill>
            <a:schemeClr val="tx1">
              <a:tint val="75000"/>
            </a:schemeClr>
          </a:solidFill>
          <a:prstDash val="solid"/>
          <a:round/>
        </a:ln>
        <a:effectLst/>
        <a:sp3d contourW="6350">
          <a:contourClr>
            <a:schemeClr val="tx1">
              <a:tint val="75000"/>
            </a:schemeClr>
          </a:contourClr>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'[FORMATIONS 2017.xlsx]BILAN'!$A$149</c:f>
              <c:strCache>
                <c:ptCount val="1"/>
                <c:pt idx="0">
                  <c:v>Nb</c:v>
                </c:pt>
              </c:strCache>
            </c:strRef>
          </c:tx>
          <c:explosion val="25"/>
          <c:dPt>
            <c:idx val="0"/>
            <c:bubble3D val="0"/>
            <c:spPr>
              <a:solidFill>
                <a:schemeClr val="accent1"/>
              </a:solidFill>
              <a:ln>
                <a:noFill/>
              </a:ln>
              <a:effectLst/>
              <a:sp3d/>
            </c:spPr>
            <c:extLst>
              <c:ext xmlns:c16="http://schemas.microsoft.com/office/drawing/2014/chart" uri="{C3380CC4-5D6E-409C-BE32-E72D297353CC}">
                <c16:uniqueId val="{00000001-D5D5-4523-B335-7BCA0C7E1656}"/>
              </c:ext>
            </c:extLst>
          </c:dPt>
          <c:dPt>
            <c:idx val="1"/>
            <c:bubble3D val="0"/>
            <c:spPr>
              <a:solidFill>
                <a:schemeClr val="accent2"/>
              </a:solidFill>
              <a:ln>
                <a:noFill/>
              </a:ln>
              <a:effectLst/>
              <a:sp3d/>
            </c:spPr>
            <c:extLst>
              <c:ext xmlns:c16="http://schemas.microsoft.com/office/drawing/2014/chart" uri="{C3380CC4-5D6E-409C-BE32-E72D297353CC}">
                <c16:uniqueId val="{00000003-D5D5-4523-B335-7BCA0C7E1656}"/>
              </c:ext>
            </c:extLst>
          </c:dPt>
          <c:dPt>
            <c:idx val="2"/>
            <c:bubble3D val="0"/>
            <c:spPr>
              <a:solidFill>
                <a:schemeClr val="accent3"/>
              </a:solidFill>
              <a:ln>
                <a:noFill/>
              </a:ln>
              <a:effectLst/>
              <a:sp3d/>
            </c:spPr>
            <c:extLst>
              <c:ext xmlns:c16="http://schemas.microsoft.com/office/drawing/2014/chart" uri="{C3380CC4-5D6E-409C-BE32-E72D297353CC}">
                <c16:uniqueId val="{00000005-D5D5-4523-B335-7BCA0C7E1656}"/>
              </c:ext>
            </c:extLst>
          </c:dPt>
          <c:dPt>
            <c:idx val="3"/>
            <c:bubble3D val="0"/>
            <c:spPr>
              <a:solidFill>
                <a:schemeClr val="accent4"/>
              </a:solidFill>
              <a:ln>
                <a:noFill/>
              </a:ln>
              <a:effectLst/>
              <a:sp3d/>
            </c:spPr>
            <c:extLst>
              <c:ext xmlns:c16="http://schemas.microsoft.com/office/drawing/2014/chart" uri="{C3380CC4-5D6E-409C-BE32-E72D297353CC}">
                <c16:uniqueId val="{00000007-D5D5-4523-B335-7BCA0C7E1656}"/>
              </c:ext>
            </c:extLst>
          </c:dPt>
          <c:dLbls>
            <c:dLbl>
              <c:idx val="1"/>
              <c:layout>
                <c:manualLayout>
                  <c:x val="-0.1664050235478807"/>
                  <c:y val="-0.25368902505714219"/>
                </c:manualLayout>
              </c:layout>
              <c:showLegendKey val="0"/>
              <c:showVal val="0"/>
              <c:showCatName val="1"/>
              <c:showSerName val="0"/>
              <c:showPercent val="1"/>
              <c:showBubbleSize val="0"/>
              <c:extLst>
                <c:ext xmlns:c15="http://schemas.microsoft.com/office/drawing/2012/chart" uri="{CE6537A1-D6FC-4f65-9D91-7224C49458BB}">
                  <c15:layout>
                    <c:manualLayout>
                      <c:w val="0.11381475667189953"/>
                      <c:h val="0.12236567032290926"/>
                    </c:manualLayout>
                  </c15:layout>
                </c:ext>
                <c:ext xmlns:c16="http://schemas.microsoft.com/office/drawing/2014/chart" uri="{C3380CC4-5D6E-409C-BE32-E72D297353CC}">
                  <c16:uniqueId val="{00000003-D5D5-4523-B335-7BCA0C7E1656}"/>
                </c:ext>
              </c:extLst>
            </c:dLbl>
            <c:dLbl>
              <c:idx val="2"/>
              <c:layout>
                <c:manualLayout>
                  <c:x val="0.16621787661157739"/>
                  <c:y val="-0.1009584052203797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5D5-4523-B335-7BCA0C7E165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'[FORMATIONS 2017.xlsx]BILAN'!$B$148:$E$148</c:f>
              <c:strCache>
                <c:ptCount val="4"/>
                <c:pt idx="0">
                  <c:v>A</c:v>
                </c:pt>
                <c:pt idx="1">
                  <c:v>B</c:v>
                </c:pt>
                <c:pt idx="2">
                  <c:v>C</c:v>
                </c:pt>
                <c:pt idx="3">
                  <c:v>ENS</c:v>
                </c:pt>
              </c:strCache>
            </c:strRef>
          </c:cat>
          <c:val>
            <c:numRef>
              <c:f>'[FORMATIONS 2017.xlsx]BILAN'!$B$149:$E$149</c:f>
              <c:numCache>
                <c:formatCode>General</c:formatCode>
                <c:ptCount val="4"/>
                <c:pt idx="0">
                  <c:v>50</c:v>
                </c:pt>
                <c:pt idx="1">
                  <c:v>30</c:v>
                </c:pt>
                <c:pt idx="2">
                  <c:v>53</c:v>
                </c:pt>
                <c:pt idx="3">
                  <c:v>16</c:v>
                </c:pt>
              </c:numCache>
            </c:numRef>
          </c:val>
          <c:extLst>
            <c:ext xmlns:c16="http://schemas.microsoft.com/office/drawing/2014/chart" uri="{C3380CC4-5D6E-409C-BE32-E72D297353CC}">
              <c16:uniqueId val="{00000000-333A-4CA8-81E3-06C38A0EAAE1}"/>
            </c:ext>
          </c:extLst>
        </c:ser>
        <c:dLbls>
          <c:showLegendKey val="0"/>
          <c:showVal val="1"/>
          <c:showCatName val="0"/>
          <c:showSerName val="0"/>
          <c:showPercent val="0"/>
          <c:showBubbleSize val="0"/>
          <c:showLeaderLines val="1"/>
        </c:dLbls>
      </c:pie3D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a:pPr>
      <a:endParaRPr lang="fr-FR"/>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'[FORMATIONS 2017.xlsx]BILAN'!$A$155</c:f>
              <c:strCache>
                <c:ptCount val="1"/>
                <c:pt idx="0">
                  <c:v>A</c:v>
                </c:pt>
              </c:strCache>
            </c:strRef>
          </c:tx>
          <c:spPr>
            <a:ln w="19050" cap="rnd" cmpd="sng" algn="ctr">
              <a:solidFill>
                <a:schemeClr val="accent1"/>
              </a:solidFill>
              <a:prstDash val="solid"/>
              <a:round/>
            </a:ln>
            <a:effectLst/>
          </c:spPr>
          <c:marker>
            <c:spPr>
              <a:solidFill>
                <a:schemeClr val="accent1"/>
              </a:solidFill>
              <a:ln w="6350" cap="flat" cmpd="sng" algn="ctr">
                <a:solidFill>
                  <a:schemeClr val="accent1"/>
                </a:solidFill>
                <a:prstDash val="solid"/>
                <a:round/>
              </a:ln>
              <a:effectLst/>
            </c:spPr>
          </c:marker>
          <c:cat>
            <c:numRef>
              <c:f>'[FORMATIONS 2017.xlsx]BILAN'!$B$154:$O$154</c:f>
              <c:numCache>
                <c:formatCode>General</c:formatCode>
                <c:ptCount val="8"/>
                <c:pt idx="0">
                  <c:v>2010</c:v>
                </c:pt>
                <c:pt idx="1">
                  <c:v>2011</c:v>
                </c:pt>
                <c:pt idx="2">
                  <c:v>2012</c:v>
                </c:pt>
                <c:pt idx="3">
                  <c:v>2013</c:v>
                </c:pt>
                <c:pt idx="4">
                  <c:v>2014</c:v>
                </c:pt>
                <c:pt idx="5">
                  <c:v>2015</c:v>
                </c:pt>
                <c:pt idx="6">
                  <c:v>2016</c:v>
                </c:pt>
                <c:pt idx="7">
                  <c:v>2017</c:v>
                </c:pt>
              </c:numCache>
              <c:extLst/>
            </c:numRef>
          </c:cat>
          <c:val>
            <c:numRef>
              <c:f>'[FORMATIONS 2017.xlsx]BILAN'!$B$155:$O$155</c:f>
              <c:numCache>
                <c:formatCode>0%</c:formatCode>
                <c:ptCount val="8"/>
                <c:pt idx="0">
                  <c:v>0.31</c:v>
                </c:pt>
                <c:pt idx="1">
                  <c:v>0.32</c:v>
                </c:pt>
                <c:pt idx="2">
                  <c:v>0.31</c:v>
                </c:pt>
                <c:pt idx="3">
                  <c:v>0.2</c:v>
                </c:pt>
                <c:pt idx="4">
                  <c:v>0.23</c:v>
                </c:pt>
                <c:pt idx="5">
                  <c:v>0.38</c:v>
                </c:pt>
                <c:pt idx="6">
                  <c:v>0.38123167155425219</c:v>
                </c:pt>
                <c:pt idx="7">
                  <c:v>0.33557046979865773</c:v>
                </c:pt>
              </c:numCache>
              <c:extLst/>
            </c:numRef>
          </c:val>
          <c:smooth val="0"/>
          <c:extLst>
            <c:ext xmlns:c16="http://schemas.microsoft.com/office/drawing/2014/chart" uri="{C3380CC4-5D6E-409C-BE32-E72D297353CC}">
              <c16:uniqueId val="{00000000-2566-4544-8FE7-FCF9FEC304B3}"/>
            </c:ext>
          </c:extLst>
        </c:ser>
        <c:ser>
          <c:idx val="1"/>
          <c:order val="1"/>
          <c:tx>
            <c:strRef>
              <c:f>'[FORMATIONS 2017.xlsx]BILAN'!$A$156</c:f>
              <c:strCache>
                <c:ptCount val="1"/>
                <c:pt idx="0">
                  <c:v>B</c:v>
                </c:pt>
              </c:strCache>
            </c:strRef>
          </c:tx>
          <c:spPr>
            <a:ln w="19050" cap="rnd" cmpd="sng" algn="ctr">
              <a:solidFill>
                <a:schemeClr val="accent2"/>
              </a:solidFill>
              <a:prstDash val="solid"/>
              <a:round/>
            </a:ln>
            <a:effectLst/>
          </c:spPr>
          <c:marker>
            <c:spPr>
              <a:solidFill>
                <a:schemeClr val="accent3"/>
              </a:solidFill>
              <a:ln w="6350" cap="flat" cmpd="sng" algn="ctr">
                <a:solidFill>
                  <a:schemeClr val="accent3"/>
                </a:solidFill>
                <a:prstDash val="solid"/>
                <a:round/>
              </a:ln>
              <a:effectLst/>
            </c:spPr>
          </c:marker>
          <c:cat>
            <c:numRef>
              <c:f>'[FORMATIONS 2017.xlsx]BILAN'!$B$154:$O$154</c:f>
              <c:numCache>
                <c:formatCode>General</c:formatCode>
                <c:ptCount val="8"/>
                <c:pt idx="0">
                  <c:v>2010</c:v>
                </c:pt>
                <c:pt idx="1">
                  <c:v>2011</c:v>
                </c:pt>
                <c:pt idx="2">
                  <c:v>2012</c:v>
                </c:pt>
                <c:pt idx="3">
                  <c:v>2013</c:v>
                </c:pt>
                <c:pt idx="4">
                  <c:v>2014</c:v>
                </c:pt>
                <c:pt idx="5">
                  <c:v>2015</c:v>
                </c:pt>
                <c:pt idx="6">
                  <c:v>2016</c:v>
                </c:pt>
                <c:pt idx="7">
                  <c:v>2017</c:v>
                </c:pt>
              </c:numCache>
              <c:extLst/>
            </c:numRef>
          </c:cat>
          <c:val>
            <c:numRef>
              <c:f>'[FORMATIONS 2017.xlsx]BILAN'!$B$156:$O$156</c:f>
              <c:numCache>
                <c:formatCode>0%</c:formatCode>
                <c:ptCount val="8"/>
                <c:pt idx="0">
                  <c:v>0.15</c:v>
                </c:pt>
                <c:pt idx="1">
                  <c:v>0.17</c:v>
                </c:pt>
                <c:pt idx="2">
                  <c:v>0.13</c:v>
                </c:pt>
                <c:pt idx="3">
                  <c:v>0.17</c:v>
                </c:pt>
                <c:pt idx="4">
                  <c:v>0.13</c:v>
                </c:pt>
                <c:pt idx="5">
                  <c:v>0.13</c:v>
                </c:pt>
                <c:pt idx="6">
                  <c:v>0.14369501466275661</c:v>
                </c:pt>
                <c:pt idx="7">
                  <c:v>0.20134228187919462</c:v>
                </c:pt>
              </c:numCache>
              <c:extLst/>
            </c:numRef>
          </c:val>
          <c:smooth val="0"/>
          <c:extLst>
            <c:ext xmlns:c16="http://schemas.microsoft.com/office/drawing/2014/chart" uri="{C3380CC4-5D6E-409C-BE32-E72D297353CC}">
              <c16:uniqueId val="{00000001-2566-4544-8FE7-FCF9FEC304B3}"/>
            </c:ext>
          </c:extLst>
        </c:ser>
        <c:ser>
          <c:idx val="2"/>
          <c:order val="2"/>
          <c:tx>
            <c:strRef>
              <c:f>'[FORMATIONS 2017.xlsx]BILAN'!$A$157</c:f>
              <c:strCache>
                <c:ptCount val="1"/>
                <c:pt idx="0">
                  <c:v>C</c:v>
                </c:pt>
              </c:strCache>
            </c:strRef>
          </c:tx>
          <c:spPr>
            <a:ln w="19050" cap="rnd" cmpd="sng" algn="ctr">
              <a:solidFill>
                <a:schemeClr val="accent3"/>
              </a:solidFill>
              <a:prstDash val="solid"/>
              <a:round/>
            </a:ln>
            <a:effectLst/>
          </c:spPr>
          <c:marker>
            <c:spPr>
              <a:solidFill>
                <a:schemeClr val="accent5"/>
              </a:solidFill>
              <a:ln w="6350" cap="flat" cmpd="sng" algn="ctr">
                <a:solidFill>
                  <a:schemeClr val="accent5"/>
                </a:solidFill>
                <a:prstDash val="solid"/>
                <a:round/>
              </a:ln>
              <a:effectLst/>
            </c:spPr>
          </c:marker>
          <c:cat>
            <c:numRef>
              <c:f>'[FORMATIONS 2017.xlsx]BILAN'!$B$154:$O$154</c:f>
              <c:numCache>
                <c:formatCode>General</c:formatCode>
                <c:ptCount val="8"/>
                <c:pt idx="0">
                  <c:v>2010</c:v>
                </c:pt>
                <c:pt idx="1">
                  <c:v>2011</c:v>
                </c:pt>
                <c:pt idx="2">
                  <c:v>2012</c:v>
                </c:pt>
                <c:pt idx="3">
                  <c:v>2013</c:v>
                </c:pt>
                <c:pt idx="4">
                  <c:v>2014</c:v>
                </c:pt>
                <c:pt idx="5">
                  <c:v>2015</c:v>
                </c:pt>
                <c:pt idx="6">
                  <c:v>2016</c:v>
                </c:pt>
                <c:pt idx="7">
                  <c:v>2017</c:v>
                </c:pt>
              </c:numCache>
              <c:extLst/>
            </c:numRef>
          </c:cat>
          <c:val>
            <c:numRef>
              <c:f>'[FORMATIONS 2017.xlsx]BILAN'!$B$157:$O$157</c:f>
              <c:numCache>
                <c:formatCode>0%</c:formatCode>
                <c:ptCount val="8"/>
                <c:pt idx="0">
                  <c:v>0.54</c:v>
                </c:pt>
                <c:pt idx="1">
                  <c:v>0.46</c:v>
                </c:pt>
                <c:pt idx="2">
                  <c:v>0.32</c:v>
                </c:pt>
                <c:pt idx="3">
                  <c:v>0.46</c:v>
                </c:pt>
                <c:pt idx="4">
                  <c:v>0.49</c:v>
                </c:pt>
                <c:pt idx="5">
                  <c:v>0.35</c:v>
                </c:pt>
                <c:pt idx="6">
                  <c:v>0.38709677419354838</c:v>
                </c:pt>
                <c:pt idx="7">
                  <c:v>0.35570469798657717</c:v>
                </c:pt>
              </c:numCache>
              <c:extLst/>
            </c:numRef>
          </c:val>
          <c:smooth val="0"/>
          <c:extLst>
            <c:ext xmlns:c16="http://schemas.microsoft.com/office/drawing/2014/chart" uri="{C3380CC4-5D6E-409C-BE32-E72D297353CC}">
              <c16:uniqueId val="{00000002-2566-4544-8FE7-FCF9FEC304B3}"/>
            </c:ext>
          </c:extLst>
        </c:ser>
        <c:ser>
          <c:idx val="3"/>
          <c:order val="3"/>
          <c:tx>
            <c:strRef>
              <c:f>'[FORMATIONS 2017.xlsx]BILAN'!$A$158</c:f>
              <c:strCache>
                <c:ptCount val="1"/>
                <c:pt idx="0">
                  <c:v>Enseignants</c:v>
                </c:pt>
              </c:strCache>
            </c:strRef>
          </c:tx>
          <c:spPr>
            <a:ln w="19050" cap="rnd" cmpd="sng" algn="ctr">
              <a:solidFill>
                <a:schemeClr val="bg1">
                  <a:lumMod val="50000"/>
                </a:schemeClr>
              </a:solidFill>
              <a:prstDash val="solid"/>
              <a:round/>
            </a:ln>
            <a:effectLst/>
          </c:spPr>
          <c:marker>
            <c:spPr>
              <a:noFill/>
              <a:ln w="6350" cap="flat" cmpd="sng" algn="ctr">
                <a:solidFill>
                  <a:schemeClr val="accent1">
                    <a:lumMod val="60000"/>
                  </a:schemeClr>
                </a:solidFill>
                <a:prstDash val="solid"/>
                <a:round/>
              </a:ln>
              <a:effectLst/>
            </c:spPr>
          </c:marker>
          <c:cat>
            <c:numRef>
              <c:f>'[FORMATIONS 2017.xlsx]BILAN'!$B$154:$O$154</c:f>
              <c:numCache>
                <c:formatCode>General</c:formatCode>
                <c:ptCount val="8"/>
                <c:pt idx="0">
                  <c:v>2010</c:v>
                </c:pt>
                <c:pt idx="1">
                  <c:v>2011</c:v>
                </c:pt>
                <c:pt idx="2">
                  <c:v>2012</c:v>
                </c:pt>
                <c:pt idx="3">
                  <c:v>2013</c:v>
                </c:pt>
                <c:pt idx="4">
                  <c:v>2014</c:v>
                </c:pt>
                <c:pt idx="5">
                  <c:v>2015</c:v>
                </c:pt>
                <c:pt idx="6">
                  <c:v>2016</c:v>
                </c:pt>
                <c:pt idx="7">
                  <c:v>2017</c:v>
                </c:pt>
              </c:numCache>
              <c:extLst/>
            </c:numRef>
          </c:cat>
          <c:val>
            <c:numRef>
              <c:f>'[FORMATIONS 2017.xlsx]BILAN'!$B$158:$O$158</c:f>
              <c:numCache>
                <c:formatCode>0%</c:formatCode>
                <c:ptCount val="8"/>
                <c:pt idx="0">
                  <c:v>0</c:v>
                </c:pt>
                <c:pt idx="1">
                  <c:v>0.05</c:v>
                </c:pt>
                <c:pt idx="2">
                  <c:v>0.12</c:v>
                </c:pt>
                <c:pt idx="3">
                  <c:v>0.11</c:v>
                </c:pt>
                <c:pt idx="4">
                  <c:v>0.15</c:v>
                </c:pt>
                <c:pt idx="5">
                  <c:v>0.14000000000000001</c:v>
                </c:pt>
                <c:pt idx="6">
                  <c:v>8.797653958944282E-2</c:v>
                </c:pt>
                <c:pt idx="7">
                  <c:v>0.10738255033557047</c:v>
                </c:pt>
              </c:numCache>
              <c:extLst/>
            </c:numRef>
          </c:val>
          <c:smooth val="0"/>
          <c:extLst>
            <c:ext xmlns:c16="http://schemas.microsoft.com/office/drawing/2014/chart" uri="{C3380CC4-5D6E-409C-BE32-E72D297353CC}">
              <c16:uniqueId val="{00000003-2566-4544-8FE7-FCF9FEC304B3}"/>
            </c:ext>
          </c:extLst>
        </c:ser>
        <c:dLbls>
          <c:showLegendKey val="0"/>
          <c:showVal val="0"/>
          <c:showCatName val="0"/>
          <c:showSerName val="0"/>
          <c:showPercent val="0"/>
          <c:showBubbleSize val="0"/>
        </c:dLbls>
        <c:marker val="1"/>
        <c:smooth val="0"/>
        <c:axId val="122088064"/>
        <c:axId val="121766272"/>
      </c:lineChart>
      <c:catAx>
        <c:axId val="122088064"/>
        <c:scaling>
          <c:orientation val="minMax"/>
        </c:scaling>
        <c:delete val="0"/>
        <c:axPos val="b"/>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crossAx val="121766272"/>
        <c:crosses val="autoZero"/>
        <c:auto val="1"/>
        <c:lblAlgn val="ctr"/>
        <c:lblOffset val="100"/>
        <c:noMultiLvlLbl val="0"/>
      </c:catAx>
      <c:valAx>
        <c:axId val="121766272"/>
        <c:scaling>
          <c:orientation val="minMax"/>
        </c:scaling>
        <c:delete val="0"/>
        <c:axPos val="l"/>
        <c:majorGridlines>
          <c:spPr>
            <a:ln w="6350" cap="flat" cmpd="sng" algn="ctr">
              <a:solidFill>
                <a:schemeClr val="tx1">
                  <a:tint val="75000"/>
                </a:schemeClr>
              </a:solidFill>
              <a:prstDash val="solid"/>
              <a:round/>
            </a:ln>
            <a:effectLst/>
          </c:spPr>
        </c:majorGridlines>
        <c:numFmt formatCode="0%"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crossAx val="122088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legend>
    <c:plotVisOnly val="1"/>
    <c:dispBlanksAs val="gap"/>
    <c:showDLblsOverMax val="0"/>
  </c:chart>
  <c:spPr>
    <a:noFill/>
    <a:ln w="6350" cap="flat" cmpd="sng" algn="ctr">
      <a:noFill/>
      <a:prstDash val="solid"/>
      <a:miter lim="800000"/>
    </a:ln>
    <a:effectLst/>
  </c:spPr>
  <c:txPr>
    <a:bodyPr/>
    <a:lstStyle/>
    <a:p>
      <a:pPr>
        <a:defRPr/>
      </a:pPr>
      <a:endParaRPr lang="fr-FR"/>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fr-FR" sz="1200" u="none"/>
              <a:t>Répartition 2017 par type de formation</a:t>
            </a:r>
            <a:endParaRPr lang="fr-FR" u="none"/>
          </a:p>
        </c:rich>
      </c:tx>
      <c:layout>
        <c:manualLayout>
          <c:xMode val="edge"/>
          <c:yMode val="edge"/>
          <c:x val="3.0606288086002284E-2"/>
          <c:y val="1.4829323898992138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fr-FR"/>
        </a:p>
      </c:txPr>
    </c:title>
    <c:autoTitleDeleted val="0"/>
    <c:plotArea>
      <c:layout>
        <c:manualLayout>
          <c:layoutTarget val="inner"/>
          <c:xMode val="edge"/>
          <c:yMode val="edge"/>
          <c:x val="0.15992509088791346"/>
          <c:y val="0.1822154414784975"/>
          <c:w val="0.60719385783313862"/>
          <c:h val="0.72236295093379377"/>
        </c:manualLayout>
      </c:layout>
      <c:pieChart>
        <c:varyColors val="1"/>
        <c:ser>
          <c:idx val="0"/>
          <c:order val="0"/>
          <c:dPt>
            <c:idx val="0"/>
            <c:bubble3D val="0"/>
            <c:spPr>
              <a:solidFill>
                <a:schemeClr val="accent1"/>
              </a:solidFill>
              <a:ln>
                <a:noFill/>
              </a:ln>
              <a:effectLst/>
            </c:spPr>
            <c:extLst>
              <c:ext xmlns:c16="http://schemas.microsoft.com/office/drawing/2014/chart" uri="{C3380CC4-5D6E-409C-BE32-E72D297353CC}">
                <c16:uniqueId val="{00000002-861F-447A-B4B2-C896D1B85521}"/>
              </c:ext>
            </c:extLst>
          </c:dPt>
          <c:dPt>
            <c:idx val="1"/>
            <c:bubble3D val="0"/>
            <c:spPr>
              <a:solidFill>
                <a:schemeClr val="accent3"/>
              </a:solidFill>
              <a:ln>
                <a:noFill/>
              </a:ln>
              <a:effectLst/>
            </c:spPr>
            <c:extLst>
              <c:ext xmlns:c16="http://schemas.microsoft.com/office/drawing/2014/chart" uri="{C3380CC4-5D6E-409C-BE32-E72D297353CC}">
                <c16:uniqueId val="{00000001-861F-447A-B4B2-C896D1B85521}"/>
              </c:ext>
            </c:extLst>
          </c:dPt>
          <c:dPt>
            <c:idx val="2"/>
            <c:bubble3D val="0"/>
            <c:spPr>
              <a:solidFill>
                <a:schemeClr val="accent5"/>
              </a:solidFill>
              <a:ln>
                <a:noFill/>
              </a:ln>
              <a:effectLst/>
            </c:spPr>
            <c:extLst>
              <c:ext xmlns:c16="http://schemas.microsoft.com/office/drawing/2014/chart" uri="{C3380CC4-5D6E-409C-BE32-E72D297353CC}">
                <c16:uniqueId val="{00000005-8F13-44F8-932D-D87293072D02}"/>
              </c:ext>
            </c:extLst>
          </c:dPt>
          <c:dPt>
            <c:idx val="3"/>
            <c:bubble3D val="0"/>
            <c:spPr>
              <a:solidFill>
                <a:schemeClr val="accent1">
                  <a:lumMod val="60000"/>
                </a:schemeClr>
              </a:solidFill>
              <a:ln>
                <a:noFill/>
              </a:ln>
              <a:effectLst/>
            </c:spPr>
            <c:extLst>
              <c:ext xmlns:c16="http://schemas.microsoft.com/office/drawing/2014/chart" uri="{C3380CC4-5D6E-409C-BE32-E72D297353CC}">
                <c16:uniqueId val="{00000007-8F13-44F8-932D-D87293072D02}"/>
              </c:ext>
            </c:extLst>
          </c:dPt>
          <c:dPt>
            <c:idx val="4"/>
            <c:bubble3D val="0"/>
            <c:spPr>
              <a:solidFill>
                <a:schemeClr val="accent3">
                  <a:lumMod val="60000"/>
                </a:schemeClr>
              </a:solidFill>
              <a:ln>
                <a:noFill/>
              </a:ln>
              <a:effectLst/>
            </c:spPr>
            <c:extLst>
              <c:ext xmlns:c16="http://schemas.microsoft.com/office/drawing/2014/chart" uri="{C3380CC4-5D6E-409C-BE32-E72D297353CC}">
                <c16:uniqueId val="{00000009-8F13-44F8-932D-D87293072D02}"/>
              </c:ext>
            </c:extLst>
          </c:dPt>
          <c:dPt>
            <c:idx val="5"/>
            <c:bubble3D val="0"/>
            <c:spPr>
              <a:solidFill>
                <a:schemeClr val="accent5">
                  <a:lumMod val="60000"/>
                </a:schemeClr>
              </a:solidFill>
              <a:ln>
                <a:noFill/>
              </a:ln>
              <a:effectLst/>
            </c:spPr>
            <c:extLst>
              <c:ext xmlns:c16="http://schemas.microsoft.com/office/drawing/2014/chart" uri="{C3380CC4-5D6E-409C-BE32-E72D297353CC}">
                <c16:uniqueId val="{0000000B-8F13-44F8-932D-D87293072D02}"/>
              </c:ext>
            </c:extLst>
          </c:dPt>
          <c:dPt>
            <c:idx val="6"/>
            <c:bubble3D val="0"/>
            <c:spPr>
              <a:solidFill>
                <a:schemeClr val="accent1">
                  <a:lumMod val="80000"/>
                  <a:lumOff val="20000"/>
                </a:schemeClr>
              </a:solidFill>
              <a:ln>
                <a:noFill/>
              </a:ln>
              <a:effectLst/>
            </c:spPr>
            <c:extLst>
              <c:ext xmlns:c16="http://schemas.microsoft.com/office/drawing/2014/chart" uri="{C3380CC4-5D6E-409C-BE32-E72D297353CC}">
                <c16:uniqueId val="{0000000D-8F13-44F8-932D-D87293072D02}"/>
              </c:ext>
            </c:extLst>
          </c:dPt>
          <c:dPt>
            <c:idx val="7"/>
            <c:bubble3D val="0"/>
            <c:spPr>
              <a:solidFill>
                <a:schemeClr val="accent3">
                  <a:lumMod val="80000"/>
                  <a:lumOff val="20000"/>
                </a:schemeClr>
              </a:solidFill>
              <a:ln>
                <a:noFill/>
              </a:ln>
              <a:effectLst/>
            </c:spPr>
            <c:extLst>
              <c:ext xmlns:c16="http://schemas.microsoft.com/office/drawing/2014/chart" uri="{C3380CC4-5D6E-409C-BE32-E72D297353CC}">
                <c16:uniqueId val="{0000000F-8F13-44F8-932D-D87293072D02}"/>
              </c:ext>
            </c:extLst>
          </c:dPt>
          <c:dPt>
            <c:idx val="8"/>
            <c:bubble3D val="0"/>
            <c:spPr>
              <a:solidFill>
                <a:schemeClr val="accent5">
                  <a:lumMod val="80000"/>
                  <a:lumOff val="20000"/>
                </a:schemeClr>
              </a:solidFill>
              <a:ln>
                <a:noFill/>
              </a:ln>
              <a:effectLst/>
            </c:spPr>
            <c:extLst>
              <c:ext xmlns:c16="http://schemas.microsoft.com/office/drawing/2014/chart" uri="{C3380CC4-5D6E-409C-BE32-E72D297353CC}">
                <c16:uniqueId val="{00000011-8F13-44F8-932D-D87293072D02}"/>
              </c:ext>
            </c:extLst>
          </c:dPt>
          <c:dPt>
            <c:idx val="9"/>
            <c:bubble3D val="0"/>
            <c:spPr>
              <a:solidFill>
                <a:schemeClr val="accent1">
                  <a:lumMod val="80000"/>
                </a:schemeClr>
              </a:solidFill>
              <a:ln>
                <a:noFill/>
              </a:ln>
              <a:effectLst/>
            </c:spPr>
            <c:extLst>
              <c:ext xmlns:c16="http://schemas.microsoft.com/office/drawing/2014/chart" uri="{C3380CC4-5D6E-409C-BE32-E72D297353CC}">
                <c16:uniqueId val="{00000013-8F13-44F8-932D-D87293072D02}"/>
              </c:ext>
            </c:extLst>
          </c:dPt>
          <c:dPt>
            <c:idx val="10"/>
            <c:bubble3D val="0"/>
            <c:spPr>
              <a:solidFill>
                <a:schemeClr val="accent3">
                  <a:lumMod val="80000"/>
                </a:schemeClr>
              </a:solidFill>
              <a:ln>
                <a:noFill/>
              </a:ln>
              <a:effectLst/>
            </c:spPr>
            <c:extLst>
              <c:ext xmlns:c16="http://schemas.microsoft.com/office/drawing/2014/chart" uri="{C3380CC4-5D6E-409C-BE32-E72D297353CC}">
                <c16:uniqueId val="{00000003-861F-447A-B4B2-C896D1B85521}"/>
              </c:ext>
            </c:extLst>
          </c:dPt>
          <c:dLbls>
            <c:dLbl>
              <c:idx val="0"/>
              <c:layout>
                <c:manualLayout>
                  <c:x val="-1.5223932039908275E-2"/>
                  <c:y val="-3.9652008251835215E-2"/>
                </c:manualLayout>
              </c:layout>
              <c:showLegendKey val="0"/>
              <c:showVal val="0"/>
              <c:showCatName val="1"/>
              <c:showSerName val="0"/>
              <c:showPercent val="1"/>
              <c:showBubbleSize val="0"/>
              <c:extLst>
                <c:ext xmlns:c15="http://schemas.microsoft.com/office/drawing/2012/chart" uri="{CE6537A1-D6FC-4f65-9D91-7224C49458BB}">
                  <c15:layout>
                    <c:manualLayout>
                      <c:w val="0.20086538747334648"/>
                      <c:h val="0.12738258486810078"/>
                    </c:manualLayout>
                  </c15:layout>
                </c:ext>
                <c:ext xmlns:c16="http://schemas.microsoft.com/office/drawing/2014/chart" uri="{C3380CC4-5D6E-409C-BE32-E72D297353CC}">
                  <c16:uniqueId val="{00000002-861F-447A-B4B2-C896D1B85521}"/>
                </c:ext>
              </c:extLst>
            </c:dLbl>
            <c:dLbl>
              <c:idx val="1"/>
              <c:layout>
                <c:manualLayout>
                  <c:x val="5.7302636559077372E-2"/>
                  <c:y val="1.994785968024138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61F-447A-B4B2-C896D1B85521}"/>
                </c:ext>
              </c:extLst>
            </c:dLbl>
            <c:dLbl>
              <c:idx val="4"/>
              <c:layout>
                <c:manualLayout>
                  <c:x val="-9.0335652444085618E-2"/>
                  <c:y val="-0.2250884469487007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8F13-44F8-932D-D87293072D02}"/>
                </c:ext>
              </c:extLst>
            </c:dLbl>
            <c:dLbl>
              <c:idx val="5"/>
              <c:layout>
                <c:manualLayout>
                  <c:x val="1.0014242054604175E-2"/>
                  <c:y val="5.551431780169567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8F13-44F8-932D-D87293072D02}"/>
                </c:ext>
              </c:extLst>
            </c:dLbl>
            <c:dLbl>
              <c:idx val="9"/>
              <c:layout>
                <c:manualLayout>
                  <c:x val="0.11493822708309633"/>
                  <c:y val="0.1636114913553350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8F13-44F8-932D-D87293072D02}"/>
                </c:ext>
              </c:extLst>
            </c:dLbl>
            <c:dLbl>
              <c:idx val="10"/>
              <c:layout>
                <c:manualLayout>
                  <c:x val="-6.2105138779868674E-2"/>
                  <c:y val="-8.9061498344330959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61F-447A-B4B2-C896D1B85521}"/>
                </c:ext>
              </c:extLst>
            </c:dLbl>
            <c:numFmt formatCode="0.0%" sourceLinked="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fr-FR"/>
              </a:p>
            </c:txPr>
            <c:showLegendKey val="0"/>
            <c:showVal val="0"/>
            <c:showCatName val="1"/>
            <c:showSerName val="0"/>
            <c:showPercent val="1"/>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'[FORMATIONS 2017.xlsx]BILAN'!$A$224:$A$234</c:f>
              <c:strCache>
                <c:ptCount val="11"/>
                <c:pt idx="0">
                  <c:v>APPLICATION DE GESTION</c:v>
                </c:pt>
                <c:pt idx="1">
                  <c:v>BILAN DE COMPETENCES</c:v>
                </c:pt>
                <c:pt idx="2">
                  <c:v>BUREAUTIQUE</c:v>
                </c:pt>
                <c:pt idx="3">
                  <c:v>CONCOURS</c:v>
                </c:pt>
                <c:pt idx="4">
                  <c:v>DEVELOPPEMENT DES COMPETENCES</c:v>
                </c:pt>
                <c:pt idx="5">
                  <c:v>DEVELOPPEMENT PERSONNEL</c:v>
                </c:pt>
                <c:pt idx="6">
                  <c:v>DIF 2017</c:v>
                </c:pt>
                <c:pt idx="7">
                  <c:v>LANGUE ETRANGERE</c:v>
                </c:pt>
                <c:pt idx="8">
                  <c:v>MANAGEMENT</c:v>
                </c:pt>
                <c:pt idx="9">
                  <c:v>PREPARATION CONCOURS</c:v>
                </c:pt>
                <c:pt idx="10">
                  <c:v>VAE</c:v>
                </c:pt>
              </c:strCache>
            </c:strRef>
          </c:cat>
          <c:val>
            <c:numRef>
              <c:f>'[FORMATIONS 2017.xlsx]BILAN'!$B$224:$B$234</c:f>
              <c:numCache>
                <c:formatCode>General</c:formatCode>
                <c:ptCount val="11"/>
                <c:pt idx="0">
                  <c:v>9</c:v>
                </c:pt>
                <c:pt idx="1">
                  <c:v>1</c:v>
                </c:pt>
                <c:pt idx="2">
                  <c:v>46</c:v>
                </c:pt>
                <c:pt idx="3">
                  <c:v>2</c:v>
                </c:pt>
                <c:pt idx="4">
                  <c:v>113</c:v>
                </c:pt>
                <c:pt idx="5">
                  <c:v>8</c:v>
                </c:pt>
                <c:pt idx="6">
                  <c:v>3</c:v>
                </c:pt>
                <c:pt idx="7">
                  <c:v>3</c:v>
                </c:pt>
                <c:pt idx="8">
                  <c:v>17</c:v>
                </c:pt>
                <c:pt idx="9">
                  <c:v>62</c:v>
                </c:pt>
                <c:pt idx="10">
                  <c:v>1</c:v>
                </c:pt>
              </c:numCache>
            </c:numRef>
          </c:val>
          <c:extLst>
            <c:ext xmlns:c16="http://schemas.microsoft.com/office/drawing/2014/chart" uri="{C3380CC4-5D6E-409C-BE32-E72D297353CC}">
              <c16:uniqueId val="{00000000-861F-447A-B4B2-C896D1B85521}"/>
            </c:ext>
          </c:extLst>
        </c:ser>
        <c:dLbls>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a:pPr>
      <a:endParaRPr lang="fr-FR"/>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smtClean="0"/>
              <a:t>Évolution nombre </a:t>
            </a:r>
            <a:r>
              <a:rPr lang="fr-FR" dirty="0"/>
              <a:t>de </a:t>
            </a:r>
            <a:r>
              <a:rPr lang="fr-FR" dirty="0" smtClean="0"/>
              <a:t>contractuels </a:t>
            </a:r>
            <a:r>
              <a:rPr lang="fr-FR" dirty="0"/>
              <a:t>au regard des titularisations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lineChart>
        <c:grouping val="standard"/>
        <c:varyColors val="0"/>
        <c:ser>
          <c:idx val="0"/>
          <c:order val="0"/>
          <c:tx>
            <c:strRef>
              <c:f>'POLITIQUE RH'!$A$28</c:f>
              <c:strCache>
                <c:ptCount val="1"/>
                <c:pt idx="0">
                  <c:v>Total contractuels </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'POLITIQUE RH'!$B$27:$F$27</c:f>
              <c:numCache>
                <c:formatCode>General</c:formatCode>
                <c:ptCount val="5"/>
                <c:pt idx="0">
                  <c:v>2013</c:v>
                </c:pt>
                <c:pt idx="1">
                  <c:v>2014</c:v>
                </c:pt>
                <c:pt idx="2">
                  <c:v>2015</c:v>
                </c:pt>
                <c:pt idx="3">
                  <c:v>2016</c:v>
                </c:pt>
                <c:pt idx="4">
                  <c:v>2017</c:v>
                </c:pt>
              </c:numCache>
            </c:numRef>
          </c:cat>
          <c:val>
            <c:numRef>
              <c:f>'POLITIQUE RH'!$B$28:$F$28</c:f>
              <c:numCache>
                <c:formatCode>General</c:formatCode>
                <c:ptCount val="5"/>
                <c:pt idx="0">
                  <c:v>144</c:v>
                </c:pt>
                <c:pt idx="1">
                  <c:v>163</c:v>
                </c:pt>
                <c:pt idx="2">
                  <c:v>106</c:v>
                </c:pt>
                <c:pt idx="3">
                  <c:v>113</c:v>
                </c:pt>
                <c:pt idx="4">
                  <c:v>124</c:v>
                </c:pt>
              </c:numCache>
            </c:numRef>
          </c:val>
          <c:smooth val="0"/>
          <c:extLst>
            <c:ext xmlns:c16="http://schemas.microsoft.com/office/drawing/2014/chart" uri="{C3380CC4-5D6E-409C-BE32-E72D297353CC}">
              <c16:uniqueId val="{00000000-2B7F-4060-B93F-EEF3303B5AB2}"/>
            </c:ext>
          </c:extLst>
        </c:ser>
        <c:ser>
          <c:idx val="1"/>
          <c:order val="1"/>
          <c:tx>
            <c:strRef>
              <c:f>'POLITIQUE RH'!$A$29</c:f>
              <c:strCache>
                <c:ptCount val="1"/>
                <c:pt idx="0">
                  <c:v>Titularisation</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'POLITIQUE RH'!$B$27:$F$27</c:f>
              <c:numCache>
                <c:formatCode>General</c:formatCode>
                <c:ptCount val="5"/>
                <c:pt idx="0">
                  <c:v>2013</c:v>
                </c:pt>
                <c:pt idx="1">
                  <c:v>2014</c:v>
                </c:pt>
                <c:pt idx="2">
                  <c:v>2015</c:v>
                </c:pt>
                <c:pt idx="3">
                  <c:v>2016</c:v>
                </c:pt>
                <c:pt idx="4">
                  <c:v>2017</c:v>
                </c:pt>
              </c:numCache>
            </c:numRef>
          </c:cat>
          <c:val>
            <c:numRef>
              <c:f>'POLITIQUE RH'!$B$29:$F$29</c:f>
              <c:numCache>
                <c:formatCode>General</c:formatCode>
                <c:ptCount val="5"/>
                <c:pt idx="0">
                  <c:v>16</c:v>
                </c:pt>
                <c:pt idx="1">
                  <c:v>20</c:v>
                </c:pt>
                <c:pt idx="2">
                  <c:v>16</c:v>
                </c:pt>
                <c:pt idx="3">
                  <c:v>2</c:v>
                </c:pt>
                <c:pt idx="4">
                  <c:v>13</c:v>
                </c:pt>
              </c:numCache>
            </c:numRef>
          </c:val>
          <c:smooth val="0"/>
          <c:extLst>
            <c:ext xmlns:c16="http://schemas.microsoft.com/office/drawing/2014/chart" uri="{C3380CC4-5D6E-409C-BE32-E72D297353CC}">
              <c16:uniqueId val="{00000001-2B7F-4060-B93F-EEF3303B5AB2}"/>
            </c:ext>
          </c:extLst>
        </c:ser>
        <c:dLbls>
          <c:dLblPos val="t"/>
          <c:showLegendKey val="0"/>
          <c:showVal val="1"/>
          <c:showCatName val="0"/>
          <c:showSerName val="0"/>
          <c:showPercent val="0"/>
          <c:showBubbleSize val="0"/>
        </c:dLbls>
        <c:marker val="1"/>
        <c:smooth val="0"/>
        <c:axId val="390154144"/>
        <c:axId val="514995088"/>
      </c:lineChart>
      <c:catAx>
        <c:axId val="39015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14995088"/>
        <c:crosses val="autoZero"/>
        <c:auto val="1"/>
        <c:lblAlgn val="ctr"/>
        <c:lblOffset val="100"/>
        <c:noMultiLvlLbl val="0"/>
      </c:catAx>
      <c:valAx>
        <c:axId val="514995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90154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50" b="1" i="0" u="none" strike="noStrike" kern="1200" cap="all" baseline="0">
                <a:solidFill>
                  <a:schemeClr val="tx1">
                    <a:lumMod val="65000"/>
                    <a:lumOff val="35000"/>
                  </a:schemeClr>
                </a:solidFill>
                <a:latin typeface="+mn-lt"/>
                <a:ea typeface="+mn-ea"/>
                <a:cs typeface="+mn-cs"/>
              </a:defRPr>
            </a:pPr>
            <a:r>
              <a:rPr lang="fr-FR" sz="1050"/>
              <a:t>Répartition 2017</a:t>
            </a:r>
          </a:p>
        </c:rich>
      </c:tx>
      <c:layout>
        <c:manualLayout>
          <c:xMode val="edge"/>
          <c:yMode val="edge"/>
          <c:x val="0.37570721692575315"/>
          <c:y val="4.0723947968042462E-2"/>
        </c:manualLayout>
      </c:layout>
      <c:overlay val="0"/>
      <c:spPr>
        <a:noFill/>
        <a:ln>
          <a:noFill/>
        </a:ln>
        <a:effectLst/>
      </c:spPr>
      <c:txPr>
        <a:bodyPr rot="0" spcFirstLastPara="1" vertOverflow="ellipsis" vert="horz" wrap="square" anchor="ctr" anchorCtr="1"/>
        <a:lstStyle/>
        <a:p>
          <a:pPr>
            <a:defRPr sz="1050" b="1" i="0" u="none" strike="noStrike" kern="1200" cap="all"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2316445744079227"/>
          <c:y val="0.40723981900452488"/>
          <c:w val="0.69874883030925494"/>
          <c:h val="0.44693844303944763"/>
        </c:manualLayout>
      </c:layout>
      <c:pie3DChart>
        <c:varyColors val="1"/>
        <c:ser>
          <c:idx val="0"/>
          <c:order val="0"/>
          <c:tx>
            <c:strRef>
              <c:f>'[EFFECTIFS 2017.xlsx]EFFECTIFS BIATSS 17'!$O$317</c:f>
              <c:strCache>
                <c:ptCount val="1"/>
                <c:pt idx="0">
                  <c:v>2017</c:v>
                </c:pt>
              </c:strCache>
            </c:strRef>
          </c:tx>
          <c:explosion val="25"/>
          <c:dPt>
            <c:idx val="0"/>
            <c:bubble3D val="0"/>
            <c:spPr>
              <a:solidFill>
                <a:srgbClr val="2683C6">
                  <a:lumMod val="75000"/>
                </a:srgb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5A00-4523-9E36-B30DB4EFD2C6}"/>
              </c:ext>
            </c:extLst>
          </c:dPt>
          <c:dPt>
            <c:idx val="1"/>
            <c:bubble3D val="0"/>
            <c:spPr>
              <a:solidFill>
                <a:srgbClr val="54955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5A00-4523-9E36-B30DB4EFD2C6}"/>
              </c:ext>
            </c:extLst>
          </c:dPt>
          <c:dPt>
            <c:idx val="2"/>
            <c:bubble3D val="0"/>
            <c:spPr>
              <a:solidFill>
                <a:srgbClr val="00B0F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5A00-4523-9E36-B30DB4EFD2C6}"/>
              </c:ext>
            </c:extLst>
          </c:dPt>
          <c:dLbls>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rgbClr val="0070C0"/>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1-5A00-4523-9E36-B30DB4EFD2C6}"/>
                </c:ext>
              </c:extLst>
            </c:dLbl>
            <c:dLbl>
              <c:idx val="1"/>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3-5A00-4523-9E36-B30DB4EFD2C6}"/>
                </c:ext>
              </c:extLst>
            </c:dLbl>
            <c:dLbl>
              <c:idx val="2"/>
              <c:tx>
                <c:rich>
                  <a:bodyPr rot="0" spcFirstLastPara="1" vertOverflow="ellipsis" vert="horz" wrap="square" lIns="38100" tIns="19050" rIns="38100" bIns="19050" anchor="ctr" anchorCtr="1">
                    <a:spAutoFit/>
                  </a:bodyPr>
                  <a:lstStyle/>
                  <a:p>
                    <a:pPr>
                      <a:defRPr sz="1000" b="1" i="0" u="none" strike="noStrike" kern="1200" spc="0" baseline="0">
                        <a:solidFill>
                          <a:schemeClr val="accent6">
                            <a:lumMod val="60000"/>
                            <a:lumOff val="40000"/>
                          </a:schemeClr>
                        </a:solidFill>
                        <a:latin typeface="+mn-lt"/>
                        <a:ea typeface="+mn-ea"/>
                        <a:cs typeface="+mn-cs"/>
                      </a:defRPr>
                    </a:pPr>
                    <a:fld id="{905AC5AB-2789-4429-B841-AAF6D7AE861E}" type="CATEGORYNAME">
                      <a:rPr lang="en-US">
                        <a:solidFill>
                          <a:srgbClr val="00B0F0"/>
                        </a:solidFill>
                      </a:rPr>
                      <a:pPr>
                        <a:defRPr>
                          <a:solidFill>
                            <a:schemeClr val="accent6">
                              <a:lumMod val="60000"/>
                              <a:lumOff val="40000"/>
                            </a:schemeClr>
                          </a:solidFill>
                        </a:defRPr>
                      </a:pPr>
                      <a:t>[NOM DE CATÉGORIE]</a:t>
                    </a:fld>
                    <a:r>
                      <a:rPr lang="en-US" baseline="0" dirty="0">
                        <a:solidFill>
                          <a:srgbClr val="00B0F0"/>
                        </a:solidFill>
                      </a:rPr>
                      <a:t>
</a:t>
                    </a:r>
                    <a:fld id="{CA27A160-7A46-4EBC-B727-767DE211BF3D}" type="PERCENTAGE">
                      <a:rPr lang="en-US" baseline="0">
                        <a:solidFill>
                          <a:srgbClr val="00B0F0"/>
                        </a:solidFill>
                      </a:rPr>
                      <a:pPr>
                        <a:defRPr>
                          <a:solidFill>
                            <a:schemeClr val="accent6">
                              <a:lumMod val="60000"/>
                              <a:lumOff val="40000"/>
                            </a:schemeClr>
                          </a:solidFill>
                        </a:defRPr>
                      </a:pPr>
                      <a:t>[POURCENTAGE]</a:t>
                    </a:fld>
                    <a:endParaRPr lang="en-US" baseline="0" dirty="0">
                      <a:solidFill>
                        <a:srgbClr val="00B0F0"/>
                      </a:solidFill>
                    </a:endParaRP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lumMod val="60000"/>
                          <a:lumOff val="40000"/>
                        </a:schemeClr>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A00-4523-9E36-B30DB4EFD2C6}"/>
                </c:ext>
              </c:extLst>
            </c:dLbl>
            <c:numFmt formatCode="0.0%" sourceLinked="0"/>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'[EFFECTIFS 2017.xlsx]EFFECTIFS BIATSS 17'!$A$318:$A$320</c:f>
              <c:strCache>
                <c:ptCount val="3"/>
                <c:pt idx="0">
                  <c:v>AENES</c:v>
                </c:pt>
                <c:pt idx="1">
                  <c:v>ITRF</c:v>
                </c:pt>
                <c:pt idx="2">
                  <c:v>BIB</c:v>
                </c:pt>
              </c:strCache>
            </c:strRef>
          </c:cat>
          <c:val>
            <c:numRef>
              <c:f>'[EFFECTIFS 2017.xlsx]EFFECTIFS BIATSS 17'!$O$318:$O$320</c:f>
              <c:numCache>
                <c:formatCode>0.0%</c:formatCode>
                <c:ptCount val="3"/>
                <c:pt idx="0">
                  <c:v>0.23825503355704697</c:v>
                </c:pt>
                <c:pt idx="1">
                  <c:v>0.69463087248322153</c:v>
                </c:pt>
                <c:pt idx="2">
                  <c:v>6.7114093959731544E-2</c:v>
                </c:pt>
              </c:numCache>
            </c:numRef>
          </c:val>
          <c:extLst>
            <c:ext xmlns:c16="http://schemas.microsoft.com/office/drawing/2014/chart" uri="{C3380CC4-5D6E-409C-BE32-E72D297353CC}">
              <c16:uniqueId val="{00000006-5A00-4523-9E36-B30DB4EFD2C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zero"/>
    <c:showDLblsOverMax val="0"/>
  </c:chart>
  <c:spPr>
    <a:noFill/>
    <a:ln w="9525" cap="flat" cmpd="sng" algn="ctr">
      <a:noFill/>
      <a:round/>
    </a:ln>
    <a:effectLst/>
  </c:spPr>
  <c:txPr>
    <a:bodyPr/>
    <a:lstStyle/>
    <a:p>
      <a:pPr>
        <a:defRPr/>
      </a:pPr>
      <a:endParaRPr lang="fr-FR"/>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46754827966249"/>
          <c:y val="0.12446351931330472"/>
          <c:w val="0.83896210298562168"/>
          <c:h val="0.55364806866952787"/>
        </c:manualLayout>
      </c:layout>
      <c:barChart>
        <c:barDir val="col"/>
        <c:grouping val="clustered"/>
        <c:varyColors val="0"/>
        <c:ser>
          <c:idx val="1"/>
          <c:order val="0"/>
          <c:tx>
            <c:strRef>
              <c:f>'[EFFECTIFS 2017.xlsx]EFFECTIFS BIATSS 17'!$A$318</c:f>
              <c:strCache>
                <c:ptCount val="1"/>
                <c:pt idx="0">
                  <c:v>AENES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'[EFFECTIFS 2017.xlsx]EFFECTIFS BIATSS 17'!$H$317:$O$317</c:f>
              <c:strCache>
                <c:ptCount val="8"/>
                <c:pt idx="0">
                  <c:v>2010</c:v>
                </c:pt>
                <c:pt idx="1">
                  <c:v>2011</c:v>
                </c:pt>
                <c:pt idx="2">
                  <c:v>2012</c:v>
                </c:pt>
                <c:pt idx="3">
                  <c:v>2013</c:v>
                </c:pt>
                <c:pt idx="4">
                  <c:v>2014</c:v>
                </c:pt>
                <c:pt idx="5">
                  <c:v>2015</c:v>
                </c:pt>
                <c:pt idx="6">
                  <c:v>2016</c:v>
                </c:pt>
                <c:pt idx="7">
                  <c:v>2017</c:v>
                </c:pt>
              </c:strCache>
            </c:strRef>
          </c:cat>
          <c:val>
            <c:numRef>
              <c:f>'[EFFECTIFS 2017.xlsx]EFFECTIFS BIATSS 17'!$H$318:$O$318</c:f>
              <c:numCache>
                <c:formatCode>0%</c:formatCode>
                <c:ptCount val="8"/>
                <c:pt idx="0">
                  <c:v>0.32510288065843623</c:v>
                </c:pt>
                <c:pt idx="1">
                  <c:v>0.31428571428571428</c:v>
                </c:pt>
                <c:pt idx="2">
                  <c:v>0.30241935483870969</c:v>
                </c:pt>
                <c:pt idx="3">
                  <c:v>0.28352490421455939</c:v>
                </c:pt>
                <c:pt idx="4">
                  <c:v>0.26523297491039427</c:v>
                </c:pt>
                <c:pt idx="5">
                  <c:v>0.24666666666666667</c:v>
                </c:pt>
                <c:pt idx="6">
                  <c:v>0.24</c:v>
                </c:pt>
                <c:pt idx="7" formatCode="0.0%">
                  <c:v>0.23825503355704697</c:v>
                </c:pt>
              </c:numCache>
            </c:numRef>
          </c:val>
          <c:extLst>
            <c:ext xmlns:c16="http://schemas.microsoft.com/office/drawing/2014/chart" uri="{C3380CC4-5D6E-409C-BE32-E72D297353CC}">
              <c16:uniqueId val="{00000000-7A00-4C97-833B-46909579E80A}"/>
            </c:ext>
          </c:extLst>
        </c:ser>
        <c:dLbls>
          <c:showLegendKey val="0"/>
          <c:showVal val="0"/>
          <c:showCatName val="0"/>
          <c:showSerName val="0"/>
          <c:showPercent val="0"/>
          <c:showBubbleSize val="0"/>
        </c:dLbls>
        <c:gapWidth val="247"/>
        <c:axId val="89348352"/>
        <c:axId val="90090880"/>
      </c:barChart>
      <c:lineChart>
        <c:grouping val="standard"/>
        <c:varyColors val="0"/>
        <c:ser>
          <c:idx val="0"/>
          <c:order val="1"/>
          <c:tx>
            <c:strRef>
              <c:f>'[EFFECTIFS 2017.xlsx]EFFECTIFS BIATSS 17'!$A$319</c:f>
              <c:strCache>
                <c:ptCount val="1"/>
                <c:pt idx="0">
                  <c:v>ITRF</c:v>
                </c:pt>
              </c:strCache>
            </c:strRef>
          </c:tx>
          <c:spPr>
            <a:ln w="22225" cap="rnd">
              <a:solidFill>
                <a:schemeClr val="accent1"/>
              </a:solidFill>
              <a:round/>
            </a:ln>
            <a:effectLst/>
          </c:spPr>
          <c:marker>
            <c:symbol val="circle"/>
            <c:size val="6"/>
            <c:spPr>
              <a:solidFill>
                <a:schemeClr val="accent1"/>
              </a:solidFill>
              <a:ln w="15875">
                <a:solidFill>
                  <a:schemeClr val="accent1"/>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'[EFFECTIFS 2017.xlsx]EFFECTIFS BIATSS 17'!$H$317:$O$317</c:f>
              <c:strCache>
                <c:ptCount val="8"/>
                <c:pt idx="0">
                  <c:v>2010</c:v>
                </c:pt>
                <c:pt idx="1">
                  <c:v>2011</c:v>
                </c:pt>
                <c:pt idx="2">
                  <c:v>2012</c:v>
                </c:pt>
                <c:pt idx="3">
                  <c:v>2013</c:v>
                </c:pt>
                <c:pt idx="4">
                  <c:v>2014</c:v>
                </c:pt>
                <c:pt idx="5">
                  <c:v>2015</c:v>
                </c:pt>
                <c:pt idx="6">
                  <c:v>2016</c:v>
                </c:pt>
                <c:pt idx="7">
                  <c:v>2017</c:v>
                </c:pt>
              </c:strCache>
            </c:strRef>
          </c:cat>
          <c:val>
            <c:numRef>
              <c:f>'[EFFECTIFS 2017.xlsx]EFFECTIFS BIATSS 17'!$H$319:$O$319</c:f>
              <c:numCache>
                <c:formatCode>0%</c:formatCode>
                <c:ptCount val="8"/>
                <c:pt idx="0">
                  <c:v>0.59259259259259256</c:v>
                </c:pt>
                <c:pt idx="1">
                  <c:v>0.60408163265306125</c:v>
                </c:pt>
                <c:pt idx="2">
                  <c:v>0.6088709677419355</c:v>
                </c:pt>
                <c:pt idx="3">
                  <c:v>0.63218390804597702</c:v>
                </c:pt>
                <c:pt idx="4">
                  <c:v>0.65949820788530467</c:v>
                </c:pt>
                <c:pt idx="5">
                  <c:v>0.68333333333333335</c:v>
                </c:pt>
                <c:pt idx="6">
                  <c:v>0.69</c:v>
                </c:pt>
                <c:pt idx="7" formatCode="0.0%">
                  <c:v>0.69463087248322153</c:v>
                </c:pt>
              </c:numCache>
            </c:numRef>
          </c:val>
          <c:smooth val="1"/>
          <c:extLst>
            <c:ext xmlns:c16="http://schemas.microsoft.com/office/drawing/2014/chart" uri="{C3380CC4-5D6E-409C-BE32-E72D297353CC}">
              <c16:uniqueId val="{00000001-7A00-4C97-833B-46909579E80A}"/>
            </c:ext>
          </c:extLst>
        </c:ser>
        <c:dLbls>
          <c:showLegendKey val="0"/>
          <c:showVal val="0"/>
          <c:showCatName val="0"/>
          <c:showSerName val="0"/>
          <c:showPercent val="0"/>
          <c:showBubbleSize val="0"/>
        </c:dLbls>
        <c:marker val="1"/>
        <c:smooth val="0"/>
        <c:axId val="90142592"/>
        <c:axId val="90144128"/>
      </c:lineChart>
      <c:catAx>
        <c:axId val="89348352"/>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0" spcFirstLastPara="1" vertOverflow="ellipsis"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fr-FR"/>
          </a:p>
        </c:txPr>
        <c:crossAx val="90090880"/>
        <c:crosses val="autoZero"/>
        <c:auto val="0"/>
        <c:lblAlgn val="ctr"/>
        <c:lblOffset val="100"/>
        <c:tickLblSkip val="1"/>
        <c:tickMarkSkip val="1"/>
        <c:noMultiLvlLbl val="0"/>
      </c:catAx>
      <c:valAx>
        <c:axId val="90090880"/>
        <c:scaling>
          <c:orientation val="minMax"/>
        </c:scaling>
        <c:delete val="0"/>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crossAx val="89348352"/>
        <c:crosses val="autoZero"/>
        <c:crossBetween val="between"/>
      </c:valAx>
      <c:catAx>
        <c:axId val="90142592"/>
        <c:scaling>
          <c:orientation val="minMax"/>
        </c:scaling>
        <c:delete val="1"/>
        <c:axPos val="b"/>
        <c:numFmt formatCode="General" sourceLinked="1"/>
        <c:majorTickMark val="out"/>
        <c:minorTickMark val="none"/>
        <c:tickLblPos val="nextTo"/>
        <c:crossAx val="90144128"/>
        <c:crosses val="autoZero"/>
        <c:auto val="0"/>
        <c:lblAlgn val="ctr"/>
        <c:lblOffset val="100"/>
        <c:noMultiLvlLbl val="0"/>
      </c:catAx>
      <c:valAx>
        <c:axId val="90144128"/>
        <c:scaling>
          <c:orientation val="minMax"/>
        </c:scaling>
        <c:delete val="1"/>
        <c:axPos val="l"/>
        <c:numFmt formatCode="0%" sourceLinked="1"/>
        <c:majorTickMark val="none"/>
        <c:minorTickMark val="none"/>
        <c:tickLblPos val="nextTo"/>
        <c:crossAx val="90142592"/>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legend>
    <c:plotVisOnly val="1"/>
    <c:dispBlanksAs val="gap"/>
    <c:showDLblsOverMax val="0"/>
  </c:chart>
  <c:spPr>
    <a:noFill/>
    <a:ln w="9525" cap="flat" cmpd="sng" algn="ctr">
      <a:noFill/>
      <a:round/>
    </a:ln>
    <a:effectLst/>
  </c:spPr>
  <c:txPr>
    <a:bodyPr/>
    <a:lstStyle/>
    <a:p>
      <a:pPr>
        <a:defRPr/>
      </a:pPr>
      <a:endParaRPr lang="fr-FR"/>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all" baseline="0">
                <a:solidFill>
                  <a:schemeClr val="tx1">
                    <a:lumMod val="65000"/>
                    <a:lumOff val="35000"/>
                  </a:schemeClr>
                </a:solidFill>
                <a:latin typeface="+mn-lt"/>
                <a:ea typeface="+mn-ea"/>
                <a:cs typeface="+mn-cs"/>
              </a:defRPr>
            </a:pPr>
            <a:r>
              <a:rPr lang="fr-FR" sz="1200"/>
              <a:t>Répartition H/F 2017</a:t>
            </a:r>
          </a:p>
        </c:rich>
      </c:tx>
      <c:layout>
        <c:manualLayout>
          <c:xMode val="edge"/>
          <c:yMode val="edge"/>
          <c:x val="0.15755847937557954"/>
          <c:y val="4.5225877473603675E-2"/>
        </c:manualLayout>
      </c:layout>
      <c:overlay val="0"/>
      <c:spPr>
        <a:noFill/>
        <a:ln>
          <a:noFill/>
        </a:ln>
        <a:effectLst/>
      </c:spPr>
      <c:txPr>
        <a:bodyPr rot="0" spcFirstLastPara="1" vertOverflow="ellipsis" vert="horz" wrap="square" anchor="ctr" anchorCtr="1"/>
        <a:lstStyle/>
        <a:p>
          <a:pPr>
            <a:defRPr sz="1200" b="1" i="0" u="none" strike="noStrike" kern="1200" cap="all"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3707857364924408E-2"/>
          <c:y val="0.37658603067092161"/>
          <c:w val="0.86980470030918411"/>
          <c:h val="0.50833037474733966"/>
        </c:manualLayout>
      </c:layout>
      <c:pie3DChart>
        <c:varyColors val="1"/>
        <c:ser>
          <c:idx val="0"/>
          <c:order val="0"/>
          <c:tx>
            <c:strRef>
              <c:f>'[EFFECTIFS 2016.xlsx]EFFECTIFS BIATSS 16'!$N$330</c:f>
              <c:strCache>
                <c:ptCount val="1"/>
                <c:pt idx="0">
                  <c:v>2016</c:v>
                </c:pt>
              </c:strCache>
            </c:strRef>
          </c:tx>
          <c:explosion val="25"/>
          <c:dPt>
            <c:idx val="0"/>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705C-4EC8-9AC0-8D3CBD73AF91}"/>
              </c:ext>
            </c:extLst>
          </c:dPt>
          <c:dPt>
            <c:idx val="1"/>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705C-4EC8-9AC0-8D3CBD73AF91}"/>
              </c:ext>
            </c:extLst>
          </c:dPt>
          <c:dLbls>
            <c:dLbl>
              <c:idx val="0"/>
              <c:layout>
                <c:manualLayout>
                  <c:x val="0"/>
                  <c:y val="-0.11891221407230415"/>
                </c:manualLayout>
              </c:layout>
              <c:numFmt formatCode="0%" sourceLinked="0"/>
              <c:spPr>
                <a:solidFill>
                  <a:schemeClr val="bg1"/>
                </a:solid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05C-4EC8-9AC0-8D3CBD73AF91}"/>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3-705C-4EC8-9AC0-8D3CBD73AF91}"/>
                </c:ext>
              </c:extLst>
            </c:dLbl>
            <c:numFmt formatCode="0%" sourceLinked="0"/>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'[EFFECTIFS 2016.xlsx]EFFECTIFS BIATSS 16'!$A$331:$A$332</c:f>
              <c:strCache>
                <c:ptCount val="2"/>
                <c:pt idx="0">
                  <c:v>H</c:v>
                </c:pt>
                <c:pt idx="1">
                  <c:v>F</c:v>
                </c:pt>
              </c:strCache>
            </c:strRef>
          </c:cat>
          <c:val>
            <c:numRef>
              <c:f>'[EFFECTIFS 2016.xlsx]EFFECTIFS BIATSS 16'!$N$331:$N$332</c:f>
              <c:numCache>
                <c:formatCode>General</c:formatCode>
                <c:ptCount val="2"/>
                <c:pt idx="0">
                  <c:v>97</c:v>
                </c:pt>
                <c:pt idx="1">
                  <c:v>203</c:v>
                </c:pt>
              </c:numCache>
            </c:numRef>
          </c:val>
          <c:extLst>
            <c:ext xmlns:c16="http://schemas.microsoft.com/office/drawing/2014/chart" uri="{C3380CC4-5D6E-409C-BE32-E72D297353CC}">
              <c16:uniqueId val="{00000004-705C-4EC8-9AC0-8D3CBD73AF91}"/>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zero"/>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withinLinear" id="16">
  <a:schemeClr val="accent3"/>
</cs:colorStyle>
</file>

<file path=ppt/charts/colors17.xml><?xml version="1.0" encoding="utf-8"?>
<cs:colorStyle xmlns:cs="http://schemas.microsoft.com/office/drawing/2012/chartStyle" xmlns:a="http://schemas.openxmlformats.org/drawingml/2006/main" meth="withinLinear" id="16">
  <a:schemeClr val="accent3"/>
</cs:colorStyle>
</file>

<file path=ppt/charts/colors18.xml><?xml version="1.0" encoding="utf-8"?>
<cs:colorStyle xmlns:cs="http://schemas.microsoft.com/office/drawing/2012/chartStyle" xmlns:a="http://schemas.openxmlformats.org/drawingml/2006/main" meth="withinLinear" id="16">
  <a:schemeClr val="accent3"/>
</cs:colorStyle>
</file>

<file path=ppt/charts/colors19.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withinLinear" id="16">
  <a:schemeClr val="accent3"/>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withinLinear" id="16">
  <a:schemeClr val="accent3"/>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withinLinear" id="15">
  <a:schemeClr val="accent2"/>
</cs:colorStyle>
</file>

<file path=ppt/charts/colors3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withinLinear" id="16">
  <a:schemeClr val="accent3"/>
</cs:colorStyle>
</file>

<file path=ppt/charts/colors4.xml><?xml version="1.0" encoding="utf-8"?>
<cs:colorStyle xmlns:cs="http://schemas.microsoft.com/office/drawing/2012/chartStyle" xmlns:a="http://schemas.openxmlformats.org/drawingml/2006/main" meth="withinLinear" id="16">
  <a:schemeClr val="accent3"/>
</cs:colorStyle>
</file>

<file path=ppt/charts/colors40.xml><?xml version="1.0" encoding="utf-8"?>
<cs:colorStyle xmlns:cs="http://schemas.microsoft.com/office/drawing/2012/chartStyle" xmlns:a="http://schemas.openxmlformats.org/drawingml/2006/main" meth="withinLinear" id="16">
  <a:schemeClr val="accent3"/>
</cs:colorStyle>
</file>

<file path=ppt/charts/colors41.xml><?xml version="1.0" encoding="utf-8"?>
<cs:colorStyle xmlns:cs="http://schemas.microsoft.com/office/drawing/2012/chartStyle" xmlns:a="http://schemas.openxmlformats.org/drawingml/2006/main" meth="withinLinear" id="14">
  <a:schemeClr val="accent1"/>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withinLinear" id="16">
  <a:schemeClr val="accent3"/>
</cs:colorStyle>
</file>

<file path=ppt/charts/colors4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6">
  <a:schemeClr val="accent3"/>
</cs:colorStyle>
</file>

<file path=ppt/charts/colors50.xml><?xml version="1.0" encoding="utf-8"?>
<cs:colorStyle xmlns:cs="http://schemas.microsoft.com/office/drawing/2012/chartStyle" xmlns:a="http://schemas.openxmlformats.org/drawingml/2006/main" meth="withinLinear" id="16">
  <a:schemeClr val="accent3"/>
</cs:colorStyle>
</file>

<file path=ppt/charts/colors5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withinLinear" id="16">
  <a:schemeClr val="accent3"/>
</cs:colorStyle>
</file>

<file path=ppt/charts/colors5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withinLinearReversed" id="25">
  <a:schemeClr val="accent5"/>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03">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7.xml><?xml version="1.0" encoding="utf-8"?>
<cs:chartStyle xmlns:cs="http://schemas.microsoft.com/office/drawing/2012/chartStyle" xmlns:a="http://schemas.openxmlformats.org/drawingml/2006/main" id="303">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8.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9.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3.xml><?xml version="1.0" encoding="utf-8"?>
<cs:chartStyle xmlns:cs="http://schemas.microsoft.com/office/drawing/2012/chartStyle" xmlns:a="http://schemas.openxmlformats.org/drawingml/2006/main" id="303">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4.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7.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8.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9.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9.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4.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40.xml><?xml version="1.0" encoding="utf-8"?>
<cs:chartStyle xmlns:cs="http://schemas.microsoft.com/office/drawing/2012/chartStyle" xmlns:a="http://schemas.openxmlformats.org/drawingml/2006/main" id="303">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41.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4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03">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45.xml><?xml version="1.0" encoding="utf-8"?>
<cs:chartStyle xmlns:cs="http://schemas.microsoft.com/office/drawing/2012/chartStyle" xmlns:a="http://schemas.openxmlformats.org/drawingml/2006/main" id="303">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46.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47.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48.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49.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5.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50.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5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58.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8.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0.40218</cdr:x>
      <cdr:y>0.53087</cdr:y>
    </cdr:from>
    <cdr:to>
      <cdr:x>0.49349</cdr:x>
      <cdr:y>0.65861</cdr:y>
    </cdr:to>
    <cdr:sp macro="" textlink="">
      <cdr:nvSpPr>
        <cdr:cNvPr id="2" name="ZoneTexte 1"/>
        <cdr:cNvSpPr txBox="1"/>
      </cdr:nvSpPr>
      <cdr:spPr>
        <a:xfrm xmlns:a="http://schemas.openxmlformats.org/drawingml/2006/main">
          <a:off x="3171900" y="1577508"/>
          <a:ext cx="720080" cy="37957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r-FR" sz="1100" dirty="0" smtClean="0"/>
            <a:t>+ 3,1 %</a:t>
          </a:r>
          <a:endParaRPr lang="fr-FR" sz="1100" dirty="0"/>
        </a:p>
      </cdr:txBody>
    </cdr:sp>
  </cdr:relSizeAnchor>
  <cdr:relSizeAnchor xmlns:cdr="http://schemas.openxmlformats.org/drawingml/2006/chartDrawing">
    <cdr:from>
      <cdr:x>0.51826</cdr:x>
      <cdr:y>0.5</cdr:y>
    </cdr:from>
    <cdr:to>
      <cdr:x>0.60956</cdr:x>
      <cdr:y>0.62774</cdr:y>
    </cdr:to>
    <cdr:sp macro="" textlink="">
      <cdr:nvSpPr>
        <cdr:cNvPr id="3" name="ZoneTexte 2"/>
        <cdr:cNvSpPr txBox="1"/>
      </cdr:nvSpPr>
      <cdr:spPr>
        <a:xfrm xmlns:a="http://schemas.openxmlformats.org/drawingml/2006/main">
          <a:off x="4087366" y="1485763"/>
          <a:ext cx="720080" cy="37957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r-FR" sz="1100" dirty="0" smtClean="0"/>
            <a:t>+ 2,7 %</a:t>
          </a:r>
          <a:endParaRPr lang="fr-FR" sz="1100" dirty="0"/>
        </a:p>
      </cdr:txBody>
    </cdr:sp>
  </cdr:relSizeAnchor>
  <cdr:relSizeAnchor xmlns:cdr="http://schemas.openxmlformats.org/drawingml/2006/chartDrawing">
    <cdr:from>
      <cdr:x>0.63479</cdr:x>
      <cdr:y>0.46688</cdr:y>
    </cdr:from>
    <cdr:to>
      <cdr:x>0.72826</cdr:x>
      <cdr:y>0.59474</cdr:y>
    </cdr:to>
    <cdr:sp macro="" textlink="">
      <cdr:nvSpPr>
        <cdr:cNvPr id="4" name="ZoneTexte 3"/>
        <cdr:cNvSpPr txBox="1"/>
      </cdr:nvSpPr>
      <cdr:spPr>
        <a:xfrm xmlns:a="http://schemas.openxmlformats.org/drawingml/2006/main">
          <a:off x="5006380" y="1387351"/>
          <a:ext cx="737170" cy="37994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r-FR" sz="1100" dirty="0" smtClean="0"/>
            <a:t>+ 3,1 %</a:t>
          </a:r>
          <a:endParaRPr lang="fr-FR" sz="1100" dirty="0"/>
        </a:p>
      </cdr:txBody>
    </cdr:sp>
  </cdr:relSizeAnchor>
  <cdr:relSizeAnchor xmlns:cdr="http://schemas.openxmlformats.org/drawingml/2006/chartDrawing">
    <cdr:from>
      <cdr:x>0.76478</cdr:x>
      <cdr:y>0.44265</cdr:y>
    </cdr:from>
    <cdr:to>
      <cdr:x>0.85608</cdr:x>
      <cdr:y>0.58113</cdr:y>
    </cdr:to>
    <cdr:sp macro="" textlink="">
      <cdr:nvSpPr>
        <cdr:cNvPr id="5" name="ZoneTexte 4"/>
        <cdr:cNvSpPr txBox="1"/>
      </cdr:nvSpPr>
      <cdr:spPr>
        <a:xfrm xmlns:a="http://schemas.openxmlformats.org/drawingml/2006/main">
          <a:off x="6031582" y="1315343"/>
          <a:ext cx="720080" cy="4114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r-FR" sz="1100" dirty="0" smtClean="0"/>
            <a:t>+0,7 %</a:t>
          </a:r>
          <a:endParaRPr lang="fr-FR" sz="1100" dirty="0"/>
        </a:p>
      </cdr:txBody>
    </cdr:sp>
  </cdr:relSizeAnchor>
  <cdr:relSizeAnchor xmlns:cdr="http://schemas.openxmlformats.org/drawingml/2006/chartDrawing">
    <cdr:from>
      <cdr:x>0.88347</cdr:x>
      <cdr:y>0.41842</cdr:y>
    </cdr:from>
    <cdr:to>
      <cdr:x>0.97478</cdr:x>
      <cdr:y>0.54813</cdr:y>
    </cdr:to>
    <cdr:sp macro="" textlink="">
      <cdr:nvSpPr>
        <cdr:cNvPr id="6" name="ZoneTexte 5"/>
        <cdr:cNvSpPr txBox="1"/>
      </cdr:nvSpPr>
      <cdr:spPr>
        <a:xfrm xmlns:a="http://schemas.openxmlformats.org/drawingml/2006/main">
          <a:off x="6967686" y="1243335"/>
          <a:ext cx="720080" cy="3854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r-FR" sz="1100" dirty="0" smtClean="0"/>
            <a:t>+ 2,5 %</a:t>
          </a:r>
          <a:endParaRPr lang="fr-FR"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568" tIns="45784" rIns="91568" bIns="45784" rtlCol="0"/>
          <a:lstStyle>
            <a:lvl1pPr algn="l">
              <a:defRPr sz="1200"/>
            </a:lvl1pPr>
          </a:lstStyle>
          <a:p>
            <a:endParaRPr lang="fr-FR"/>
          </a:p>
        </p:txBody>
      </p:sp>
      <p:sp>
        <p:nvSpPr>
          <p:cNvPr id="3" name="Espace réservé de la date 2"/>
          <p:cNvSpPr>
            <a:spLocks noGrp="1"/>
          </p:cNvSpPr>
          <p:nvPr>
            <p:ph type="dt" sz="quarter" idx="1"/>
          </p:nvPr>
        </p:nvSpPr>
        <p:spPr>
          <a:xfrm>
            <a:off x="3850444" y="0"/>
            <a:ext cx="2945659" cy="496332"/>
          </a:xfrm>
          <a:prstGeom prst="rect">
            <a:avLst/>
          </a:prstGeom>
        </p:spPr>
        <p:txBody>
          <a:bodyPr vert="horz" lIns="91568" tIns="45784" rIns="91568" bIns="45784" rtlCol="0"/>
          <a:lstStyle>
            <a:lvl1pPr algn="r">
              <a:defRPr sz="1200"/>
            </a:lvl1pPr>
          </a:lstStyle>
          <a:p>
            <a:fld id="{3B95CC3C-7F5B-4002-9779-D13A1CD8E116}" type="datetimeFigureOut">
              <a:rPr lang="fr-FR" smtClean="0"/>
              <a:t>06/09/2019</a:t>
            </a:fld>
            <a:endParaRPr lang="fr-FR"/>
          </a:p>
        </p:txBody>
      </p:sp>
      <p:sp>
        <p:nvSpPr>
          <p:cNvPr id="4" name="Espace réservé du pied de page 3"/>
          <p:cNvSpPr>
            <a:spLocks noGrp="1"/>
          </p:cNvSpPr>
          <p:nvPr>
            <p:ph type="ftr" sz="quarter" idx="2"/>
          </p:nvPr>
        </p:nvSpPr>
        <p:spPr>
          <a:xfrm>
            <a:off x="0" y="9428583"/>
            <a:ext cx="2945659" cy="496332"/>
          </a:xfrm>
          <a:prstGeom prst="rect">
            <a:avLst/>
          </a:prstGeom>
        </p:spPr>
        <p:txBody>
          <a:bodyPr vert="horz" lIns="91568" tIns="45784" rIns="91568" bIns="45784"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4" y="9428583"/>
            <a:ext cx="2945659" cy="496332"/>
          </a:xfrm>
          <a:prstGeom prst="rect">
            <a:avLst/>
          </a:prstGeom>
        </p:spPr>
        <p:txBody>
          <a:bodyPr vert="horz" lIns="91568" tIns="45784" rIns="91568" bIns="45784" rtlCol="0" anchor="b"/>
          <a:lstStyle>
            <a:lvl1pPr algn="r">
              <a:defRPr sz="1200"/>
            </a:lvl1pPr>
          </a:lstStyle>
          <a:p>
            <a:fld id="{E330D024-CFA1-4683-9967-90284D2C6BE2}" type="slidenum">
              <a:rPr lang="fr-FR" smtClean="0"/>
              <a:t>‹N°›</a:t>
            </a:fld>
            <a:endParaRPr lang="fr-FR"/>
          </a:p>
        </p:txBody>
      </p:sp>
    </p:spTree>
    <p:extLst>
      <p:ext uri="{BB962C8B-B14F-4D97-AF65-F5344CB8AC3E}">
        <p14:creationId xmlns:p14="http://schemas.microsoft.com/office/powerpoint/2010/main" val="21981676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46189" cy="497923"/>
          </a:xfrm>
          <a:prstGeom prst="rect">
            <a:avLst/>
          </a:prstGeom>
        </p:spPr>
        <p:txBody>
          <a:bodyPr vert="horz" lIns="91568" tIns="45784" rIns="91568" bIns="45784" rtlCol="0"/>
          <a:lstStyle>
            <a:lvl1pPr algn="l">
              <a:defRPr sz="1200"/>
            </a:lvl1pPr>
          </a:lstStyle>
          <a:p>
            <a:endParaRPr lang="fr-FR"/>
          </a:p>
        </p:txBody>
      </p:sp>
      <p:sp>
        <p:nvSpPr>
          <p:cNvPr id="3" name="Espace réservé de la date 2"/>
          <p:cNvSpPr>
            <a:spLocks noGrp="1"/>
          </p:cNvSpPr>
          <p:nvPr>
            <p:ph type="dt" idx="1"/>
          </p:nvPr>
        </p:nvSpPr>
        <p:spPr>
          <a:xfrm>
            <a:off x="3849899" y="0"/>
            <a:ext cx="2946189" cy="497923"/>
          </a:xfrm>
          <a:prstGeom prst="rect">
            <a:avLst/>
          </a:prstGeom>
        </p:spPr>
        <p:txBody>
          <a:bodyPr vert="horz" lIns="91568" tIns="45784" rIns="91568" bIns="45784" rtlCol="0"/>
          <a:lstStyle>
            <a:lvl1pPr algn="r">
              <a:defRPr sz="1200"/>
            </a:lvl1pPr>
          </a:lstStyle>
          <a:p>
            <a:fld id="{1A6F5A66-6CF1-40CE-A825-0BBA7A71D684}" type="datetimeFigureOut">
              <a:rPr lang="fr-FR" smtClean="0"/>
              <a:t>06/09/2019</a:t>
            </a:fld>
            <a:endParaRPr lang="fr-FR"/>
          </a:p>
        </p:txBody>
      </p:sp>
      <p:sp>
        <p:nvSpPr>
          <p:cNvPr id="4" name="Espace réservé de l'image des diapositives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568" tIns="45784" rIns="91568" bIns="45784" rtlCol="0" anchor="ctr"/>
          <a:lstStyle/>
          <a:p>
            <a:endParaRPr lang="fr-FR"/>
          </a:p>
        </p:txBody>
      </p:sp>
      <p:sp>
        <p:nvSpPr>
          <p:cNvPr id="5" name="Espace réservé des notes 4"/>
          <p:cNvSpPr>
            <a:spLocks noGrp="1"/>
          </p:cNvSpPr>
          <p:nvPr>
            <p:ph type="body" sz="quarter" idx="3"/>
          </p:nvPr>
        </p:nvSpPr>
        <p:spPr>
          <a:xfrm>
            <a:off x="679768" y="4777196"/>
            <a:ext cx="5438140" cy="3908613"/>
          </a:xfrm>
          <a:prstGeom prst="rect">
            <a:avLst/>
          </a:prstGeom>
        </p:spPr>
        <p:txBody>
          <a:bodyPr vert="horz" lIns="91568" tIns="45784" rIns="91568" bIns="45784"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1" y="9428716"/>
            <a:ext cx="2946189" cy="497922"/>
          </a:xfrm>
          <a:prstGeom prst="rect">
            <a:avLst/>
          </a:prstGeom>
        </p:spPr>
        <p:txBody>
          <a:bodyPr vert="horz" lIns="91568" tIns="45784" rIns="91568" bIns="45784"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9899" y="9428716"/>
            <a:ext cx="2946189" cy="497922"/>
          </a:xfrm>
          <a:prstGeom prst="rect">
            <a:avLst/>
          </a:prstGeom>
        </p:spPr>
        <p:txBody>
          <a:bodyPr vert="horz" lIns="91568" tIns="45784" rIns="91568" bIns="45784" rtlCol="0" anchor="b"/>
          <a:lstStyle>
            <a:lvl1pPr algn="r">
              <a:defRPr sz="1200"/>
            </a:lvl1pPr>
          </a:lstStyle>
          <a:p>
            <a:fld id="{42A0F7A0-7C3B-4765-8186-9BA6375745F6}" type="slidenum">
              <a:rPr lang="fr-FR" smtClean="0"/>
              <a:t>‹N°›</a:t>
            </a:fld>
            <a:endParaRPr lang="fr-FR"/>
          </a:p>
        </p:txBody>
      </p:sp>
    </p:spTree>
    <p:extLst>
      <p:ext uri="{BB962C8B-B14F-4D97-AF65-F5344CB8AC3E}">
        <p14:creationId xmlns:p14="http://schemas.microsoft.com/office/powerpoint/2010/main" val="3088755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2A0F7A0-7C3B-4765-8186-9BA6375745F6}" type="slidenum">
              <a:rPr lang="fr-FR" smtClean="0"/>
              <a:t>20</a:t>
            </a:fld>
            <a:endParaRPr lang="fr-FR"/>
          </a:p>
        </p:txBody>
      </p:sp>
    </p:spTree>
    <p:extLst>
      <p:ext uri="{BB962C8B-B14F-4D97-AF65-F5344CB8AC3E}">
        <p14:creationId xmlns:p14="http://schemas.microsoft.com/office/powerpoint/2010/main" val="735626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2A0F7A0-7C3B-4765-8186-9BA6375745F6}" type="slidenum">
              <a:rPr lang="fr-FR" smtClean="0"/>
              <a:t>38</a:t>
            </a:fld>
            <a:endParaRPr lang="fr-FR"/>
          </a:p>
        </p:txBody>
      </p:sp>
    </p:spTree>
    <p:extLst>
      <p:ext uri="{BB962C8B-B14F-4D97-AF65-F5344CB8AC3E}">
        <p14:creationId xmlns:p14="http://schemas.microsoft.com/office/powerpoint/2010/main" val="2293968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p>
            <a:fld id="{D7F0C15C-118D-4B0F-BA66-D2CBBE51FC9B}" type="datetime1">
              <a:rPr lang="fr-FR" smtClean="0"/>
              <a:t>06/09/2019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CF67B19-02F2-48C1-993D-3D5388EDBA9B}" type="slidenum">
              <a:rPr lang="fr-FR" smtClean="0"/>
              <a:t>‹N°›</a:t>
            </a:fld>
            <a:endParaRPr lang="fr-FR"/>
          </a:p>
        </p:txBody>
      </p:sp>
    </p:spTree>
    <p:extLst>
      <p:ext uri="{BB962C8B-B14F-4D97-AF65-F5344CB8AC3E}">
        <p14:creationId xmlns:p14="http://schemas.microsoft.com/office/powerpoint/2010/main" val="1547383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E338F90B-069B-4C9C-A545-05F7912F2587}" type="datetime1">
              <a:rPr lang="fr-FR" smtClean="0"/>
              <a:t>06/09/2019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CF67B19-02F2-48C1-993D-3D5388EDBA9B}" type="slidenum">
              <a:rPr lang="fr-FR" smtClean="0"/>
              <a:t>‹N°›</a:t>
            </a:fld>
            <a:endParaRPr lang="fr-FR"/>
          </a:p>
        </p:txBody>
      </p:sp>
    </p:spTree>
    <p:extLst>
      <p:ext uri="{BB962C8B-B14F-4D97-AF65-F5344CB8AC3E}">
        <p14:creationId xmlns:p14="http://schemas.microsoft.com/office/powerpoint/2010/main" val="3142770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01FBB16-ACA5-401A-9635-A9C7F1D55BEA}" type="datetime1">
              <a:rPr lang="fr-FR" smtClean="0"/>
              <a:t>06/09/2019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CF67B19-02F2-48C1-993D-3D5388EDBA9B}" type="slidenum">
              <a:rPr lang="fr-FR" smtClean="0"/>
              <a:t>‹N°›</a:t>
            </a:fld>
            <a:endParaRPr lang="fr-FR"/>
          </a:p>
        </p:txBody>
      </p:sp>
    </p:spTree>
    <p:extLst>
      <p:ext uri="{BB962C8B-B14F-4D97-AF65-F5344CB8AC3E}">
        <p14:creationId xmlns:p14="http://schemas.microsoft.com/office/powerpoint/2010/main" val="41281704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smtClean="0"/>
              <a:t>Modifiez le style du titre</a:t>
            </a:r>
            <a:endParaRPr lang="fr-FR"/>
          </a:p>
        </p:txBody>
      </p:sp>
      <p:sp>
        <p:nvSpPr>
          <p:cNvPr id="3" name="Espace réservé du texte 2"/>
          <p:cNvSpPr>
            <a:spLocks noGrp="1"/>
          </p:cNvSpPr>
          <p:nvPr>
            <p:ph type="body" sz="half" idx="1"/>
          </p:nvPr>
        </p:nvSpPr>
        <p:spPr>
          <a:xfrm>
            <a:off x="457202" y="1600204"/>
            <a:ext cx="4044462" cy="452596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2338" y="1600200"/>
            <a:ext cx="4044462" cy="21859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642338" y="3938593"/>
            <a:ext cx="4044462" cy="218757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e la date 5"/>
          <p:cNvSpPr>
            <a:spLocks noGrp="1"/>
          </p:cNvSpPr>
          <p:nvPr>
            <p:ph type="dt" sz="half" idx="10"/>
          </p:nvPr>
        </p:nvSpPr>
        <p:spPr>
          <a:xfrm>
            <a:off x="457200" y="6245225"/>
            <a:ext cx="2133600" cy="476250"/>
          </a:xfrm>
        </p:spPr>
        <p:txBody>
          <a:bodyPr/>
          <a:lstStyle>
            <a:lvl1pPr>
              <a:defRPr/>
            </a:lvl1pPr>
          </a:lstStyle>
          <a:p>
            <a:pPr>
              <a:defRPr/>
            </a:pPr>
            <a:fld id="{E76D64AB-E737-421F-85AC-5CB9AD761351}" type="datetime1">
              <a:rPr lang="fr-FR" smtClean="0"/>
              <a:t>06/09/2019</a:t>
            </a:fld>
            <a:endParaRPr lang="fr-FR"/>
          </a:p>
        </p:txBody>
      </p:sp>
      <p:sp>
        <p:nvSpPr>
          <p:cNvPr id="7" name="Espace réservé du pied de page 6"/>
          <p:cNvSpPr>
            <a:spLocks noGrp="1"/>
          </p:cNvSpPr>
          <p:nvPr>
            <p:ph type="ftr" sz="quarter" idx="11"/>
          </p:nvPr>
        </p:nvSpPr>
        <p:spPr>
          <a:xfrm>
            <a:off x="3124200" y="6245225"/>
            <a:ext cx="2895600" cy="476250"/>
          </a:xfrm>
        </p:spPr>
        <p:txBody>
          <a:bodyPr/>
          <a:lstStyle>
            <a:lvl1pPr>
              <a:defRPr/>
            </a:lvl1pPr>
          </a:lstStyle>
          <a:p>
            <a:pPr>
              <a:defRPr/>
            </a:pPr>
            <a:endParaRPr lang="fr-FR"/>
          </a:p>
        </p:txBody>
      </p:sp>
      <p:sp>
        <p:nvSpPr>
          <p:cNvPr id="8" name="Espace réservé du numéro de diapositive 7"/>
          <p:cNvSpPr>
            <a:spLocks noGrp="1"/>
          </p:cNvSpPr>
          <p:nvPr>
            <p:ph type="sldNum" sz="quarter" idx="12"/>
          </p:nvPr>
        </p:nvSpPr>
        <p:spPr>
          <a:xfrm>
            <a:off x="6553200" y="6245225"/>
            <a:ext cx="2133600" cy="476250"/>
          </a:xfrm>
        </p:spPr>
        <p:txBody>
          <a:bodyPr/>
          <a:lstStyle>
            <a:lvl1pPr>
              <a:defRPr/>
            </a:lvl1pPr>
          </a:lstStyle>
          <a:p>
            <a:pPr>
              <a:defRPr/>
            </a:pPr>
            <a:fld id="{1D2FEF8E-4744-4B5A-B188-7D8703E627CA}" type="slidenum">
              <a:rPr lang="fr-FR"/>
              <a:pPr>
                <a:defRPr/>
              </a:pPr>
              <a:t>‹N°›</a:t>
            </a:fld>
            <a:endParaRPr lang="fr-FR"/>
          </a:p>
        </p:txBody>
      </p:sp>
    </p:spTree>
    <p:extLst>
      <p:ext uri="{BB962C8B-B14F-4D97-AF65-F5344CB8AC3E}">
        <p14:creationId xmlns:p14="http://schemas.microsoft.com/office/powerpoint/2010/main" val="3505621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Obj">
  <p:cSld name="Titre. 2 contenus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smtClean="0"/>
              <a:t>Modifiez le style du titre</a:t>
            </a:r>
            <a:endParaRPr lang="fr-FR"/>
          </a:p>
        </p:txBody>
      </p:sp>
      <p:sp>
        <p:nvSpPr>
          <p:cNvPr id="3" name="Espace réservé du contenu 2"/>
          <p:cNvSpPr>
            <a:spLocks noGrp="1"/>
          </p:cNvSpPr>
          <p:nvPr>
            <p:ph sz="quarter" idx="1"/>
          </p:nvPr>
        </p:nvSpPr>
        <p:spPr>
          <a:xfrm>
            <a:off x="457202" y="1600200"/>
            <a:ext cx="4044462" cy="21859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57202" y="3938593"/>
            <a:ext cx="4044462" cy="218757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half" idx="3"/>
          </p:nvPr>
        </p:nvSpPr>
        <p:spPr>
          <a:xfrm>
            <a:off x="4642338" y="1600204"/>
            <a:ext cx="4044462" cy="452596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e la date 5"/>
          <p:cNvSpPr>
            <a:spLocks noGrp="1"/>
          </p:cNvSpPr>
          <p:nvPr>
            <p:ph type="dt" sz="half" idx="10"/>
          </p:nvPr>
        </p:nvSpPr>
        <p:spPr>
          <a:xfrm>
            <a:off x="457200" y="6245225"/>
            <a:ext cx="2133600" cy="476250"/>
          </a:xfrm>
        </p:spPr>
        <p:txBody>
          <a:bodyPr/>
          <a:lstStyle>
            <a:lvl1pPr>
              <a:defRPr/>
            </a:lvl1pPr>
          </a:lstStyle>
          <a:p>
            <a:pPr>
              <a:defRPr/>
            </a:pPr>
            <a:fld id="{D03B844F-1C5E-4182-8903-D1426FDEE3B8}" type="datetime1">
              <a:rPr lang="fr-FR" smtClean="0"/>
              <a:t>06/09/2019</a:t>
            </a:fld>
            <a:endParaRPr lang="fr-FR"/>
          </a:p>
        </p:txBody>
      </p:sp>
      <p:sp>
        <p:nvSpPr>
          <p:cNvPr id="7" name="Espace réservé du pied de page 6"/>
          <p:cNvSpPr>
            <a:spLocks noGrp="1"/>
          </p:cNvSpPr>
          <p:nvPr>
            <p:ph type="ftr" sz="quarter" idx="11"/>
          </p:nvPr>
        </p:nvSpPr>
        <p:spPr>
          <a:xfrm>
            <a:off x="3124200" y="6245225"/>
            <a:ext cx="2895600" cy="476250"/>
          </a:xfrm>
        </p:spPr>
        <p:txBody>
          <a:bodyPr/>
          <a:lstStyle>
            <a:lvl1pPr>
              <a:defRPr/>
            </a:lvl1pPr>
          </a:lstStyle>
          <a:p>
            <a:pPr>
              <a:defRPr/>
            </a:pPr>
            <a:endParaRPr lang="fr-FR"/>
          </a:p>
        </p:txBody>
      </p:sp>
      <p:sp>
        <p:nvSpPr>
          <p:cNvPr id="8" name="Espace réservé du numéro de diapositive 7"/>
          <p:cNvSpPr>
            <a:spLocks noGrp="1"/>
          </p:cNvSpPr>
          <p:nvPr>
            <p:ph type="sldNum" sz="quarter" idx="12"/>
          </p:nvPr>
        </p:nvSpPr>
        <p:spPr>
          <a:xfrm>
            <a:off x="6553200" y="6245225"/>
            <a:ext cx="2133600" cy="476250"/>
          </a:xfrm>
        </p:spPr>
        <p:txBody>
          <a:bodyPr/>
          <a:lstStyle>
            <a:lvl1pPr>
              <a:defRPr/>
            </a:lvl1pPr>
          </a:lstStyle>
          <a:p>
            <a:pPr>
              <a:defRPr/>
            </a:pPr>
            <a:fld id="{66A38980-7121-40E9-AF30-9683D75D7607}" type="slidenum">
              <a:rPr lang="fr-FR"/>
              <a:pPr>
                <a:defRPr/>
              </a:pPr>
              <a:t>‹N°›</a:t>
            </a:fld>
            <a:endParaRPr lang="fr-FR"/>
          </a:p>
        </p:txBody>
      </p:sp>
    </p:spTree>
    <p:extLst>
      <p:ext uri="{BB962C8B-B14F-4D97-AF65-F5344CB8AC3E}">
        <p14:creationId xmlns:p14="http://schemas.microsoft.com/office/powerpoint/2010/main" val="3555818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Titre. Contenu et text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2" y="1600204"/>
            <a:ext cx="4044462" cy="452596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642338" y="1600204"/>
            <a:ext cx="4044462" cy="452596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a:xfrm>
            <a:off x="457200" y="6245225"/>
            <a:ext cx="2133600" cy="476250"/>
          </a:xfrm>
        </p:spPr>
        <p:txBody>
          <a:bodyPr/>
          <a:lstStyle>
            <a:lvl1pPr>
              <a:defRPr/>
            </a:lvl1pPr>
          </a:lstStyle>
          <a:p>
            <a:pPr>
              <a:defRPr/>
            </a:pPr>
            <a:fld id="{E4B0D010-7163-4109-8F80-7070E8146C76}" type="datetime1">
              <a:rPr lang="fr-FR" smtClean="0"/>
              <a:t>06/09/2019</a:t>
            </a:fld>
            <a:endParaRPr lang="fr-FR"/>
          </a:p>
        </p:txBody>
      </p:sp>
      <p:sp>
        <p:nvSpPr>
          <p:cNvPr id="6" name="Espace réservé du pied de page 5"/>
          <p:cNvSpPr>
            <a:spLocks noGrp="1"/>
          </p:cNvSpPr>
          <p:nvPr>
            <p:ph type="ftr" sz="quarter" idx="11"/>
          </p:nvPr>
        </p:nvSpPr>
        <p:spPr>
          <a:xfrm>
            <a:off x="3124200" y="6245225"/>
            <a:ext cx="2895600" cy="476250"/>
          </a:xfrm>
        </p:spPr>
        <p:txBody>
          <a:bodyPr/>
          <a:lstStyle>
            <a:lvl1pPr>
              <a:defRPr/>
            </a:lvl1pPr>
          </a:lstStyle>
          <a:p>
            <a:pPr>
              <a:defRPr/>
            </a:pPr>
            <a:endParaRPr lang="fr-FR"/>
          </a:p>
        </p:txBody>
      </p:sp>
      <p:sp>
        <p:nvSpPr>
          <p:cNvPr id="7" name="Espace réservé du numéro de diapositive 6"/>
          <p:cNvSpPr>
            <a:spLocks noGrp="1"/>
          </p:cNvSpPr>
          <p:nvPr>
            <p:ph type="sldNum" sz="quarter" idx="12"/>
          </p:nvPr>
        </p:nvSpPr>
        <p:spPr>
          <a:xfrm>
            <a:off x="6553200" y="6245225"/>
            <a:ext cx="2133600" cy="476250"/>
          </a:xfrm>
        </p:spPr>
        <p:txBody>
          <a:bodyPr/>
          <a:lstStyle>
            <a:lvl1pPr>
              <a:defRPr/>
            </a:lvl1pPr>
          </a:lstStyle>
          <a:p>
            <a:pPr>
              <a:defRPr/>
            </a:pPr>
            <a:fld id="{D7DD1CE9-EC10-4BE8-AC50-1B8EDD95E1E0}" type="slidenum">
              <a:rPr lang="fr-FR"/>
              <a:pPr>
                <a:defRPr/>
              </a:pPr>
              <a:t>‹N°›</a:t>
            </a:fld>
            <a:endParaRPr lang="fr-FR"/>
          </a:p>
        </p:txBody>
      </p:sp>
    </p:spTree>
    <p:extLst>
      <p:ext uri="{BB962C8B-B14F-4D97-AF65-F5344CB8AC3E}">
        <p14:creationId xmlns:p14="http://schemas.microsoft.com/office/powerpoint/2010/main" val="2704915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2E7CAC9-FFDE-4C26-8C8E-BD7884394B73}" type="datetime1">
              <a:rPr lang="fr-FR" smtClean="0"/>
              <a:t>06/09/2019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CF67B19-02F2-48C1-993D-3D5388EDBA9B}" type="slidenum">
              <a:rPr lang="fr-FR" smtClean="0"/>
              <a:t>‹N°›</a:t>
            </a:fld>
            <a:endParaRPr lang="fr-FR"/>
          </a:p>
        </p:txBody>
      </p:sp>
    </p:spTree>
    <p:extLst>
      <p:ext uri="{BB962C8B-B14F-4D97-AF65-F5344CB8AC3E}">
        <p14:creationId xmlns:p14="http://schemas.microsoft.com/office/powerpoint/2010/main" val="2957955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CF4828DE-2DE7-4916-AFF7-CFAD50503A8F}" type="datetime1">
              <a:rPr lang="fr-FR" smtClean="0"/>
              <a:t>06/09/2019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CF67B19-02F2-48C1-993D-3D5388EDBA9B}" type="slidenum">
              <a:rPr lang="fr-FR" smtClean="0"/>
              <a:t>‹N°›</a:t>
            </a:fld>
            <a:endParaRPr lang="fr-FR"/>
          </a:p>
        </p:txBody>
      </p:sp>
    </p:spTree>
    <p:extLst>
      <p:ext uri="{BB962C8B-B14F-4D97-AF65-F5344CB8AC3E}">
        <p14:creationId xmlns:p14="http://schemas.microsoft.com/office/powerpoint/2010/main" val="2676845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00904CA2-0DC3-4670-84F6-63841A31888B}" type="datetime1">
              <a:rPr lang="fr-FR" smtClean="0"/>
              <a:t>06/09/2019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CF67B19-02F2-48C1-993D-3D5388EDBA9B}" type="slidenum">
              <a:rPr lang="fr-FR" smtClean="0"/>
              <a:t>‹N°›</a:t>
            </a:fld>
            <a:endParaRPr lang="fr-FR"/>
          </a:p>
        </p:txBody>
      </p:sp>
    </p:spTree>
    <p:extLst>
      <p:ext uri="{BB962C8B-B14F-4D97-AF65-F5344CB8AC3E}">
        <p14:creationId xmlns:p14="http://schemas.microsoft.com/office/powerpoint/2010/main" val="1800899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131AA7CD-17C8-4856-9D07-C16B89D2A1A0}" type="datetime1">
              <a:rPr lang="fr-FR" smtClean="0"/>
              <a:t>06/09/2019</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ACF67B19-02F2-48C1-993D-3D5388EDBA9B}" type="slidenum">
              <a:rPr lang="fr-FR" smtClean="0"/>
              <a:t>‹N°›</a:t>
            </a:fld>
            <a:endParaRPr lang="fr-FR"/>
          </a:p>
        </p:txBody>
      </p:sp>
    </p:spTree>
    <p:extLst>
      <p:ext uri="{BB962C8B-B14F-4D97-AF65-F5344CB8AC3E}">
        <p14:creationId xmlns:p14="http://schemas.microsoft.com/office/powerpoint/2010/main" val="337455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596D310F-8F22-4B5C-99BF-00C89EBA0527}" type="datetime1">
              <a:rPr lang="fr-FR" smtClean="0"/>
              <a:t>06/09/2019</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ACF67B19-02F2-48C1-993D-3D5388EDBA9B}" type="slidenum">
              <a:rPr lang="fr-FR" smtClean="0"/>
              <a:t>‹N°›</a:t>
            </a:fld>
            <a:endParaRPr lang="fr-FR"/>
          </a:p>
        </p:txBody>
      </p:sp>
    </p:spTree>
    <p:extLst>
      <p:ext uri="{BB962C8B-B14F-4D97-AF65-F5344CB8AC3E}">
        <p14:creationId xmlns:p14="http://schemas.microsoft.com/office/powerpoint/2010/main" val="2418831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DA9B0E-2505-44F4-ABC9-F3ABCEB90312}" type="datetime1">
              <a:rPr lang="fr-FR" smtClean="0"/>
              <a:t>06/09/2019</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ACF67B19-02F2-48C1-993D-3D5388EDBA9B}" type="slidenum">
              <a:rPr lang="fr-FR" smtClean="0"/>
              <a:t>‹N°›</a:t>
            </a:fld>
            <a:endParaRPr lang="fr-FR"/>
          </a:p>
        </p:txBody>
      </p:sp>
    </p:spTree>
    <p:extLst>
      <p:ext uri="{BB962C8B-B14F-4D97-AF65-F5344CB8AC3E}">
        <p14:creationId xmlns:p14="http://schemas.microsoft.com/office/powerpoint/2010/main" val="4106627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E12AFBE0-BD63-4286-BDF6-1CBFD83FBC4D}" type="datetime1">
              <a:rPr lang="fr-FR" smtClean="0"/>
              <a:t>06/09/2019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CF67B19-02F2-48C1-993D-3D5388EDBA9B}" type="slidenum">
              <a:rPr lang="fr-FR" smtClean="0"/>
              <a:t>‹N°›</a:t>
            </a:fld>
            <a:endParaRPr lang="fr-FR"/>
          </a:p>
        </p:txBody>
      </p:sp>
    </p:spTree>
    <p:extLst>
      <p:ext uri="{BB962C8B-B14F-4D97-AF65-F5344CB8AC3E}">
        <p14:creationId xmlns:p14="http://schemas.microsoft.com/office/powerpoint/2010/main" val="265955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9D8E8D5E-05AE-4BDA-8C4C-17E70A6ADCE0}" type="datetime1">
              <a:rPr lang="fr-FR" smtClean="0"/>
              <a:t>06/09/2019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CF67B19-02F2-48C1-993D-3D5388EDBA9B}" type="slidenum">
              <a:rPr lang="fr-FR" smtClean="0"/>
              <a:t>‹N°›</a:t>
            </a:fld>
            <a:endParaRPr lang="fr-FR"/>
          </a:p>
        </p:txBody>
      </p:sp>
    </p:spTree>
    <p:extLst>
      <p:ext uri="{BB962C8B-B14F-4D97-AF65-F5344CB8AC3E}">
        <p14:creationId xmlns:p14="http://schemas.microsoft.com/office/powerpoint/2010/main" val="2559513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01540-3297-42E8-9495-80CC25C48F9D}" type="datetime1">
              <a:rPr lang="fr-FR" smtClean="0"/>
              <a:t>06/09/2019</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F67B19-02F2-48C1-993D-3D5388EDBA9B}" type="slidenum">
              <a:rPr lang="fr-FR" smtClean="0"/>
              <a:t>‹N°›</a:t>
            </a:fld>
            <a:endParaRPr lang="fr-FR"/>
          </a:p>
        </p:txBody>
      </p:sp>
    </p:spTree>
    <p:extLst>
      <p:ext uri="{BB962C8B-B14F-4D97-AF65-F5344CB8AC3E}">
        <p14:creationId xmlns:p14="http://schemas.microsoft.com/office/powerpoint/2010/main" val="429167866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chart" Target="../charts/chart9.xml"/></Relationships>
</file>

<file path=ppt/slides/_rels/slide1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13.xml"/><Relationship Id="rId5" Type="http://schemas.openxmlformats.org/officeDocument/2006/relationships/chart" Target="../charts/chart15.xml"/><Relationship Id="rId4" Type="http://schemas.openxmlformats.org/officeDocument/2006/relationships/chart" Target="../charts/chart14.xml"/></Relationships>
</file>

<file path=ppt/slides/_rels/slide1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4.xml"/><Relationship Id="rId4" Type="http://schemas.openxmlformats.org/officeDocument/2006/relationships/chart" Target="../charts/chart19.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20.xml"/><Relationship Id="rId1" Type="http://schemas.openxmlformats.org/officeDocument/2006/relationships/slideLayout" Target="../slideLayouts/slideLayout2.xml"/><Relationship Id="rId4" Type="http://schemas.openxmlformats.org/officeDocument/2006/relationships/chart" Target="../charts/chart21.xml"/></Relationships>
</file>

<file path=ppt/slides/_rels/slide16.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chart" Target="../charts/chart2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chart" Target="../charts/chart2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chart" Target="../charts/chart2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chart" Target="../charts/chart29.xml"/></Relationships>
</file>

<file path=ppt/slides/_rels/slide21.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chart" Target="../charts/chart3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chart" Target="../charts/chart33.xml"/><Relationship Id="rId1" Type="http://schemas.openxmlformats.org/officeDocument/2006/relationships/slideLayout" Target="../slideLayouts/slideLayout13.xml"/><Relationship Id="rId4" Type="http://schemas.openxmlformats.org/officeDocument/2006/relationships/chart" Target="../charts/chart35.xml"/></Relationships>
</file>

<file path=ppt/slides/_rels/slide24.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chart" Target="../charts/chart3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chart" Target="../charts/chart3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4.xml"/><Relationship Id="rId4" Type="http://schemas.openxmlformats.org/officeDocument/2006/relationships/chart" Target="../charts/chart4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chart" Target="../charts/chart43.xml"/><Relationship Id="rId1" Type="http://schemas.openxmlformats.org/officeDocument/2006/relationships/slideLayout" Target="../slideLayouts/slideLayout4.xml"/><Relationship Id="rId5" Type="http://schemas.openxmlformats.org/officeDocument/2006/relationships/chart" Target="../charts/chart46.xml"/><Relationship Id="rId4" Type="http://schemas.openxmlformats.org/officeDocument/2006/relationships/chart" Target="../charts/chart45.xml"/></Relationships>
</file>

<file path=ppt/slides/_rels/slide29.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chart" Target="../charts/chart4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chart" Target="../charts/chart5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chart" Target="../charts/chart54.xml"/><Relationship Id="rId4" Type="http://schemas.openxmlformats.org/officeDocument/2006/relationships/chart" Target="../charts/chart53.xml"/></Relationships>
</file>

<file path=ppt/slides/_rels/slide39.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4.xml"/><Relationship Id="rId4" Type="http://schemas.openxmlformats.org/officeDocument/2006/relationships/chart" Target="../charts/chart5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chart" Target="../charts/chart5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chart" Target="../charts/chart62.xml"/><Relationship Id="rId2" Type="http://schemas.openxmlformats.org/officeDocument/2006/relationships/chart" Target="../charts/chart61.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chart" Target="../charts/chart63.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chart" Target="../charts/chart6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chart" Target="../charts/chart6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3.xml"/><Relationship Id="rId4" Type="http://schemas.openxmlformats.org/officeDocument/2006/relationships/chart" Target="../charts/chart4.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5506" y="0"/>
            <a:ext cx="10139363" cy="693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1835696" y="2204864"/>
            <a:ext cx="6192688" cy="2739211"/>
          </a:xfrm>
          <a:prstGeom prst="rect">
            <a:avLst/>
          </a:prstGeom>
          <a:noFill/>
        </p:spPr>
        <p:txBody>
          <a:bodyPr wrap="square" rtlCol="0">
            <a:spAutoFit/>
          </a:bodyPr>
          <a:lstStyle/>
          <a:p>
            <a:pPr algn="ctr"/>
            <a:r>
              <a:rPr lang="fr-FR" sz="4400" b="1" dirty="0" smtClean="0">
                <a:solidFill>
                  <a:schemeClr val="bg1"/>
                </a:solidFill>
                <a:latin typeface="Arial Black" panose="020B0A04020102020204" pitchFamily="34" charset="0"/>
                <a:cs typeface="MV Boli" panose="02000500030200090000" pitchFamily="2" charset="0"/>
              </a:rPr>
              <a:t>BILAN SOCIAL 2017</a:t>
            </a:r>
          </a:p>
          <a:p>
            <a:pPr algn="r"/>
            <a:endParaRPr lang="fr-FR" sz="2400" b="1" dirty="0">
              <a:solidFill>
                <a:schemeClr val="bg1"/>
              </a:solidFill>
              <a:latin typeface="MV Boli" panose="02000500030200090000" pitchFamily="2" charset="0"/>
              <a:cs typeface="MV Boli" panose="02000500030200090000" pitchFamily="2" charset="0"/>
            </a:endParaRPr>
          </a:p>
          <a:p>
            <a:pPr algn="r"/>
            <a:endParaRPr lang="fr-FR" sz="2400" b="1" dirty="0" smtClean="0">
              <a:solidFill>
                <a:schemeClr val="bg1"/>
              </a:solidFill>
              <a:latin typeface="MV Boli" panose="02000500030200090000" pitchFamily="2" charset="0"/>
              <a:cs typeface="MV Boli" panose="02000500030200090000" pitchFamily="2" charset="0"/>
            </a:endParaRPr>
          </a:p>
          <a:p>
            <a:pPr algn="r"/>
            <a:r>
              <a:rPr lang="fr-FR" sz="1200" dirty="0" smtClean="0"/>
              <a:t>CHIFFRES CLES / Observation au 15/12/2017</a:t>
            </a:r>
          </a:p>
          <a:p>
            <a:endParaRPr lang="fr-FR" sz="2400" dirty="0"/>
          </a:p>
        </p:txBody>
      </p:sp>
      <p:sp>
        <p:nvSpPr>
          <p:cNvPr id="6" name="Espace réservé du numéro de diapositive 5"/>
          <p:cNvSpPr>
            <a:spLocks noGrp="1"/>
          </p:cNvSpPr>
          <p:nvPr>
            <p:ph type="sldNum" sz="quarter" idx="12"/>
          </p:nvPr>
        </p:nvSpPr>
        <p:spPr/>
        <p:txBody>
          <a:bodyPr/>
          <a:lstStyle/>
          <a:p>
            <a:fld id="{ACF67B19-02F2-48C1-993D-3D5388EDBA9B}" type="slidenum">
              <a:rPr lang="fr-FR" smtClean="0"/>
              <a:t>1</a:t>
            </a:fld>
            <a:endParaRPr lang="fr-FR"/>
          </a:p>
        </p:txBody>
      </p:sp>
    </p:spTree>
    <p:extLst>
      <p:ext uri="{BB962C8B-B14F-4D97-AF65-F5344CB8AC3E}">
        <p14:creationId xmlns:p14="http://schemas.microsoft.com/office/powerpoint/2010/main" val="3142822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ACF67B19-02F2-48C1-993D-3D5388EDBA9B}" type="slidenum">
              <a:rPr lang="fr-FR" smtClean="0"/>
              <a:t>10</a:t>
            </a:fld>
            <a:endParaRPr lang="fr-FR"/>
          </a:p>
        </p:txBody>
      </p:sp>
      <p:graphicFrame>
        <p:nvGraphicFramePr>
          <p:cNvPr id="14" name="Espace réservé du contenu 13"/>
          <p:cNvGraphicFramePr>
            <a:graphicFrameLocks noGrp="1"/>
          </p:cNvGraphicFramePr>
          <p:nvPr>
            <p:ph sz="half" idx="1"/>
            <p:extLst>
              <p:ext uri="{D42A27DB-BD31-4B8C-83A1-F6EECF244321}">
                <p14:modId xmlns:p14="http://schemas.microsoft.com/office/powerpoint/2010/main" val="1310067692"/>
              </p:ext>
            </p:extLst>
          </p:nvPr>
        </p:nvGraphicFramePr>
        <p:xfrm>
          <a:off x="5580112" y="543143"/>
          <a:ext cx="3312368" cy="224390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Graphique 17"/>
          <p:cNvGraphicFramePr>
            <a:graphicFrameLocks/>
          </p:cNvGraphicFramePr>
          <p:nvPr>
            <p:extLst>
              <p:ext uri="{D42A27DB-BD31-4B8C-83A1-F6EECF244321}">
                <p14:modId xmlns:p14="http://schemas.microsoft.com/office/powerpoint/2010/main" val="3515258891"/>
              </p:ext>
            </p:extLst>
          </p:nvPr>
        </p:nvGraphicFramePr>
        <p:xfrm>
          <a:off x="179512" y="742044"/>
          <a:ext cx="5976664" cy="2088232"/>
        </p:xfrm>
        <a:graphic>
          <a:graphicData uri="http://schemas.openxmlformats.org/drawingml/2006/chart">
            <c:chart xmlns:c="http://schemas.openxmlformats.org/drawingml/2006/chart" xmlns:r="http://schemas.openxmlformats.org/officeDocument/2006/relationships" r:id="rId3"/>
          </a:graphicData>
        </a:graphic>
      </p:graphicFrame>
      <p:sp>
        <p:nvSpPr>
          <p:cNvPr id="20" name="Rectangle 2"/>
          <p:cNvSpPr>
            <a:spLocks noGrp="1" noChangeArrowheads="1"/>
          </p:cNvSpPr>
          <p:nvPr>
            <p:ph type="title"/>
          </p:nvPr>
        </p:nvSpPr>
        <p:spPr>
          <a:xfrm>
            <a:off x="304886" y="147099"/>
            <a:ext cx="8229600" cy="792088"/>
          </a:xfrm>
        </p:spPr>
        <p:txBody>
          <a:bodyPr>
            <a:normAutofit/>
          </a:bodyPr>
          <a:lstStyle/>
          <a:p>
            <a:pPr algn="l" eaLnBrk="1" fontAlgn="auto" hangingPunct="1">
              <a:spcAft>
                <a:spcPts val="0"/>
              </a:spcAft>
              <a:defRPr/>
            </a:pPr>
            <a:r>
              <a:rPr lang="fr-FR" sz="1800" dirty="0" smtClean="0">
                <a:solidFill>
                  <a:schemeClr val="tx1"/>
                </a:solidFill>
                <a:latin typeface="Arial" panose="020B0604020202020204" pitchFamily="34" charset="0"/>
                <a:cs typeface="Arial" panose="020B0604020202020204" pitchFamily="34" charset="0"/>
              </a:rPr>
              <a:t>3.1/ </a:t>
            </a:r>
            <a:r>
              <a:rPr lang="fr-FR" sz="1800" dirty="0">
                <a:solidFill>
                  <a:schemeClr val="tx1"/>
                </a:solidFill>
                <a:latin typeface="Arial" panose="020B0604020202020204" pitchFamily="34" charset="0"/>
                <a:cs typeface="Arial" panose="020B0604020202020204" pitchFamily="34" charset="0"/>
              </a:rPr>
              <a:t>Titulaires </a:t>
            </a:r>
            <a:r>
              <a:rPr lang="fr-FR" sz="1800" dirty="0" smtClean="0">
                <a:solidFill>
                  <a:schemeClr val="tx1"/>
                </a:solidFill>
                <a:latin typeface="Arial" panose="020B0604020202020204" pitchFamily="34" charset="0"/>
                <a:cs typeface="Arial" panose="020B0604020202020204" pitchFamily="34" charset="0"/>
              </a:rPr>
              <a:t>BIATSS </a:t>
            </a:r>
            <a:r>
              <a:rPr lang="fr-FR" sz="1800" dirty="0">
                <a:solidFill>
                  <a:schemeClr val="tx1"/>
                </a:solidFill>
                <a:latin typeface="Arial" panose="020B0604020202020204" pitchFamily="34" charset="0"/>
                <a:cs typeface="Arial" panose="020B0604020202020204" pitchFamily="34" charset="0"/>
              </a:rPr>
              <a:t>– répartition par </a:t>
            </a:r>
            <a:r>
              <a:rPr lang="fr-FR" sz="1800" dirty="0" smtClean="0">
                <a:solidFill>
                  <a:schemeClr val="tx1"/>
                </a:solidFill>
                <a:latin typeface="Arial" panose="020B0604020202020204" pitchFamily="34" charset="0"/>
                <a:cs typeface="Arial" panose="020B0604020202020204" pitchFamily="34" charset="0"/>
              </a:rPr>
              <a:t>statut</a:t>
            </a:r>
            <a:endParaRPr lang="fr-FR" sz="1800" dirty="0">
              <a:solidFill>
                <a:schemeClr val="tx1"/>
              </a:solidFill>
              <a:latin typeface="Arial" panose="020B0604020202020204" pitchFamily="34" charset="0"/>
              <a:cs typeface="Arial" panose="020B0604020202020204" pitchFamily="34" charset="0"/>
            </a:endParaRPr>
          </a:p>
        </p:txBody>
      </p:sp>
      <p:graphicFrame>
        <p:nvGraphicFramePr>
          <p:cNvPr id="22" name="Graphique 21"/>
          <p:cNvGraphicFramePr>
            <a:graphicFrameLocks/>
          </p:cNvGraphicFramePr>
          <p:nvPr>
            <p:extLst>
              <p:ext uri="{D42A27DB-BD31-4B8C-83A1-F6EECF244321}">
                <p14:modId xmlns:p14="http://schemas.microsoft.com/office/powerpoint/2010/main" val="3579475625"/>
              </p:ext>
            </p:extLst>
          </p:nvPr>
        </p:nvGraphicFramePr>
        <p:xfrm>
          <a:off x="304886" y="4113520"/>
          <a:ext cx="3081129" cy="2242831"/>
        </p:xfrm>
        <a:graphic>
          <a:graphicData uri="http://schemas.openxmlformats.org/drawingml/2006/chart">
            <c:chart xmlns:c="http://schemas.openxmlformats.org/drawingml/2006/chart" xmlns:r="http://schemas.openxmlformats.org/officeDocument/2006/relationships" r:id="rId4"/>
          </a:graphicData>
        </a:graphic>
      </p:graphicFrame>
      <p:pic>
        <p:nvPicPr>
          <p:cNvPr id="23" name="Image 22"/>
          <p:cNvPicPr>
            <a:picLocks noChangeAspect="1"/>
          </p:cNvPicPr>
          <p:nvPr/>
        </p:nvPicPr>
        <p:blipFill>
          <a:blip r:embed="rId5"/>
          <a:stretch>
            <a:fillRect/>
          </a:stretch>
        </p:blipFill>
        <p:spPr>
          <a:xfrm>
            <a:off x="2987824" y="3996766"/>
            <a:ext cx="6035563" cy="2060627"/>
          </a:xfrm>
          <a:prstGeom prst="rect">
            <a:avLst/>
          </a:prstGeom>
        </p:spPr>
      </p:pic>
      <p:pic>
        <p:nvPicPr>
          <p:cNvPr id="24" name="Image 23"/>
          <p:cNvPicPr>
            <a:picLocks noChangeAspect="1"/>
          </p:cNvPicPr>
          <p:nvPr/>
        </p:nvPicPr>
        <p:blipFill>
          <a:blip r:embed="rId6"/>
          <a:stretch>
            <a:fillRect/>
          </a:stretch>
        </p:blipFill>
        <p:spPr>
          <a:xfrm>
            <a:off x="337714" y="3520639"/>
            <a:ext cx="8285182" cy="864457"/>
          </a:xfrm>
          <a:prstGeom prst="rect">
            <a:avLst/>
          </a:prstGeom>
        </p:spPr>
      </p:pic>
      <p:sp>
        <p:nvSpPr>
          <p:cNvPr id="2" name="ZoneTexte 1"/>
          <p:cNvSpPr txBox="1"/>
          <p:nvPr/>
        </p:nvSpPr>
        <p:spPr>
          <a:xfrm>
            <a:off x="395536" y="2915728"/>
            <a:ext cx="8260188" cy="646331"/>
          </a:xfrm>
          <a:prstGeom prst="rect">
            <a:avLst/>
          </a:prstGeom>
          <a:noFill/>
        </p:spPr>
        <p:txBody>
          <a:bodyPr wrap="square" rtlCol="0">
            <a:spAutoFit/>
          </a:bodyPr>
          <a:lstStyle/>
          <a:p>
            <a:r>
              <a:rPr lang="fr-FR" sz="1200" dirty="0" smtClean="0"/>
              <a:t>Le </a:t>
            </a:r>
            <a:r>
              <a:rPr lang="fr-FR" sz="1200" dirty="0"/>
              <a:t>mode de recrutement des personnels ITRF et leur organisation par </a:t>
            </a:r>
            <a:r>
              <a:rPr lang="fr-FR" sz="1200" dirty="0" smtClean="0"/>
              <a:t>branche </a:t>
            </a:r>
            <a:r>
              <a:rPr lang="fr-FR" sz="1200" dirty="0"/>
              <a:t>d’activité </a:t>
            </a:r>
            <a:r>
              <a:rPr lang="fr-FR" sz="1200" dirty="0" smtClean="0"/>
              <a:t>professionnelle </a:t>
            </a:r>
            <a:r>
              <a:rPr lang="fr-FR" sz="1200" dirty="0"/>
              <a:t>permettent de cibler les recrutements sur les compétences métier plus aisément qu’avec les personnels de l’AENES dont l’organisation des concours relève des tutelles (MEN et rectorat). </a:t>
            </a:r>
          </a:p>
        </p:txBody>
      </p:sp>
      <p:sp>
        <p:nvSpPr>
          <p:cNvPr id="3" name="Rectangle 2"/>
          <p:cNvSpPr/>
          <p:nvPr/>
        </p:nvSpPr>
        <p:spPr>
          <a:xfrm>
            <a:off x="3381115" y="6054856"/>
            <a:ext cx="4572000" cy="553998"/>
          </a:xfrm>
          <a:prstGeom prst="rect">
            <a:avLst/>
          </a:prstGeom>
          <a:ln w="19050">
            <a:solidFill>
              <a:schemeClr val="accent2">
                <a:lumMod val="40000"/>
                <a:lumOff val="60000"/>
              </a:schemeClr>
            </a:solidFill>
          </a:ln>
        </p:spPr>
        <p:txBody>
          <a:bodyPr>
            <a:spAutoFit/>
          </a:bodyPr>
          <a:lstStyle/>
          <a:p>
            <a:r>
              <a:rPr lang="fr-FR" sz="1000" dirty="0"/>
              <a:t>La proportion d’hommes et de femmes au sein de la population des BIATSS titulaires est très stable depuis </a:t>
            </a:r>
            <a:r>
              <a:rPr lang="fr-FR" sz="1000" dirty="0" smtClean="0"/>
              <a:t>2010 </a:t>
            </a:r>
            <a:r>
              <a:rPr lang="fr-FR" sz="1000" dirty="0"/>
              <a:t>: On observe de façon constante entre </a:t>
            </a:r>
            <a:r>
              <a:rPr lang="fr-FR" sz="1000" dirty="0" smtClean="0"/>
              <a:t>68 </a:t>
            </a:r>
            <a:r>
              <a:rPr lang="fr-FR" sz="1000" dirty="0"/>
              <a:t>et 70% de femmes.</a:t>
            </a:r>
          </a:p>
        </p:txBody>
      </p:sp>
    </p:spTree>
    <p:extLst>
      <p:ext uri="{BB962C8B-B14F-4D97-AF65-F5344CB8AC3E}">
        <p14:creationId xmlns:p14="http://schemas.microsoft.com/office/powerpoint/2010/main" val="3792663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138743"/>
            <a:ext cx="8241323" cy="369332"/>
          </a:xfrm>
          <a:prstGeom prst="rect">
            <a:avLst/>
          </a:prstGeom>
        </p:spPr>
        <p:txBody>
          <a:bodyPr>
            <a:spAutoFit/>
          </a:bodyPr>
          <a:lstStyle/>
          <a:p>
            <a:pPr>
              <a:defRPr/>
            </a:pPr>
            <a:r>
              <a:rPr lang="fr-FR" dirty="0" smtClean="0">
                <a:latin typeface="Arial" panose="020B0604020202020204" pitchFamily="34" charset="0"/>
                <a:cs typeface="Arial" panose="020B0604020202020204" pitchFamily="34" charset="0"/>
              </a:rPr>
              <a:t>3.3</a:t>
            </a:r>
            <a:r>
              <a:rPr lang="fr-FR" dirty="0">
                <a:latin typeface="Arial" panose="020B0604020202020204" pitchFamily="34" charset="0"/>
                <a:cs typeface="Arial" panose="020B0604020202020204" pitchFamily="34" charset="0"/>
              </a:rPr>
              <a:t>/ Titulaires </a:t>
            </a:r>
            <a:r>
              <a:rPr lang="fr-FR" dirty="0" smtClean="0">
                <a:latin typeface="Arial" panose="020B0604020202020204" pitchFamily="34" charset="0"/>
                <a:cs typeface="Arial" panose="020B0604020202020204" pitchFamily="34" charset="0"/>
              </a:rPr>
              <a:t>BIATSS </a:t>
            </a:r>
            <a:r>
              <a:rPr lang="fr-FR" dirty="0">
                <a:latin typeface="Arial" panose="020B0604020202020204" pitchFamily="34" charset="0"/>
                <a:cs typeface="Arial" panose="020B0604020202020204" pitchFamily="34" charset="0"/>
              </a:rPr>
              <a:t>– répartition par </a:t>
            </a:r>
            <a:r>
              <a:rPr lang="fr-FR" dirty="0" smtClean="0">
                <a:latin typeface="Arial" panose="020B0604020202020204" pitchFamily="34" charset="0"/>
                <a:cs typeface="Arial" panose="020B0604020202020204" pitchFamily="34" charset="0"/>
              </a:rPr>
              <a:t>catégorie</a:t>
            </a:r>
            <a:endParaRPr lang="fr-FR" dirty="0">
              <a:latin typeface="Arial" panose="020B0604020202020204" pitchFamily="34" charset="0"/>
              <a:cs typeface="Arial" panose="020B0604020202020204" pitchFamily="34" charset="0"/>
            </a:endParaRPr>
          </a:p>
        </p:txBody>
      </p:sp>
      <p:graphicFrame>
        <p:nvGraphicFramePr>
          <p:cNvPr id="9" name="Graphique 8"/>
          <p:cNvGraphicFramePr>
            <a:graphicFrameLocks/>
          </p:cNvGraphicFramePr>
          <p:nvPr>
            <p:extLst>
              <p:ext uri="{D42A27DB-BD31-4B8C-83A1-F6EECF244321}">
                <p14:modId xmlns:p14="http://schemas.microsoft.com/office/powerpoint/2010/main" val="1476109871"/>
              </p:ext>
            </p:extLst>
          </p:nvPr>
        </p:nvGraphicFramePr>
        <p:xfrm>
          <a:off x="467544" y="3461740"/>
          <a:ext cx="2236498" cy="2352360"/>
        </p:xfrm>
        <a:graphic>
          <a:graphicData uri="http://schemas.openxmlformats.org/drawingml/2006/chart">
            <c:chart xmlns:c="http://schemas.openxmlformats.org/drawingml/2006/chart" xmlns:r="http://schemas.openxmlformats.org/officeDocument/2006/relationships" r:id="rId2"/>
          </a:graphicData>
        </a:graphic>
      </p:graphicFrame>
      <p:sp>
        <p:nvSpPr>
          <p:cNvPr id="2" name="Espace réservé du numéro de diapositive 1"/>
          <p:cNvSpPr>
            <a:spLocks noGrp="1"/>
          </p:cNvSpPr>
          <p:nvPr>
            <p:ph type="sldNum" sz="quarter" idx="12"/>
          </p:nvPr>
        </p:nvSpPr>
        <p:spPr/>
        <p:txBody>
          <a:bodyPr/>
          <a:lstStyle/>
          <a:p>
            <a:fld id="{ACF67B19-02F2-48C1-993D-3D5388EDBA9B}" type="slidenum">
              <a:rPr lang="fr-FR" smtClean="0"/>
              <a:t>11</a:t>
            </a:fld>
            <a:endParaRPr lang="fr-FR"/>
          </a:p>
        </p:txBody>
      </p:sp>
      <p:graphicFrame>
        <p:nvGraphicFramePr>
          <p:cNvPr id="12" name="Espace réservé du contenu 11"/>
          <p:cNvGraphicFramePr>
            <a:graphicFrameLocks noGrp="1"/>
          </p:cNvGraphicFramePr>
          <p:nvPr>
            <p:ph sz="half" idx="2"/>
            <p:extLst>
              <p:ext uri="{D42A27DB-BD31-4B8C-83A1-F6EECF244321}">
                <p14:modId xmlns:p14="http://schemas.microsoft.com/office/powerpoint/2010/main" val="2836772414"/>
              </p:ext>
            </p:extLst>
          </p:nvPr>
        </p:nvGraphicFramePr>
        <p:xfrm>
          <a:off x="3419872" y="3190245"/>
          <a:ext cx="5167486" cy="30719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eau 4"/>
          <p:cNvGraphicFramePr>
            <a:graphicFrameLocks noGrp="1"/>
          </p:cNvGraphicFramePr>
          <p:nvPr>
            <p:extLst>
              <p:ext uri="{D42A27DB-BD31-4B8C-83A1-F6EECF244321}">
                <p14:modId xmlns:p14="http://schemas.microsoft.com/office/powerpoint/2010/main" val="1010006745"/>
              </p:ext>
            </p:extLst>
          </p:nvPr>
        </p:nvGraphicFramePr>
        <p:xfrm>
          <a:off x="827584" y="494712"/>
          <a:ext cx="6480720" cy="2760367"/>
        </p:xfrm>
        <a:graphic>
          <a:graphicData uri="http://schemas.openxmlformats.org/drawingml/2006/table">
            <a:tbl>
              <a:tblPr/>
              <a:tblGrid>
                <a:gridCol w="3023403">
                  <a:extLst>
                    <a:ext uri="{9D8B030D-6E8A-4147-A177-3AD203B41FA5}">
                      <a16:colId xmlns:a16="http://schemas.microsoft.com/office/drawing/2014/main" val="3407357311"/>
                    </a:ext>
                  </a:extLst>
                </a:gridCol>
                <a:gridCol w="3457317">
                  <a:extLst>
                    <a:ext uri="{9D8B030D-6E8A-4147-A177-3AD203B41FA5}">
                      <a16:colId xmlns:a16="http://schemas.microsoft.com/office/drawing/2014/main" val="1716381952"/>
                    </a:ext>
                  </a:extLst>
                </a:gridCol>
              </a:tblGrid>
              <a:tr h="157432">
                <a:tc gridSpan="2">
                  <a:txBody>
                    <a:bodyPr/>
                    <a:lstStyle/>
                    <a:p>
                      <a:pPr algn="l" fontAlgn="b"/>
                      <a:r>
                        <a:rPr lang="fr-FR" sz="900" b="1" i="0" u="sng" strike="noStrike" dirty="0">
                          <a:solidFill>
                            <a:srgbClr val="000000"/>
                          </a:solidFill>
                          <a:effectLst/>
                          <a:latin typeface="Calibri" panose="020F0502020204030204" pitchFamily="34" charset="0"/>
                        </a:rPr>
                        <a:t>Tableau de répartition des différents grades par </a:t>
                      </a:r>
                      <a:r>
                        <a:rPr lang="fr-FR" sz="900" b="1" i="0" u="sng" strike="noStrike" dirty="0" smtClean="0">
                          <a:solidFill>
                            <a:srgbClr val="000000"/>
                          </a:solidFill>
                          <a:effectLst/>
                          <a:latin typeface="Calibri" panose="020F0502020204030204" pitchFamily="34" charset="0"/>
                        </a:rPr>
                        <a:t>catégorie hiérarchique </a:t>
                      </a:r>
                      <a:r>
                        <a:rPr lang="fr-FR" sz="900" b="1" i="0" u="sng" strike="noStrike" dirty="0">
                          <a:solidFill>
                            <a:srgbClr val="000000"/>
                          </a:solidFill>
                          <a:effectLst/>
                          <a:latin typeface="Calibri" panose="020F0502020204030204" pitchFamily="34" charset="0"/>
                        </a:rPr>
                        <a:t>:</a:t>
                      </a:r>
                    </a:p>
                  </a:txBody>
                  <a:tcPr marL="0" marR="0" marT="0" marB="0" anchor="b">
                    <a:lnL>
                      <a:noFill/>
                    </a:lnL>
                    <a:lnR>
                      <a:noFill/>
                    </a:lnR>
                    <a:lnT>
                      <a:noFill/>
                    </a:lnT>
                    <a:lnB>
                      <a:noFill/>
                    </a:lnB>
                  </a:tcPr>
                </a:tc>
                <a:tc hMerge="1">
                  <a:txBody>
                    <a:bodyPr/>
                    <a:lstStyle/>
                    <a:p>
                      <a:endParaRPr lang="fr-FR"/>
                    </a:p>
                  </a:txBody>
                  <a:tcPr/>
                </a:tc>
                <a:extLst>
                  <a:ext uri="{0D108BD9-81ED-4DB2-BD59-A6C34878D82A}">
                    <a16:rowId xmlns:a16="http://schemas.microsoft.com/office/drawing/2014/main" val="1624862123"/>
                  </a:ext>
                </a:extLst>
              </a:tr>
              <a:tr h="165304">
                <a:tc>
                  <a:txBody>
                    <a:bodyPr/>
                    <a:lstStyle/>
                    <a:p>
                      <a:pPr algn="l" fontAlgn="b"/>
                      <a:r>
                        <a:rPr lang="fr-FR" sz="900" b="0" i="0" u="none" strike="noStrike">
                          <a:solidFill>
                            <a:srgbClr val="000000"/>
                          </a:solidFill>
                          <a:effectLst/>
                          <a:latin typeface="Calibri" panose="020F0502020204030204" pitchFamily="34" charset="0"/>
                        </a:rPr>
                        <a:t> </a:t>
                      </a:r>
                    </a:p>
                  </a:txBody>
                  <a:tcPr marL="0" marR="0" marT="0" marB="0" anchor="b">
                    <a:lnL>
                      <a:noFill/>
                    </a:lnL>
                    <a:lnR>
                      <a:noFill/>
                    </a:lnR>
                    <a:lnT>
                      <a:noFill/>
                    </a:lnT>
                    <a:lnB w="12700" cap="flat" cmpd="sng" algn="ctr">
                      <a:solidFill>
                        <a:srgbClr val="5B9BD5"/>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Calibri" panose="020F0502020204030204" pitchFamily="34" charset="0"/>
                        </a:rPr>
                        <a:t> </a:t>
                      </a:r>
                    </a:p>
                  </a:txBody>
                  <a:tcPr marL="0" marR="0" marT="0" marB="0" anchor="b">
                    <a:lnL>
                      <a:noFill/>
                    </a:lnL>
                    <a:lnR>
                      <a:noFill/>
                    </a:lnR>
                    <a:lnT>
                      <a:noFill/>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56943780"/>
                  </a:ext>
                </a:extLst>
              </a:tr>
              <a:tr h="157432">
                <a:tc>
                  <a:txBody>
                    <a:bodyPr/>
                    <a:lstStyle/>
                    <a:p>
                      <a:pPr algn="l" fontAlgn="b"/>
                      <a:r>
                        <a:rPr lang="fr-FR" sz="1100" b="1" i="0" u="none" strike="noStrike" dirty="0">
                          <a:solidFill>
                            <a:srgbClr val="000000"/>
                          </a:solidFill>
                          <a:effectLst/>
                          <a:latin typeface="Calibri" panose="020F0502020204030204" pitchFamily="34" charset="0"/>
                        </a:rPr>
                        <a:t>A+</a:t>
                      </a:r>
                    </a:p>
                  </a:txBody>
                  <a:tcPr marL="0" marR="0" marT="0" marB="0" anchor="b">
                    <a:lnL>
                      <a:noFill/>
                    </a:lnL>
                    <a:lnR>
                      <a:noFill/>
                    </a:lnR>
                    <a:lnT w="12700" cap="flat" cmpd="sng" algn="ctr">
                      <a:solidFill>
                        <a:srgbClr val="5B9BD5"/>
                      </a:solidFill>
                      <a:prstDash val="solid"/>
                      <a:round/>
                      <a:headEnd type="none" w="med" len="med"/>
                      <a:tailEnd type="none" w="med" len="med"/>
                    </a:lnT>
                    <a:lnB>
                      <a:noFill/>
                    </a:lnB>
                    <a:solidFill>
                      <a:srgbClr val="D0CECE"/>
                    </a:solidFill>
                  </a:tcPr>
                </a:tc>
                <a:tc>
                  <a:txBody>
                    <a:bodyPr/>
                    <a:lstStyle/>
                    <a:p>
                      <a:pPr algn="l" fontAlgn="b"/>
                      <a:r>
                        <a:rPr lang="fr-FR" sz="900" b="0" i="0" u="none" strike="noStrike">
                          <a:solidFill>
                            <a:srgbClr val="000000"/>
                          </a:solidFill>
                          <a:effectLst/>
                          <a:latin typeface="Calibri" panose="020F0502020204030204" pitchFamily="34" charset="0"/>
                        </a:rPr>
                        <a:t>Administrateurs</a:t>
                      </a:r>
                    </a:p>
                  </a:txBody>
                  <a:tcPr marL="0" marR="0" marT="0" marB="0" anchor="b">
                    <a:lnL>
                      <a:noFill/>
                    </a:lnL>
                    <a:lnR>
                      <a:noFill/>
                    </a:lnR>
                    <a:lnT w="12700" cap="flat" cmpd="sng" algn="ctr">
                      <a:solidFill>
                        <a:srgbClr val="5B9BD5"/>
                      </a:solidFill>
                      <a:prstDash val="solid"/>
                      <a:round/>
                      <a:headEnd type="none" w="med" len="med"/>
                      <a:tailEnd type="none" w="med" len="med"/>
                    </a:lnT>
                    <a:lnB>
                      <a:noFill/>
                    </a:lnB>
                    <a:solidFill>
                      <a:srgbClr val="D0CECE"/>
                    </a:solidFill>
                  </a:tcPr>
                </a:tc>
                <a:extLst>
                  <a:ext uri="{0D108BD9-81ED-4DB2-BD59-A6C34878D82A}">
                    <a16:rowId xmlns:a16="http://schemas.microsoft.com/office/drawing/2014/main" val="1441287165"/>
                  </a:ext>
                </a:extLst>
              </a:tr>
              <a:tr h="157432">
                <a:tc>
                  <a:txBody>
                    <a:bodyPr/>
                    <a:lstStyle/>
                    <a:p>
                      <a:pPr algn="l" fontAlgn="b"/>
                      <a:r>
                        <a:rPr lang="fr-FR" sz="9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D0CECE"/>
                    </a:solidFill>
                  </a:tcPr>
                </a:tc>
                <a:tc>
                  <a:txBody>
                    <a:bodyPr/>
                    <a:lstStyle/>
                    <a:p>
                      <a:pPr algn="l" fontAlgn="b"/>
                      <a:r>
                        <a:rPr lang="fr-FR" sz="900" b="0" i="0" u="none" strike="noStrike">
                          <a:solidFill>
                            <a:srgbClr val="000000"/>
                          </a:solidFill>
                          <a:effectLst/>
                          <a:latin typeface="Calibri" panose="020F0502020204030204" pitchFamily="34" charset="0"/>
                        </a:rPr>
                        <a:t>Conservateurs des bibliothèques</a:t>
                      </a:r>
                    </a:p>
                  </a:txBody>
                  <a:tcPr marL="0" marR="0" marT="0" marB="0" anchor="b">
                    <a:lnL>
                      <a:noFill/>
                    </a:lnL>
                    <a:lnR>
                      <a:noFill/>
                    </a:lnR>
                    <a:lnT>
                      <a:noFill/>
                    </a:lnT>
                    <a:lnB>
                      <a:noFill/>
                    </a:lnB>
                    <a:solidFill>
                      <a:srgbClr val="D0CECE"/>
                    </a:solidFill>
                  </a:tcPr>
                </a:tc>
                <a:extLst>
                  <a:ext uri="{0D108BD9-81ED-4DB2-BD59-A6C34878D82A}">
                    <a16:rowId xmlns:a16="http://schemas.microsoft.com/office/drawing/2014/main" val="3737101081"/>
                  </a:ext>
                </a:extLst>
              </a:tr>
              <a:tr h="157432">
                <a:tc>
                  <a:txBody>
                    <a:bodyPr/>
                    <a:lstStyle/>
                    <a:p>
                      <a:pPr algn="l" fontAlgn="b"/>
                      <a:r>
                        <a:rPr lang="fr-FR" sz="9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D0CECE"/>
                    </a:solidFill>
                  </a:tcPr>
                </a:tc>
                <a:tc>
                  <a:txBody>
                    <a:bodyPr/>
                    <a:lstStyle/>
                    <a:p>
                      <a:pPr algn="l" fontAlgn="b"/>
                      <a:r>
                        <a:rPr lang="fr-FR" sz="900" b="0" i="0" u="none" strike="noStrike">
                          <a:solidFill>
                            <a:srgbClr val="000000"/>
                          </a:solidFill>
                          <a:effectLst/>
                          <a:latin typeface="Calibri" panose="020F0502020204030204" pitchFamily="34" charset="0"/>
                        </a:rPr>
                        <a:t>Ingénieurs de recherche</a:t>
                      </a:r>
                    </a:p>
                  </a:txBody>
                  <a:tcPr marL="0" marR="0" marT="0" marB="0" anchor="b">
                    <a:lnL>
                      <a:noFill/>
                    </a:lnL>
                    <a:lnR>
                      <a:noFill/>
                    </a:lnR>
                    <a:lnT>
                      <a:noFill/>
                    </a:lnT>
                    <a:lnB>
                      <a:noFill/>
                    </a:lnB>
                    <a:solidFill>
                      <a:srgbClr val="D0CECE"/>
                    </a:solidFill>
                  </a:tcPr>
                </a:tc>
                <a:extLst>
                  <a:ext uri="{0D108BD9-81ED-4DB2-BD59-A6C34878D82A}">
                    <a16:rowId xmlns:a16="http://schemas.microsoft.com/office/drawing/2014/main" val="2860733639"/>
                  </a:ext>
                </a:extLst>
              </a:tr>
              <a:tr h="157432">
                <a:tc>
                  <a:txBody>
                    <a:bodyPr/>
                    <a:lstStyle/>
                    <a:p>
                      <a:pPr algn="l" fontAlgn="b"/>
                      <a:r>
                        <a:rPr lang="fr-FR" sz="9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D0CECE"/>
                    </a:solidFill>
                  </a:tcPr>
                </a:tc>
                <a:tc>
                  <a:txBody>
                    <a:bodyPr/>
                    <a:lstStyle/>
                    <a:p>
                      <a:pPr algn="l" fontAlgn="b"/>
                      <a:r>
                        <a:rPr lang="fr-FR" sz="900" b="0" i="0" u="none" strike="noStrike">
                          <a:solidFill>
                            <a:srgbClr val="000000"/>
                          </a:solidFill>
                          <a:effectLst/>
                          <a:latin typeface="Calibri" panose="020F0502020204030204" pitchFamily="34" charset="0"/>
                        </a:rPr>
                        <a:t>Attachés principaux d'administration</a:t>
                      </a:r>
                    </a:p>
                  </a:txBody>
                  <a:tcPr marL="0" marR="0" marT="0" marB="0" anchor="b">
                    <a:lnL>
                      <a:noFill/>
                    </a:lnL>
                    <a:lnR>
                      <a:noFill/>
                    </a:lnR>
                    <a:lnT>
                      <a:noFill/>
                    </a:lnT>
                    <a:lnB>
                      <a:noFill/>
                    </a:lnB>
                    <a:solidFill>
                      <a:srgbClr val="D0CECE"/>
                    </a:solidFill>
                  </a:tcPr>
                </a:tc>
                <a:extLst>
                  <a:ext uri="{0D108BD9-81ED-4DB2-BD59-A6C34878D82A}">
                    <a16:rowId xmlns:a16="http://schemas.microsoft.com/office/drawing/2014/main" val="3792245285"/>
                  </a:ext>
                </a:extLst>
              </a:tr>
              <a:tr h="157432">
                <a:tc>
                  <a:txBody>
                    <a:bodyPr/>
                    <a:lstStyle/>
                    <a:p>
                      <a:pPr algn="l" fontAlgn="b"/>
                      <a:r>
                        <a:rPr lang="fr-FR" sz="1100" b="1" i="0" u="none" strike="noStrike" dirty="0">
                          <a:solidFill>
                            <a:srgbClr val="000000"/>
                          </a:solidFill>
                          <a:effectLst/>
                          <a:latin typeface="Calibri" panose="020F0502020204030204" pitchFamily="34" charset="0"/>
                        </a:rPr>
                        <a:t>A </a:t>
                      </a:r>
                    </a:p>
                  </a:txBody>
                  <a:tcPr marL="0" marR="0" marT="0" marB="0" anchor="b">
                    <a:lnL>
                      <a:noFill/>
                    </a:lnL>
                    <a:lnR>
                      <a:noFill/>
                    </a:lnR>
                    <a:lnT>
                      <a:noFill/>
                    </a:lnT>
                    <a:lnB>
                      <a:noFill/>
                    </a:lnB>
                  </a:tcPr>
                </a:tc>
                <a:tc>
                  <a:txBody>
                    <a:bodyPr/>
                    <a:lstStyle/>
                    <a:p>
                      <a:pPr algn="l" fontAlgn="b"/>
                      <a:r>
                        <a:rPr lang="fr-FR" sz="900" b="0" i="0" u="none" strike="noStrike">
                          <a:solidFill>
                            <a:srgbClr val="000000"/>
                          </a:solidFill>
                          <a:effectLst/>
                          <a:latin typeface="Calibri" panose="020F0502020204030204" pitchFamily="34" charset="0"/>
                        </a:rPr>
                        <a:t>Bibliothécaires</a:t>
                      </a:r>
                    </a:p>
                  </a:txBody>
                  <a:tcPr marL="0" marR="0" marT="0" marB="0" anchor="b">
                    <a:lnL>
                      <a:noFill/>
                    </a:lnL>
                    <a:lnR>
                      <a:noFill/>
                    </a:lnR>
                    <a:lnT>
                      <a:noFill/>
                    </a:lnT>
                    <a:lnB>
                      <a:noFill/>
                    </a:lnB>
                  </a:tcPr>
                </a:tc>
                <a:extLst>
                  <a:ext uri="{0D108BD9-81ED-4DB2-BD59-A6C34878D82A}">
                    <a16:rowId xmlns:a16="http://schemas.microsoft.com/office/drawing/2014/main" val="107970409"/>
                  </a:ext>
                </a:extLst>
              </a:tr>
              <a:tr h="157432">
                <a:tc>
                  <a:txBody>
                    <a:bodyPr/>
                    <a:lstStyle/>
                    <a:p>
                      <a:pPr algn="l" fontAlgn="b"/>
                      <a:endParaRPr lang="fr-FR" sz="9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fr-FR" sz="900" b="0" i="0" u="none" strike="noStrike">
                          <a:solidFill>
                            <a:srgbClr val="000000"/>
                          </a:solidFill>
                          <a:effectLst/>
                          <a:latin typeface="Calibri" panose="020F0502020204030204" pitchFamily="34" charset="0"/>
                        </a:rPr>
                        <a:t>Ingénieurs d'études</a:t>
                      </a:r>
                    </a:p>
                  </a:txBody>
                  <a:tcPr marL="0" marR="0" marT="0" marB="0" anchor="b">
                    <a:lnL>
                      <a:noFill/>
                    </a:lnL>
                    <a:lnR>
                      <a:noFill/>
                    </a:lnR>
                    <a:lnT>
                      <a:noFill/>
                    </a:lnT>
                    <a:lnB>
                      <a:noFill/>
                    </a:lnB>
                  </a:tcPr>
                </a:tc>
                <a:extLst>
                  <a:ext uri="{0D108BD9-81ED-4DB2-BD59-A6C34878D82A}">
                    <a16:rowId xmlns:a16="http://schemas.microsoft.com/office/drawing/2014/main" val="4141143147"/>
                  </a:ext>
                </a:extLst>
              </a:tr>
              <a:tr h="157432">
                <a:tc>
                  <a:txBody>
                    <a:bodyPr/>
                    <a:lstStyle/>
                    <a:p>
                      <a:pPr algn="l" fontAlgn="b"/>
                      <a:endParaRPr lang="fr-FR" sz="9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fr-FR" sz="900" b="0" i="0" u="none" strike="noStrike">
                          <a:solidFill>
                            <a:srgbClr val="000000"/>
                          </a:solidFill>
                          <a:effectLst/>
                          <a:latin typeface="Calibri" panose="020F0502020204030204" pitchFamily="34" charset="0"/>
                        </a:rPr>
                        <a:t>Assistants ingénieurs</a:t>
                      </a:r>
                    </a:p>
                  </a:txBody>
                  <a:tcPr marL="0" marR="0" marT="0" marB="0" anchor="b">
                    <a:lnL>
                      <a:noFill/>
                    </a:lnL>
                    <a:lnR>
                      <a:noFill/>
                    </a:lnR>
                    <a:lnT>
                      <a:noFill/>
                    </a:lnT>
                    <a:lnB>
                      <a:noFill/>
                    </a:lnB>
                  </a:tcPr>
                </a:tc>
                <a:extLst>
                  <a:ext uri="{0D108BD9-81ED-4DB2-BD59-A6C34878D82A}">
                    <a16:rowId xmlns:a16="http://schemas.microsoft.com/office/drawing/2014/main" val="1922505451"/>
                  </a:ext>
                </a:extLst>
              </a:tr>
              <a:tr h="184879">
                <a:tc>
                  <a:txBody>
                    <a:bodyPr/>
                    <a:lstStyle/>
                    <a:p>
                      <a:pPr algn="l" fontAlgn="b"/>
                      <a:endParaRPr lang="fr-FR" sz="9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fr-FR" sz="900" b="0" i="0" u="none" strike="noStrike">
                          <a:solidFill>
                            <a:srgbClr val="000000"/>
                          </a:solidFill>
                          <a:effectLst/>
                          <a:latin typeface="Calibri" panose="020F0502020204030204" pitchFamily="34" charset="0"/>
                        </a:rPr>
                        <a:t>Attachés d'administration</a:t>
                      </a:r>
                    </a:p>
                  </a:txBody>
                  <a:tcPr marL="0" marR="0" marT="0" marB="0" anchor="b">
                    <a:lnL>
                      <a:noFill/>
                    </a:lnL>
                    <a:lnR>
                      <a:noFill/>
                    </a:lnR>
                    <a:lnT>
                      <a:noFill/>
                    </a:lnT>
                    <a:lnB>
                      <a:noFill/>
                    </a:lnB>
                  </a:tcPr>
                </a:tc>
                <a:extLst>
                  <a:ext uri="{0D108BD9-81ED-4DB2-BD59-A6C34878D82A}">
                    <a16:rowId xmlns:a16="http://schemas.microsoft.com/office/drawing/2014/main" val="2602284016"/>
                  </a:ext>
                </a:extLst>
              </a:tr>
              <a:tr h="157432">
                <a:tc>
                  <a:txBody>
                    <a:bodyPr/>
                    <a:lstStyle/>
                    <a:p>
                      <a:pPr algn="l" fontAlgn="b"/>
                      <a:r>
                        <a:rPr lang="fr-FR" sz="1100" b="1" i="0" u="none" strike="noStrike" dirty="0">
                          <a:solidFill>
                            <a:srgbClr val="000000"/>
                          </a:solidFill>
                          <a:effectLst/>
                          <a:latin typeface="Calibri" panose="020F0502020204030204" pitchFamily="34" charset="0"/>
                        </a:rPr>
                        <a:t>B</a:t>
                      </a:r>
                    </a:p>
                  </a:txBody>
                  <a:tcPr marL="0" marR="0" marT="0" marB="0" anchor="b">
                    <a:lnL>
                      <a:noFill/>
                    </a:lnL>
                    <a:lnR>
                      <a:noFill/>
                    </a:lnR>
                    <a:lnT>
                      <a:noFill/>
                    </a:lnT>
                    <a:lnB>
                      <a:noFill/>
                    </a:lnB>
                    <a:solidFill>
                      <a:srgbClr val="F2F2F2"/>
                    </a:solidFill>
                  </a:tcPr>
                </a:tc>
                <a:tc>
                  <a:txBody>
                    <a:bodyPr/>
                    <a:lstStyle/>
                    <a:p>
                      <a:pPr algn="l" fontAlgn="b"/>
                      <a:r>
                        <a:rPr lang="fr-FR" sz="900" b="0" i="0" u="none" strike="noStrike" dirty="0">
                          <a:solidFill>
                            <a:srgbClr val="000000"/>
                          </a:solidFill>
                          <a:effectLst/>
                          <a:latin typeface="Calibri" panose="020F0502020204030204" pitchFamily="34" charset="0"/>
                        </a:rPr>
                        <a:t>Techniciens</a:t>
                      </a:r>
                    </a:p>
                  </a:txBody>
                  <a:tcPr marL="0" marR="0" marT="0" marB="0" anchor="b">
                    <a:lnL>
                      <a:noFill/>
                    </a:lnL>
                    <a:lnR>
                      <a:noFill/>
                    </a:lnR>
                    <a:lnT>
                      <a:noFill/>
                    </a:lnT>
                    <a:lnB>
                      <a:noFill/>
                    </a:lnB>
                    <a:solidFill>
                      <a:srgbClr val="F2F2F2"/>
                    </a:solidFill>
                  </a:tcPr>
                </a:tc>
                <a:extLst>
                  <a:ext uri="{0D108BD9-81ED-4DB2-BD59-A6C34878D82A}">
                    <a16:rowId xmlns:a16="http://schemas.microsoft.com/office/drawing/2014/main" val="2791949913"/>
                  </a:ext>
                </a:extLst>
              </a:tr>
              <a:tr h="157432">
                <a:tc>
                  <a:txBody>
                    <a:bodyPr/>
                    <a:lstStyle/>
                    <a:p>
                      <a:pPr algn="l" fontAlgn="b"/>
                      <a:r>
                        <a:rPr lang="fr-FR" sz="9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fr-FR" sz="900" b="0" i="0" u="none" strike="noStrike">
                          <a:solidFill>
                            <a:srgbClr val="000000"/>
                          </a:solidFill>
                          <a:effectLst/>
                          <a:latin typeface="Calibri" panose="020F0502020204030204" pitchFamily="34" charset="0"/>
                        </a:rPr>
                        <a:t>Assistants des bibliothéques</a:t>
                      </a:r>
                    </a:p>
                  </a:txBody>
                  <a:tcPr marL="0" marR="0" marT="0" marB="0" anchor="b">
                    <a:lnL>
                      <a:noFill/>
                    </a:lnL>
                    <a:lnR>
                      <a:noFill/>
                    </a:lnR>
                    <a:lnT>
                      <a:noFill/>
                    </a:lnT>
                    <a:lnB>
                      <a:noFill/>
                    </a:lnB>
                    <a:solidFill>
                      <a:srgbClr val="F2F2F2"/>
                    </a:solidFill>
                  </a:tcPr>
                </a:tc>
                <a:extLst>
                  <a:ext uri="{0D108BD9-81ED-4DB2-BD59-A6C34878D82A}">
                    <a16:rowId xmlns:a16="http://schemas.microsoft.com/office/drawing/2014/main" val="1525587785"/>
                  </a:ext>
                </a:extLst>
              </a:tr>
              <a:tr h="157432">
                <a:tc>
                  <a:txBody>
                    <a:bodyPr/>
                    <a:lstStyle/>
                    <a:p>
                      <a:pPr algn="l" fontAlgn="b"/>
                      <a:r>
                        <a:rPr lang="fr-FR" sz="9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fr-FR" sz="900" b="0" i="0" u="none" strike="noStrike">
                          <a:solidFill>
                            <a:srgbClr val="000000"/>
                          </a:solidFill>
                          <a:effectLst/>
                          <a:latin typeface="Calibri" panose="020F0502020204030204" pitchFamily="34" charset="0"/>
                        </a:rPr>
                        <a:t>Secrétaires administratifs</a:t>
                      </a:r>
                    </a:p>
                  </a:txBody>
                  <a:tcPr marL="0" marR="0" marT="0" marB="0" anchor="b">
                    <a:lnL>
                      <a:noFill/>
                    </a:lnL>
                    <a:lnR>
                      <a:noFill/>
                    </a:lnR>
                    <a:lnT>
                      <a:noFill/>
                    </a:lnT>
                    <a:lnB>
                      <a:noFill/>
                    </a:lnB>
                    <a:solidFill>
                      <a:srgbClr val="F2F2F2"/>
                    </a:solidFill>
                  </a:tcPr>
                </a:tc>
                <a:extLst>
                  <a:ext uri="{0D108BD9-81ED-4DB2-BD59-A6C34878D82A}">
                    <a16:rowId xmlns:a16="http://schemas.microsoft.com/office/drawing/2014/main" val="4217414138"/>
                  </a:ext>
                </a:extLst>
              </a:tr>
              <a:tr h="157432">
                <a:tc>
                  <a:txBody>
                    <a:bodyPr/>
                    <a:lstStyle/>
                    <a:p>
                      <a:pPr algn="l" fontAlgn="b"/>
                      <a:r>
                        <a:rPr lang="fr-FR" sz="9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2F2F2"/>
                    </a:solidFill>
                  </a:tcPr>
                </a:tc>
                <a:tc>
                  <a:txBody>
                    <a:bodyPr/>
                    <a:lstStyle/>
                    <a:p>
                      <a:pPr algn="l" fontAlgn="b"/>
                      <a:r>
                        <a:rPr lang="fr-FR" sz="900" b="0" i="0" u="none" strike="noStrike">
                          <a:solidFill>
                            <a:srgbClr val="000000"/>
                          </a:solidFill>
                          <a:effectLst/>
                          <a:latin typeface="Calibri" panose="020F0502020204030204" pitchFamily="34" charset="0"/>
                        </a:rPr>
                        <a:t>Assistante sociale</a:t>
                      </a:r>
                    </a:p>
                  </a:txBody>
                  <a:tcPr marL="0" marR="0" marT="0" marB="0" anchor="b">
                    <a:lnL>
                      <a:noFill/>
                    </a:lnL>
                    <a:lnR>
                      <a:noFill/>
                    </a:lnR>
                    <a:lnT>
                      <a:noFill/>
                    </a:lnT>
                    <a:lnB>
                      <a:noFill/>
                    </a:lnB>
                    <a:solidFill>
                      <a:srgbClr val="F2F2F2"/>
                    </a:solidFill>
                  </a:tcPr>
                </a:tc>
                <a:extLst>
                  <a:ext uri="{0D108BD9-81ED-4DB2-BD59-A6C34878D82A}">
                    <a16:rowId xmlns:a16="http://schemas.microsoft.com/office/drawing/2014/main" val="2943336828"/>
                  </a:ext>
                </a:extLst>
              </a:tr>
              <a:tr h="157432">
                <a:tc>
                  <a:txBody>
                    <a:bodyPr/>
                    <a:lstStyle/>
                    <a:p>
                      <a:pPr algn="l" fontAlgn="b"/>
                      <a:r>
                        <a:rPr lang="fr-FR" sz="1100" b="1" i="0" u="none" strike="noStrike" dirty="0">
                          <a:solidFill>
                            <a:srgbClr val="000000"/>
                          </a:solidFill>
                          <a:effectLst/>
                          <a:latin typeface="Calibri" panose="020F0502020204030204" pitchFamily="34" charset="0"/>
                        </a:rPr>
                        <a:t>C</a:t>
                      </a:r>
                    </a:p>
                  </a:txBody>
                  <a:tcPr marL="0" marR="0" marT="0" marB="0" anchor="b">
                    <a:lnL>
                      <a:noFill/>
                    </a:lnL>
                    <a:lnR>
                      <a:noFill/>
                    </a:lnR>
                    <a:lnT>
                      <a:noFill/>
                    </a:lnT>
                    <a:lnB>
                      <a:noFill/>
                    </a:lnB>
                  </a:tcPr>
                </a:tc>
                <a:tc>
                  <a:txBody>
                    <a:bodyPr/>
                    <a:lstStyle/>
                    <a:p>
                      <a:pPr algn="l" fontAlgn="b"/>
                      <a:r>
                        <a:rPr lang="fr-FR" sz="900" b="0" i="0" u="none" strike="noStrike">
                          <a:solidFill>
                            <a:srgbClr val="000000"/>
                          </a:solidFill>
                          <a:effectLst/>
                          <a:latin typeface="Calibri" panose="020F0502020204030204" pitchFamily="34" charset="0"/>
                        </a:rPr>
                        <a:t>Magasiniers des bibliothèques</a:t>
                      </a:r>
                    </a:p>
                  </a:txBody>
                  <a:tcPr marL="0" marR="0" marT="0" marB="0" anchor="b">
                    <a:lnL>
                      <a:noFill/>
                    </a:lnL>
                    <a:lnR>
                      <a:noFill/>
                    </a:lnR>
                    <a:lnT>
                      <a:noFill/>
                    </a:lnT>
                    <a:lnB>
                      <a:noFill/>
                    </a:lnB>
                  </a:tcPr>
                </a:tc>
                <a:extLst>
                  <a:ext uri="{0D108BD9-81ED-4DB2-BD59-A6C34878D82A}">
                    <a16:rowId xmlns:a16="http://schemas.microsoft.com/office/drawing/2014/main" val="1859974178"/>
                  </a:ext>
                </a:extLst>
              </a:tr>
              <a:tr h="157432">
                <a:tc>
                  <a:txBody>
                    <a:bodyPr/>
                    <a:lstStyle/>
                    <a:p>
                      <a:pPr algn="l" fontAlgn="b"/>
                      <a:endParaRPr lang="fr-FR" sz="9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fr-FR" sz="900" b="0" i="0" u="none" strike="noStrike">
                          <a:solidFill>
                            <a:srgbClr val="000000"/>
                          </a:solidFill>
                          <a:effectLst/>
                          <a:latin typeface="Calibri" panose="020F0502020204030204" pitchFamily="34" charset="0"/>
                        </a:rPr>
                        <a:t>Adjoints techniques</a:t>
                      </a:r>
                    </a:p>
                  </a:txBody>
                  <a:tcPr marL="0" marR="0" marT="0" marB="0" anchor="b">
                    <a:lnL>
                      <a:noFill/>
                    </a:lnL>
                    <a:lnR>
                      <a:noFill/>
                    </a:lnR>
                    <a:lnT>
                      <a:noFill/>
                    </a:lnT>
                    <a:lnB>
                      <a:noFill/>
                    </a:lnB>
                  </a:tcPr>
                </a:tc>
                <a:extLst>
                  <a:ext uri="{0D108BD9-81ED-4DB2-BD59-A6C34878D82A}">
                    <a16:rowId xmlns:a16="http://schemas.microsoft.com/office/drawing/2014/main" val="1823404687"/>
                  </a:ext>
                </a:extLst>
              </a:tr>
              <a:tr h="165304">
                <a:tc>
                  <a:txBody>
                    <a:bodyPr/>
                    <a:lstStyle/>
                    <a:p>
                      <a:pPr algn="l" fontAlgn="b"/>
                      <a:r>
                        <a:rPr lang="fr-FR" sz="900" b="0" i="0" u="none" strike="noStrike">
                          <a:solidFill>
                            <a:srgbClr val="000000"/>
                          </a:solidFill>
                          <a:effectLst/>
                          <a:latin typeface="Calibri" panose="020F0502020204030204" pitchFamily="34" charset="0"/>
                        </a:rPr>
                        <a:t> </a:t>
                      </a:r>
                    </a:p>
                  </a:txBody>
                  <a:tcPr marL="0" marR="0" marT="0" marB="0" anchor="b">
                    <a:lnL>
                      <a:noFill/>
                    </a:lnL>
                    <a:lnR>
                      <a:noFill/>
                    </a:lnR>
                    <a:lnT>
                      <a:noFill/>
                    </a:lnT>
                    <a:lnB w="12700" cap="flat" cmpd="sng" algn="ctr">
                      <a:solidFill>
                        <a:srgbClr val="5B9BD5"/>
                      </a:solidFill>
                      <a:prstDash val="solid"/>
                      <a:round/>
                      <a:headEnd type="none" w="med" len="med"/>
                      <a:tailEnd type="none" w="med" len="med"/>
                    </a:lnB>
                  </a:tcPr>
                </a:tc>
                <a:tc>
                  <a:txBody>
                    <a:bodyPr/>
                    <a:lstStyle/>
                    <a:p>
                      <a:pPr algn="l" fontAlgn="b"/>
                      <a:r>
                        <a:rPr lang="fr-FR" sz="900" b="0" i="0" u="none" strike="noStrike" dirty="0">
                          <a:solidFill>
                            <a:srgbClr val="000000"/>
                          </a:solidFill>
                          <a:effectLst/>
                          <a:latin typeface="Calibri" panose="020F0502020204030204" pitchFamily="34" charset="0"/>
                        </a:rPr>
                        <a:t>Adjoints administratifs</a:t>
                      </a:r>
                    </a:p>
                  </a:txBody>
                  <a:tcPr marL="0" marR="0" marT="0" marB="0" anchor="b">
                    <a:lnL>
                      <a:noFill/>
                    </a:lnL>
                    <a:lnR>
                      <a:noFill/>
                    </a:lnR>
                    <a:lnT>
                      <a:noFill/>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625597362"/>
                  </a:ext>
                </a:extLst>
              </a:tr>
            </a:tbl>
          </a:graphicData>
        </a:graphic>
      </p:graphicFrame>
    </p:spTree>
    <p:extLst>
      <p:ext uri="{BB962C8B-B14F-4D97-AF65-F5344CB8AC3E}">
        <p14:creationId xmlns:p14="http://schemas.microsoft.com/office/powerpoint/2010/main" val="3091993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6892" y="2625485"/>
            <a:ext cx="8639908" cy="706437"/>
          </a:xfrm>
        </p:spPr>
        <p:txBody>
          <a:bodyPr>
            <a:normAutofit/>
          </a:bodyPr>
          <a:lstStyle/>
          <a:p>
            <a:pPr algn="l" eaLnBrk="1" fontAlgn="auto" hangingPunct="1">
              <a:spcAft>
                <a:spcPts val="0"/>
              </a:spcAft>
              <a:defRPr/>
            </a:pPr>
            <a:r>
              <a:rPr lang="fr-FR" sz="1800" dirty="0" smtClean="0">
                <a:solidFill>
                  <a:schemeClr val="tx1"/>
                </a:solidFill>
                <a:latin typeface="Arial" panose="020B0604020202020204" pitchFamily="34" charset="0"/>
                <a:cs typeface="Arial" panose="020B0604020202020204" pitchFamily="34" charset="0"/>
              </a:rPr>
              <a:t>3.4</a:t>
            </a:r>
            <a:r>
              <a:rPr lang="fr-FR" sz="1800" dirty="0">
                <a:solidFill>
                  <a:schemeClr val="tx1"/>
                </a:solidFill>
                <a:latin typeface="Arial" panose="020B0604020202020204" pitchFamily="34" charset="0"/>
                <a:cs typeface="Arial" panose="020B0604020202020204" pitchFamily="34" charset="0"/>
              </a:rPr>
              <a:t>/ Titulaires </a:t>
            </a:r>
            <a:r>
              <a:rPr lang="fr-FR" sz="1800" dirty="0" smtClean="0">
                <a:solidFill>
                  <a:schemeClr val="tx1"/>
                </a:solidFill>
                <a:latin typeface="Arial" panose="020B0604020202020204" pitchFamily="34" charset="0"/>
                <a:cs typeface="Arial" panose="020B0604020202020204" pitchFamily="34" charset="0"/>
              </a:rPr>
              <a:t>BIATSS- </a:t>
            </a:r>
            <a:r>
              <a:rPr lang="fr-FR" sz="1800" dirty="0">
                <a:solidFill>
                  <a:schemeClr val="tx1"/>
                </a:solidFill>
                <a:latin typeface="Arial" panose="020B0604020202020204" pitchFamily="34" charset="0"/>
                <a:cs typeface="Arial" panose="020B0604020202020204" pitchFamily="34" charset="0"/>
              </a:rPr>
              <a:t>croisement des répartitions par genre et </a:t>
            </a:r>
            <a:r>
              <a:rPr lang="fr-FR" sz="1800" dirty="0" smtClean="0">
                <a:solidFill>
                  <a:schemeClr val="tx1"/>
                </a:solidFill>
                <a:latin typeface="Arial" panose="020B0604020202020204" pitchFamily="34" charset="0"/>
                <a:cs typeface="Arial" panose="020B0604020202020204" pitchFamily="34" charset="0"/>
              </a:rPr>
              <a:t>catégorie</a:t>
            </a:r>
            <a:endParaRPr lang="fr-FR" sz="1800" dirty="0">
              <a:solidFill>
                <a:schemeClr val="tx1"/>
              </a:solidFill>
              <a:latin typeface="Arial" panose="020B0604020202020204" pitchFamily="34" charset="0"/>
              <a:cs typeface="Arial" panose="020B0604020202020204" pitchFamily="34" charset="0"/>
            </a:endParaRPr>
          </a:p>
        </p:txBody>
      </p:sp>
      <p:graphicFrame>
        <p:nvGraphicFramePr>
          <p:cNvPr id="7" name="Espace réservé du contenu 6"/>
          <p:cNvGraphicFramePr>
            <a:graphicFrameLocks noGrp="1"/>
          </p:cNvGraphicFramePr>
          <p:nvPr>
            <p:ph sz="quarter" idx="1"/>
            <p:extLst>
              <p:ext uri="{D42A27DB-BD31-4B8C-83A1-F6EECF244321}">
                <p14:modId xmlns:p14="http://schemas.microsoft.com/office/powerpoint/2010/main" val="2920733958"/>
              </p:ext>
            </p:extLst>
          </p:nvPr>
        </p:nvGraphicFramePr>
        <p:xfrm>
          <a:off x="-180528" y="3077645"/>
          <a:ext cx="4044950" cy="21859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Espace réservé du contenu 11"/>
          <p:cNvGraphicFramePr>
            <a:graphicFrameLocks noGrp="1"/>
          </p:cNvGraphicFramePr>
          <p:nvPr>
            <p:ph sz="quarter" idx="2"/>
            <p:extLst>
              <p:ext uri="{D42A27DB-BD31-4B8C-83A1-F6EECF244321}">
                <p14:modId xmlns:p14="http://schemas.microsoft.com/office/powerpoint/2010/main" val="3196234490"/>
              </p:ext>
            </p:extLst>
          </p:nvPr>
        </p:nvGraphicFramePr>
        <p:xfrm>
          <a:off x="5364088" y="3098820"/>
          <a:ext cx="4044950" cy="21875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Espace réservé du contenu 12"/>
          <p:cNvGraphicFramePr>
            <a:graphicFrameLocks noGrp="1"/>
          </p:cNvGraphicFramePr>
          <p:nvPr>
            <p:ph sz="half" idx="3"/>
            <p:extLst>
              <p:ext uri="{D42A27DB-BD31-4B8C-83A1-F6EECF244321}">
                <p14:modId xmlns:p14="http://schemas.microsoft.com/office/powerpoint/2010/main" val="4220788026"/>
              </p:ext>
            </p:extLst>
          </p:nvPr>
        </p:nvGraphicFramePr>
        <p:xfrm>
          <a:off x="671736" y="4712999"/>
          <a:ext cx="6948264" cy="2088232"/>
        </p:xfrm>
        <a:graphic>
          <a:graphicData uri="http://schemas.openxmlformats.org/drawingml/2006/chart">
            <c:chart xmlns:c="http://schemas.openxmlformats.org/drawingml/2006/chart" xmlns:r="http://schemas.openxmlformats.org/officeDocument/2006/relationships" r:id="rId4"/>
          </a:graphicData>
        </a:graphic>
      </p:graphicFrame>
      <p:sp>
        <p:nvSpPr>
          <p:cNvPr id="2" name="Espace réservé du numéro de diapositive 1"/>
          <p:cNvSpPr>
            <a:spLocks noGrp="1"/>
          </p:cNvSpPr>
          <p:nvPr>
            <p:ph type="sldNum" sz="quarter" idx="12"/>
          </p:nvPr>
        </p:nvSpPr>
        <p:spPr/>
        <p:txBody>
          <a:bodyPr/>
          <a:lstStyle/>
          <a:p>
            <a:pPr>
              <a:defRPr/>
            </a:pPr>
            <a:fld id="{66A38980-7121-40E9-AF30-9683D75D7607}" type="slidenum">
              <a:rPr lang="fr-FR" smtClean="0"/>
              <a:pPr>
                <a:defRPr/>
              </a:pPr>
              <a:t>12</a:t>
            </a:fld>
            <a:endParaRPr lang="fr-FR"/>
          </a:p>
        </p:txBody>
      </p:sp>
      <p:graphicFrame>
        <p:nvGraphicFramePr>
          <p:cNvPr id="8" name="Graphique 7"/>
          <p:cNvGraphicFramePr>
            <a:graphicFrameLocks/>
          </p:cNvGraphicFramePr>
          <p:nvPr>
            <p:extLst>
              <p:ext uri="{D42A27DB-BD31-4B8C-83A1-F6EECF244321}">
                <p14:modId xmlns:p14="http://schemas.microsoft.com/office/powerpoint/2010/main" val="704450753"/>
              </p:ext>
            </p:extLst>
          </p:nvPr>
        </p:nvGraphicFramePr>
        <p:xfrm>
          <a:off x="755576" y="142381"/>
          <a:ext cx="7290555" cy="2483104"/>
        </p:xfrm>
        <a:graphic>
          <a:graphicData uri="http://schemas.openxmlformats.org/drawingml/2006/chart">
            <c:chart xmlns:c="http://schemas.openxmlformats.org/drawingml/2006/chart" xmlns:r="http://schemas.openxmlformats.org/officeDocument/2006/relationships" r:id="rId5"/>
          </a:graphicData>
        </a:graphic>
      </p:graphicFrame>
      <p:sp>
        <p:nvSpPr>
          <p:cNvPr id="3" name="Rectangle 2"/>
          <p:cNvSpPr/>
          <p:nvPr/>
        </p:nvSpPr>
        <p:spPr>
          <a:xfrm>
            <a:off x="3150277" y="3652619"/>
            <a:ext cx="2880320" cy="707886"/>
          </a:xfrm>
          <a:prstGeom prst="rect">
            <a:avLst/>
          </a:prstGeom>
          <a:ln w="19050">
            <a:solidFill>
              <a:schemeClr val="accent3">
                <a:lumMod val="40000"/>
                <a:lumOff val="60000"/>
              </a:schemeClr>
            </a:solidFill>
          </a:ln>
        </p:spPr>
        <p:txBody>
          <a:bodyPr wrap="square">
            <a:spAutoFit/>
          </a:bodyPr>
          <a:lstStyle/>
          <a:p>
            <a:r>
              <a:rPr lang="fr-FR" sz="1000" dirty="0"/>
              <a:t>On remarque ici que la répartition H/F sur les 3 catégories d’emplois </a:t>
            </a:r>
            <a:r>
              <a:rPr lang="fr-FR" sz="1000" dirty="0" smtClean="0"/>
              <a:t>varie  :</a:t>
            </a:r>
          </a:p>
          <a:p>
            <a:r>
              <a:rPr lang="fr-FR" sz="1000" dirty="0" smtClean="0"/>
              <a:t>59% des hommes sont des catégories A ou A+ contre 26% chez les femmes.</a:t>
            </a:r>
          </a:p>
        </p:txBody>
      </p:sp>
    </p:spTree>
    <p:extLst>
      <p:ext uri="{BB962C8B-B14F-4D97-AF65-F5344CB8AC3E}">
        <p14:creationId xmlns:p14="http://schemas.microsoft.com/office/powerpoint/2010/main" val="2086073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09283" y="148794"/>
            <a:ext cx="8568103" cy="791418"/>
          </a:xfrm>
        </p:spPr>
        <p:txBody>
          <a:bodyPr>
            <a:normAutofit/>
          </a:bodyPr>
          <a:lstStyle/>
          <a:p>
            <a:pPr algn="l" eaLnBrk="1" fontAlgn="auto" hangingPunct="1">
              <a:spcAft>
                <a:spcPts val="0"/>
              </a:spcAft>
              <a:defRPr/>
            </a:pPr>
            <a:r>
              <a:rPr lang="fr-FR" sz="1800" dirty="0" smtClean="0">
                <a:solidFill>
                  <a:schemeClr val="tx1"/>
                </a:solidFill>
                <a:latin typeface="Arial" panose="020B0604020202020204" pitchFamily="34" charset="0"/>
                <a:cs typeface="Arial" panose="020B0604020202020204" pitchFamily="34" charset="0"/>
              </a:rPr>
              <a:t>3.5</a:t>
            </a:r>
            <a:r>
              <a:rPr lang="fr-FR" sz="1800" dirty="0">
                <a:solidFill>
                  <a:schemeClr val="tx1"/>
                </a:solidFill>
                <a:latin typeface="Arial" panose="020B0604020202020204" pitchFamily="34" charset="0"/>
                <a:cs typeface="Arial" panose="020B0604020202020204" pitchFamily="34" charset="0"/>
              </a:rPr>
              <a:t>/ Titulaires </a:t>
            </a:r>
            <a:r>
              <a:rPr lang="fr-FR" sz="1800" dirty="0" smtClean="0">
                <a:solidFill>
                  <a:schemeClr val="tx1"/>
                </a:solidFill>
                <a:latin typeface="Arial" panose="020B0604020202020204" pitchFamily="34" charset="0"/>
                <a:cs typeface="Arial" panose="020B0604020202020204" pitchFamily="34" charset="0"/>
              </a:rPr>
              <a:t>BIATSS </a:t>
            </a:r>
            <a:r>
              <a:rPr lang="fr-FR" sz="1800" dirty="0">
                <a:solidFill>
                  <a:schemeClr val="tx1"/>
                </a:solidFill>
                <a:latin typeface="Arial" panose="020B0604020202020204" pitchFamily="34" charset="0"/>
                <a:cs typeface="Arial" panose="020B0604020202020204" pitchFamily="34" charset="0"/>
              </a:rPr>
              <a:t>– Répartition par </a:t>
            </a:r>
            <a:r>
              <a:rPr lang="fr-FR" sz="1800" dirty="0" smtClean="0">
                <a:solidFill>
                  <a:schemeClr val="tx1"/>
                </a:solidFill>
                <a:latin typeface="Arial" panose="020B0604020202020204" pitchFamily="34" charset="0"/>
                <a:cs typeface="Arial" panose="020B0604020202020204" pitchFamily="34" charset="0"/>
              </a:rPr>
              <a:t>affectation</a:t>
            </a:r>
            <a:endParaRPr lang="fr-FR" sz="1800" dirty="0">
              <a:solidFill>
                <a:schemeClr val="tx1"/>
              </a:solidFill>
              <a:latin typeface="Arial" panose="020B0604020202020204" pitchFamily="34" charset="0"/>
              <a:cs typeface="Arial" panose="020B0604020202020204" pitchFamily="34" charset="0"/>
            </a:endParaRPr>
          </a:p>
        </p:txBody>
      </p:sp>
      <p:graphicFrame>
        <p:nvGraphicFramePr>
          <p:cNvPr id="7" name="Espace réservé du contenu 6"/>
          <p:cNvGraphicFramePr>
            <a:graphicFrameLocks noGrp="1"/>
          </p:cNvGraphicFramePr>
          <p:nvPr>
            <p:ph sz="half" idx="1"/>
            <p:extLst>
              <p:ext uri="{D42A27DB-BD31-4B8C-83A1-F6EECF244321}">
                <p14:modId xmlns:p14="http://schemas.microsoft.com/office/powerpoint/2010/main" val="2701949398"/>
              </p:ext>
            </p:extLst>
          </p:nvPr>
        </p:nvGraphicFramePr>
        <p:xfrm>
          <a:off x="467544" y="980728"/>
          <a:ext cx="3816423" cy="2664296"/>
        </p:xfrm>
        <a:graphic>
          <a:graphicData uri="http://schemas.openxmlformats.org/drawingml/2006/chart">
            <c:chart xmlns:c="http://schemas.openxmlformats.org/drawingml/2006/chart" xmlns:r="http://schemas.openxmlformats.org/officeDocument/2006/relationships" r:id="rId2"/>
          </a:graphicData>
        </a:graphic>
      </p:graphicFrame>
      <p:sp>
        <p:nvSpPr>
          <p:cNvPr id="2" name="Espace réservé du numéro de diapositive 1"/>
          <p:cNvSpPr>
            <a:spLocks noGrp="1"/>
          </p:cNvSpPr>
          <p:nvPr>
            <p:ph type="sldNum" sz="quarter" idx="12"/>
          </p:nvPr>
        </p:nvSpPr>
        <p:spPr/>
        <p:txBody>
          <a:bodyPr/>
          <a:lstStyle/>
          <a:p>
            <a:fld id="{ACF67B19-02F2-48C1-993D-3D5388EDBA9B}" type="slidenum">
              <a:rPr lang="fr-FR" smtClean="0"/>
              <a:t>13</a:t>
            </a:fld>
            <a:endParaRPr lang="fr-FR"/>
          </a:p>
        </p:txBody>
      </p:sp>
      <p:graphicFrame>
        <p:nvGraphicFramePr>
          <p:cNvPr id="3" name="Tableau 2"/>
          <p:cNvGraphicFramePr>
            <a:graphicFrameLocks noGrp="1"/>
          </p:cNvGraphicFramePr>
          <p:nvPr>
            <p:extLst>
              <p:ext uri="{D42A27DB-BD31-4B8C-83A1-F6EECF244321}">
                <p14:modId xmlns:p14="http://schemas.microsoft.com/office/powerpoint/2010/main" val="1418344491"/>
              </p:ext>
            </p:extLst>
          </p:nvPr>
        </p:nvGraphicFramePr>
        <p:xfrm>
          <a:off x="5060950" y="1332413"/>
          <a:ext cx="3454400" cy="3152775"/>
        </p:xfrm>
        <a:graphic>
          <a:graphicData uri="http://schemas.openxmlformats.org/drawingml/2006/table">
            <a:tbl>
              <a:tblPr/>
              <a:tblGrid>
                <a:gridCol w="2425700">
                  <a:extLst>
                    <a:ext uri="{9D8B030D-6E8A-4147-A177-3AD203B41FA5}">
                      <a16:colId xmlns:a16="http://schemas.microsoft.com/office/drawing/2014/main" val="3363475092"/>
                    </a:ext>
                  </a:extLst>
                </a:gridCol>
                <a:gridCol w="660400">
                  <a:extLst>
                    <a:ext uri="{9D8B030D-6E8A-4147-A177-3AD203B41FA5}">
                      <a16:colId xmlns:a16="http://schemas.microsoft.com/office/drawing/2014/main" val="3277601588"/>
                    </a:ext>
                  </a:extLst>
                </a:gridCol>
                <a:gridCol w="368300">
                  <a:extLst>
                    <a:ext uri="{9D8B030D-6E8A-4147-A177-3AD203B41FA5}">
                      <a16:colId xmlns:a16="http://schemas.microsoft.com/office/drawing/2014/main" val="829206625"/>
                    </a:ext>
                  </a:extLst>
                </a:gridCol>
              </a:tblGrid>
              <a:tr h="142875">
                <a:tc>
                  <a:txBody>
                    <a:bodyPr/>
                    <a:lstStyle/>
                    <a:p>
                      <a:pPr algn="ctr" fontAlgn="b"/>
                      <a:r>
                        <a:rPr lang="fr-FR" sz="800" b="1" i="0" u="none" strike="noStrike" dirty="0">
                          <a:solidFill>
                            <a:srgbClr val="000000"/>
                          </a:solidFill>
                          <a:effectLst/>
                          <a:latin typeface="Arial" panose="020B0604020202020204" pitchFamily="34" charset="0"/>
                        </a:rPr>
                        <a:t>Détail des affectations dans les </a:t>
                      </a:r>
                      <a:r>
                        <a:rPr lang="fr-FR" sz="800" b="1" i="0" u="none" strike="noStrike" dirty="0" smtClean="0">
                          <a:solidFill>
                            <a:srgbClr val="000000"/>
                          </a:solidFill>
                          <a:effectLst/>
                          <a:latin typeface="Arial" panose="020B0604020202020204" pitchFamily="34" charset="0"/>
                        </a:rPr>
                        <a:t>services</a:t>
                      </a:r>
                      <a:endParaRPr lang="fr-FR" sz="800" b="1" i="0" u="none" strike="noStrike" dirty="0">
                        <a:solidFill>
                          <a:srgbClr val="000000"/>
                        </a:solidFill>
                        <a:effectLst/>
                        <a:latin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a:solidFill>
                            <a:srgbClr val="000000"/>
                          </a:solidFill>
                          <a:effectLst/>
                          <a:latin typeface="Arial" panose="020B0604020202020204" pitchFamily="34" charset="0"/>
                        </a:rPr>
                        <a:t>2017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4823300"/>
                  </a:ext>
                </a:extLst>
              </a:tr>
              <a:tr h="142875">
                <a:tc>
                  <a:txBody>
                    <a:bodyPr/>
                    <a:lstStyle/>
                    <a:p>
                      <a:pPr algn="l" fontAlgn="b"/>
                      <a:r>
                        <a:rPr lang="fr-FR" sz="800" b="0" i="0" u="none" strike="noStrike" dirty="0">
                          <a:solidFill>
                            <a:srgbClr val="000000"/>
                          </a:solidFill>
                          <a:effectLst/>
                          <a:latin typeface="Arial" panose="020B0604020202020204" pitchFamily="34" charset="0"/>
                        </a:rPr>
                        <a:t>AGENCE COMPTABLE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Arial" panose="020B060402020202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Arial" panose="020B0604020202020204" pitchFamily="34" charset="0"/>
                        </a:rPr>
                        <a:t>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1099672"/>
                  </a:ext>
                </a:extLst>
              </a:tr>
              <a:tr h="142875">
                <a:tc>
                  <a:txBody>
                    <a:bodyPr/>
                    <a:lstStyle/>
                    <a:p>
                      <a:pPr algn="l" fontAlgn="b"/>
                      <a:r>
                        <a:rPr lang="fr-FR" sz="800" b="0" i="0" u="none" strike="noStrike" dirty="0">
                          <a:solidFill>
                            <a:srgbClr val="000000"/>
                          </a:solidFill>
                          <a:effectLst/>
                          <a:latin typeface="Arial" panose="020B0604020202020204" pitchFamily="34" charset="0"/>
                        </a:rPr>
                        <a:t>CABINET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Arial" panose="020B060402020202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Arial" panose="020B0604020202020204" pitchFamily="34" charset="0"/>
                        </a:rPr>
                        <a:t>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852461"/>
                  </a:ext>
                </a:extLst>
              </a:tr>
              <a:tr h="142875">
                <a:tc>
                  <a:txBody>
                    <a:bodyPr/>
                    <a:lstStyle/>
                    <a:p>
                      <a:pPr algn="l" fontAlgn="b"/>
                      <a:r>
                        <a:rPr lang="fr-FR" sz="800" b="0" i="0" u="none" strike="noStrike" dirty="0">
                          <a:solidFill>
                            <a:srgbClr val="000000"/>
                          </a:solidFill>
                          <a:effectLst/>
                          <a:latin typeface="Arial" panose="020B0604020202020204" pitchFamily="34" charset="0"/>
                        </a:rPr>
                        <a:t>COMMUNICATION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Arial" panose="020B060402020202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Arial" panose="020B0604020202020204" pitchFamily="34" charset="0"/>
                        </a:rPr>
                        <a:t>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3204399"/>
                  </a:ext>
                </a:extLst>
              </a:tr>
              <a:tr h="142875">
                <a:tc>
                  <a:txBody>
                    <a:bodyPr/>
                    <a:lstStyle/>
                    <a:p>
                      <a:pPr algn="l" fontAlgn="b"/>
                      <a:r>
                        <a:rPr lang="fr-FR" sz="800" b="0" i="0" u="none" strike="noStrike" dirty="0">
                          <a:solidFill>
                            <a:srgbClr val="000000"/>
                          </a:solidFill>
                          <a:effectLst/>
                          <a:latin typeface="Arial" panose="020B0604020202020204" pitchFamily="34" charset="0"/>
                        </a:rPr>
                        <a:t>DAF</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Arial" panose="020B060402020202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Arial" panose="020B0604020202020204" pitchFamily="34" charset="0"/>
                        </a:rPr>
                        <a:t>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9367758"/>
                  </a:ext>
                </a:extLst>
              </a:tr>
              <a:tr h="142875">
                <a:tc>
                  <a:txBody>
                    <a:bodyPr/>
                    <a:lstStyle/>
                    <a:p>
                      <a:pPr algn="l" fontAlgn="b"/>
                      <a:r>
                        <a:rPr lang="fr-FR" sz="800" b="0" i="0" u="none" strike="noStrike" dirty="0">
                          <a:solidFill>
                            <a:srgbClr val="000000"/>
                          </a:solidFill>
                          <a:effectLst/>
                          <a:latin typeface="Arial" panose="020B0604020202020204" pitchFamily="34" charset="0"/>
                        </a:rPr>
                        <a:t>DFVU</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Arial" panose="020B060402020202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Arial" panose="020B0604020202020204" pitchFamily="34" charset="0"/>
                        </a:rPr>
                        <a:t>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2923725"/>
                  </a:ext>
                </a:extLst>
              </a:tr>
              <a:tr h="142875">
                <a:tc>
                  <a:txBody>
                    <a:bodyPr/>
                    <a:lstStyle/>
                    <a:p>
                      <a:pPr algn="l" fontAlgn="b"/>
                      <a:r>
                        <a:rPr lang="fr-FR" sz="800" b="0" i="0" u="none" strike="noStrike" dirty="0">
                          <a:solidFill>
                            <a:srgbClr val="000000"/>
                          </a:solidFill>
                          <a:effectLst/>
                          <a:latin typeface="Arial" panose="020B0604020202020204" pitchFamily="34" charset="0"/>
                        </a:rPr>
                        <a:t>DGS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Arial" panose="020B060402020202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Arial" panose="020B0604020202020204" pitchFamily="34" charset="0"/>
                        </a:rPr>
                        <a:t>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3211844"/>
                  </a:ext>
                </a:extLst>
              </a:tr>
              <a:tr h="142875">
                <a:tc>
                  <a:txBody>
                    <a:bodyPr/>
                    <a:lstStyle/>
                    <a:p>
                      <a:pPr algn="l" fontAlgn="b"/>
                      <a:r>
                        <a:rPr lang="fr-FR" sz="800" b="0" i="0" u="none" strike="noStrike" dirty="0">
                          <a:solidFill>
                            <a:srgbClr val="000000"/>
                          </a:solidFill>
                          <a:effectLst/>
                          <a:latin typeface="Arial" panose="020B0604020202020204" pitchFamily="34" charset="0"/>
                        </a:rPr>
                        <a:t>DRH</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Arial" panose="020B0604020202020204" pitchFamily="34" charset="0"/>
                        </a:rPr>
                        <a:t>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Arial" panose="020B0604020202020204" pitchFamily="34" charset="0"/>
                        </a:rPr>
                        <a:t>12%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3251048"/>
                  </a:ext>
                </a:extLst>
              </a:tr>
              <a:tr h="142875">
                <a:tc>
                  <a:txBody>
                    <a:bodyPr/>
                    <a:lstStyle/>
                    <a:p>
                      <a:pPr algn="l" fontAlgn="b"/>
                      <a:r>
                        <a:rPr lang="fr-FR" sz="800" b="0" i="0" u="none" strike="noStrike" dirty="0">
                          <a:solidFill>
                            <a:srgbClr val="000000"/>
                          </a:solidFill>
                          <a:effectLst/>
                          <a:latin typeface="Arial" panose="020B0604020202020204" pitchFamily="34" charset="0"/>
                        </a:rPr>
                        <a:t>DSI</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Arial" panose="020B0604020202020204" pitchFamily="34" charset="0"/>
                        </a:rPr>
                        <a:t>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Arial" panose="020B0604020202020204" pitchFamily="34" charset="0"/>
                        </a:rPr>
                        <a:t>14%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6338644"/>
                  </a:ext>
                </a:extLst>
              </a:tr>
              <a:tr h="142875">
                <a:tc>
                  <a:txBody>
                    <a:bodyPr/>
                    <a:lstStyle/>
                    <a:p>
                      <a:pPr algn="l" fontAlgn="b"/>
                      <a:r>
                        <a:rPr lang="fr-FR" sz="800" b="0" i="0" u="none" strike="noStrike" dirty="0">
                          <a:solidFill>
                            <a:srgbClr val="000000"/>
                          </a:solidFill>
                          <a:effectLst/>
                          <a:latin typeface="Arial" panose="020B0604020202020204" pitchFamily="34" charset="0"/>
                        </a:rPr>
                        <a:t>SAI</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Arial" panose="020B060402020202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Arial" panose="020B0604020202020204" pitchFamily="34" charset="0"/>
                        </a:rPr>
                        <a:t>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3071170"/>
                  </a:ext>
                </a:extLst>
              </a:tr>
              <a:tr h="142875">
                <a:tc>
                  <a:txBody>
                    <a:bodyPr/>
                    <a:lstStyle/>
                    <a:p>
                      <a:pPr algn="l" fontAlgn="b"/>
                      <a:r>
                        <a:rPr lang="fr-FR" sz="800" b="0" i="0" u="none" strike="noStrike" dirty="0">
                          <a:solidFill>
                            <a:srgbClr val="000000"/>
                          </a:solidFill>
                          <a:effectLst/>
                          <a:latin typeface="Arial" panose="020B0604020202020204" pitchFamily="34" charset="0"/>
                        </a:rPr>
                        <a:t>SASJ</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Arial" panose="020B060402020202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Arial" panose="020B0604020202020204" pitchFamily="34" charset="0"/>
                        </a:rPr>
                        <a:t>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5179271"/>
                  </a:ext>
                </a:extLst>
              </a:tr>
              <a:tr h="142875">
                <a:tc>
                  <a:txBody>
                    <a:bodyPr/>
                    <a:lstStyle/>
                    <a:p>
                      <a:pPr algn="l" fontAlgn="b"/>
                      <a:r>
                        <a:rPr lang="fr-FR" sz="800" b="0" i="0" u="none" strike="noStrike" dirty="0">
                          <a:solidFill>
                            <a:srgbClr val="000000"/>
                          </a:solidFill>
                          <a:effectLst/>
                          <a:latin typeface="Arial" panose="020B0604020202020204" pitchFamily="34" charset="0"/>
                        </a:rPr>
                        <a:t>SCD</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Arial" panose="020B0604020202020204" pitchFamily="34" charset="0"/>
                        </a:rPr>
                        <a:t>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Arial" panose="020B0604020202020204" pitchFamily="34" charset="0"/>
                        </a:rPr>
                        <a:t>15%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7499473"/>
                  </a:ext>
                </a:extLst>
              </a:tr>
              <a:tr h="142875">
                <a:tc>
                  <a:txBody>
                    <a:bodyPr/>
                    <a:lstStyle/>
                    <a:p>
                      <a:pPr algn="l" fontAlgn="b"/>
                      <a:r>
                        <a:rPr lang="fr-FR" sz="800" b="0" i="0" u="none" strike="noStrike" dirty="0">
                          <a:solidFill>
                            <a:srgbClr val="000000"/>
                          </a:solidFill>
                          <a:effectLst/>
                          <a:latin typeface="Arial" panose="020B0604020202020204" pitchFamily="34" charset="0"/>
                        </a:rPr>
                        <a:t>SCOLARITE CENTRALE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Arial" panose="020B060402020202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Arial" panose="020B0604020202020204" pitchFamily="34" charset="0"/>
                        </a:rPr>
                        <a:t>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0529263"/>
                  </a:ext>
                </a:extLst>
              </a:tr>
              <a:tr h="142875">
                <a:tc>
                  <a:txBody>
                    <a:bodyPr/>
                    <a:lstStyle/>
                    <a:p>
                      <a:pPr algn="l" fontAlgn="b"/>
                      <a:r>
                        <a:rPr lang="fr-FR" sz="800" b="0" i="0" u="none" strike="noStrike" dirty="0" smtClean="0">
                          <a:solidFill>
                            <a:srgbClr val="000000"/>
                          </a:solidFill>
                          <a:effectLst/>
                          <a:latin typeface="Arial" panose="020B0604020202020204" pitchFamily="34" charset="0"/>
                        </a:rPr>
                        <a:t>SCVC</a:t>
                      </a:r>
                      <a:endParaRPr lang="fr-FR" sz="800" b="0" i="0" u="none" strike="noStrike" dirty="0">
                        <a:solidFill>
                          <a:srgbClr val="000000"/>
                        </a:solidFill>
                        <a:effectLst/>
                        <a:latin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Arial" panose="020B060402020202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Arial" panose="020B0604020202020204" pitchFamily="34" charset="0"/>
                        </a:rPr>
                        <a:t>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103527"/>
                  </a:ext>
                </a:extLst>
              </a:tr>
              <a:tr h="142875">
                <a:tc>
                  <a:txBody>
                    <a:bodyPr/>
                    <a:lstStyle/>
                    <a:p>
                      <a:pPr algn="l" fontAlgn="b"/>
                      <a:r>
                        <a:rPr lang="fr-FR" sz="800" b="0" i="0" u="none" strike="noStrike" dirty="0">
                          <a:solidFill>
                            <a:srgbClr val="000000"/>
                          </a:solidFill>
                          <a:effectLst/>
                          <a:latin typeface="Arial" panose="020B0604020202020204" pitchFamily="34" charset="0"/>
                        </a:rPr>
                        <a:t>SFC</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Arial" panose="020B060402020202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Arial" panose="020B0604020202020204" pitchFamily="34" charset="0"/>
                        </a:rPr>
                        <a:t>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100489"/>
                  </a:ext>
                </a:extLst>
              </a:tr>
              <a:tr h="142875">
                <a:tc>
                  <a:txBody>
                    <a:bodyPr/>
                    <a:lstStyle/>
                    <a:p>
                      <a:pPr algn="l" fontAlgn="b"/>
                      <a:r>
                        <a:rPr lang="fr-FR" sz="800" b="0" i="0" u="none" strike="noStrike" dirty="0">
                          <a:solidFill>
                            <a:srgbClr val="000000"/>
                          </a:solidFill>
                          <a:effectLst/>
                          <a:latin typeface="Arial" panose="020B0604020202020204" pitchFamily="34" charset="0"/>
                        </a:rPr>
                        <a:t>SPLM</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Arial" panose="020B0604020202020204" pitchFamily="34"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Arial" panose="020B0604020202020204" pitchFamily="34" charset="0"/>
                        </a:rPr>
                        <a:t>9%</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9896065"/>
                  </a:ext>
                </a:extLst>
              </a:tr>
              <a:tr h="142875">
                <a:tc>
                  <a:txBody>
                    <a:bodyPr/>
                    <a:lstStyle/>
                    <a:p>
                      <a:pPr algn="l" fontAlgn="b"/>
                      <a:r>
                        <a:rPr lang="fr-FR" sz="800" b="0" i="0" u="none" strike="noStrike" dirty="0" smtClean="0">
                          <a:solidFill>
                            <a:srgbClr val="000000"/>
                          </a:solidFill>
                          <a:effectLst/>
                          <a:latin typeface="Arial" panose="020B0604020202020204" pitchFamily="34" charset="0"/>
                        </a:rPr>
                        <a:t>SRP</a:t>
                      </a:r>
                      <a:endParaRPr lang="fr-FR" sz="800" b="0" i="0" u="none" strike="noStrike" dirty="0">
                        <a:solidFill>
                          <a:srgbClr val="000000"/>
                        </a:solidFill>
                        <a:effectLst/>
                        <a:latin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Arial" panose="020B0604020202020204" pitchFamily="34" charset="0"/>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Arial" panose="020B0604020202020204" pitchFamily="34" charset="0"/>
                        </a:rPr>
                        <a:t>6%</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9010663"/>
                  </a:ext>
                </a:extLst>
              </a:tr>
              <a:tr h="142875">
                <a:tc>
                  <a:txBody>
                    <a:bodyPr/>
                    <a:lstStyle/>
                    <a:p>
                      <a:pPr algn="l" fontAlgn="b"/>
                      <a:r>
                        <a:rPr lang="fr-FR" sz="800" b="0" i="0" u="none" strike="noStrike" dirty="0">
                          <a:solidFill>
                            <a:srgbClr val="000000"/>
                          </a:solidFill>
                          <a:effectLst/>
                          <a:latin typeface="Arial" panose="020B0604020202020204" pitchFamily="34" charset="0"/>
                        </a:rPr>
                        <a:t>SUAPS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Arial" panose="020B060402020202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Arial" panose="020B0604020202020204" pitchFamily="34" charset="0"/>
                        </a:rPr>
                        <a:t>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8093131"/>
                  </a:ext>
                </a:extLst>
              </a:tr>
              <a:tr h="142875">
                <a:tc>
                  <a:txBody>
                    <a:bodyPr/>
                    <a:lstStyle/>
                    <a:p>
                      <a:pPr algn="l" fontAlgn="b"/>
                      <a:r>
                        <a:rPr lang="fr-FR" sz="800" b="0" i="0" u="none" strike="noStrike" dirty="0">
                          <a:solidFill>
                            <a:srgbClr val="000000"/>
                          </a:solidFill>
                          <a:effectLst/>
                          <a:latin typeface="Arial" panose="020B0604020202020204" pitchFamily="34" charset="0"/>
                        </a:rPr>
                        <a:t>SUIO </a:t>
                      </a:r>
                      <a:r>
                        <a:rPr lang="fr-FR" sz="800" b="0" i="0" u="none" strike="noStrike" dirty="0" smtClean="0">
                          <a:solidFill>
                            <a:srgbClr val="000000"/>
                          </a:solidFill>
                          <a:effectLst/>
                          <a:latin typeface="Arial" panose="020B0604020202020204" pitchFamily="34" charset="0"/>
                        </a:rPr>
                        <a:t>IP</a:t>
                      </a:r>
                      <a:endParaRPr lang="fr-FR" sz="800" b="0" i="0" u="none" strike="noStrike" dirty="0">
                        <a:solidFill>
                          <a:srgbClr val="000000"/>
                        </a:solidFill>
                        <a:effectLst/>
                        <a:latin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Arial" panose="020B060402020202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Arial" panose="020B0604020202020204" pitchFamily="34" charset="0"/>
                        </a:rPr>
                        <a:t>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3034483"/>
                  </a:ext>
                </a:extLst>
              </a:tr>
              <a:tr h="142875">
                <a:tc>
                  <a:txBody>
                    <a:bodyPr/>
                    <a:lstStyle/>
                    <a:p>
                      <a:pPr algn="l" fontAlgn="b"/>
                      <a:r>
                        <a:rPr lang="fr-FR" sz="800" b="0" i="0" u="none" strike="noStrike" dirty="0" smtClean="0">
                          <a:solidFill>
                            <a:srgbClr val="000000"/>
                          </a:solidFill>
                          <a:effectLst/>
                          <a:latin typeface="Arial" panose="020B0604020202020204" pitchFamily="34" charset="0"/>
                        </a:rPr>
                        <a:t>SUMPPS</a:t>
                      </a:r>
                      <a:endParaRPr lang="fr-FR" sz="800" b="0" i="0" u="none" strike="noStrike" dirty="0">
                        <a:solidFill>
                          <a:srgbClr val="000000"/>
                        </a:solidFill>
                        <a:effectLst/>
                        <a:latin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Arial" panose="020B060402020202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Arial" panose="020B0604020202020204" pitchFamily="34" charset="0"/>
                        </a:rPr>
                        <a:t>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8212743"/>
                  </a:ext>
                </a:extLst>
              </a:tr>
              <a:tr h="142875">
                <a:tc>
                  <a:txBody>
                    <a:bodyPr/>
                    <a:lstStyle/>
                    <a:p>
                      <a:pPr algn="l" fontAlgn="b"/>
                      <a:r>
                        <a:rPr lang="fr-FR" sz="800" b="0" i="0" u="none" strike="noStrike">
                          <a:solidFill>
                            <a:srgbClr val="000000"/>
                          </a:solidFill>
                          <a:effectLst/>
                          <a:latin typeface="Arial" panose="020B0604020202020204" pitchFamily="34" charset="0"/>
                        </a:rPr>
                        <a:t>SUP</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Arial" panose="020B060402020202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Arial" panose="020B0604020202020204" pitchFamily="34" charset="0"/>
                        </a:rPr>
                        <a:t>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1036971"/>
                  </a:ext>
                </a:extLst>
              </a:tr>
              <a:tr h="152400">
                <a:tc>
                  <a:txBody>
                    <a:bodyPr/>
                    <a:lstStyle/>
                    <a:p>
                      <a:pPr algn="l" fontAlgn="b"/>
                      <a:r>
                        <a:rPr lang="fr-FR" sz="800" b="1" i="0" u="none" strike="noStrike">
                          <a:solidFill>
                            <a:srgbClr val="000000"/>
                          </a:solidFill>
                          <a:effectLst/>
                          <a:latin typeface="Arial" panose="020B0604020202020204" pitchFamily="34" charset="0"/>
                        </a:rPr>
                        <a:t>TOTAL</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1" i="0" u="none" strike="noStrike">
                          <a:solidFill>
                            <a:srgbClr val="000000"/>
                          </a:solidFill>
                          <a:effectLst/>
                          <a:latin typeface="Arial" panose="020B0604020202020204" pitchFamily="34" charset="0"/>
                        </a:rPr>
                        <a:t>146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2302168"/>
                  </a:ext>
                </a:extLst>
              </a:tr>
            </a:tbl>
          </a:graphicData>
        </a:graphic>
      </p:graphicFrame>
      <p:graphicFrame>
        <p:nvGraphicFramePr>
          <p:cNvPr id="4" name="Tableau 3"/>
          <p:cNvGraphicFramePr>
            <a:graphicFrameLocks noGrp="1"/>
          </p:cNvGraphicFramePr>
          <p:nvPr>
            <p:extLst>
              <p:ext uri="{D42A27DB-BD31-4B8C-83A1-F6EECF244321}">
                <p14:modId xmlns:p14="http://schemas.microsoft.com/office/powerpoint/2010/main" val="786333338"/>
              </p:ext>
            </p:extLst>
          </p:nvPr>
        </p:nvGraphicFramePr>
        <p:xfrm>
          <a:off x="467544" y="4077072"/>
          <a:ext cx="3898900" cy="1733550"/>
        </p:xfrm>
        <a:graphic>
          <a:graphicData uri="http://schemas.openxmlformats.org/drawingml/2006/table">
            <a:tbl>
              <a:tblPr/>
              <a:tblGrid>
                <a:gridCol w="762000">
                  <a:extLst>
                    <a:ext uri="{9D8B030D-6E8A-4147-A177-3AD203B41FA5}">
                      <a16:colId xmlns:a16="http://schemas.microsoft.com/office/drawing/2014/main" val="907680141"/>
                    </a:ext>
                  </a:extLst>
                </a:gridCol>
                <a:gridCol w="762000">
                  <a:extLst>
                    <a:ext uri="{9D8B030D-6E8A-4147-A177-3AD203B41FA5}">
                      <a16:colId xmlns:a16="http://schemas.microsoft.com/office/drawing/2014/main" val="1990582240"/>
                    </a:ext>
                  </a:extLst>
                </a:gridCol>
                <a:gridCol w="762000">
                  <a:extLst>
                    <a:ext uri="{9D8B030D-6E8A-4147-A177-3AD203B41FA5}">
                      <a16:colId xmlns:a16="http://schemas.microsoft.com/office/drawing/2014/main" val="1567324432"/>
                    </a:ext>
                  </a:extLst>
                </a:gridCol>
                <a:gridCol w="850900">
                  <a:extLst>
                    <a:ext uri="{9D8B030D-6E8A-4147-A177-3AD203B41FA5}">
                      <a16:colId xmlns:a16="http://schemas.microsoft.com/office/drawing/2014/main" val="34489582"/>
                    </a:ext>
                  </a:extLst>
                </a:gridCol>
                <a:gridCol w="762000">
                  <a:extLst>
                    <a:ext uri="{9D8B030D-6E8A-4147-A177-3AD203B41FA5}">
                      <a16:colId xmlns:a16="http://schemas.microsoft.com/office/drawing/2014/main" val="4128447765"/>
                    </a:ext>
                  </a:extLst>
                </a:gridCol>
              </a:tblGrid>
              <a:tr h="190500">
                <a:tc gridSpan="3">
                  <a:txBody>
                    <a:bodyPr/>
                    <a:lstStyle/>
                    <a:p>
                      <a:pPr algn="l" fontAlgn="b"/>
                      <a:r>
                        <a:rPr lang="fr-FR" sz="800" b="1" i="0" u="none" strike="noStrike">
                          <a:solidFill>
                            <a:srgbClr val="000000"/>
                          </a:solidFill>
                          <a:effectLst/>
                          <a:latin typeface="Arial" panose="020B0604020202020204" pitchFamily="34" charset="0"/>
                          <a:cs typeface="Arial" panose="020B0604020202020204" pitchFamily="34" charset="0"/>
                        </a:rPr>
                        <a:t>Titulaires BIATSS dans les UFR</a:t>
                      </a:r>
                    </a:p>
                  </a:txBody>
                  <a:tcPr marL="9525" marR="9525" marT="9525" marB="0" anchor="b">
                    <a:lnL>
                      <a:noFill/>
                    </a:lnL>
                    <a:lnR>
                      <a:noFill/>
                    </a:lnR>
                    <a:lnT>
                      <a:noFill/>
                    </a:lnT>
                    <a:lnB>
                      <a:noFill/>
                    </a:lnB>
                  </a:tcPr>
                </a:tc>
                <a:tc hMerge="1">
                  <a:txBody>
                    <a:bodyPr/>
                    <a:lstStyle/>
                    <a:p>
                      <a:endParaRPr lang="fr-FR"/>
                    </a:p>
                  </a:txBody>
                  <a:tcPr/>
                </a:tc>
                <a:tc hMerge="1">
                  <a:txBody>
                    <a:bodyPr/>
                    <a:lstStyle/>
                    <a:p>
                      <a:endParaRPr lang="fr-FR"/>
                    </a:p>
                  </a:txBody>
                  <a:tcPr/>
                </a:tc>
                <a:tc>
                  <a:txBody>
                    <a:bodyPr/>
                    <a:lstStyle/>
                    <a:p>
                      <a:pPr algn="l" fontAlgn="b"/>
                      <a:endParaRPr lang="fr-FR"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fr-FR"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495704203"/>
                  </a:ext>
                </a:extLst>
              </a:tr>
              <a:tr h="200025">
                <a:tc>
                  <a:txBody>
                    <a:bodyPr/>
                    <a:lstStyle/>
                    <a:p>
                      <a:pPr algn="l" fontAlgn="b"/>
                      <a:endParaRPr lang="fr-FR"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8714914"/>
                  </a:ext>
                </a:extLst>
              </a:tr>
              <a:tr h="571500">
                <a:tc>
                  <a:txBody>
                    <a:bodyPr/>
                    <a:lstStyle/>
                    <a:p>
                      <a:pPr algn="l" fontAlgn="ctr"/>
                      <a:r>
                        <a:rPr lang="fr-FR" sz="8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800" b="1" i="0" u="none" strike="noStrike" dirty="0">
                          <a:solidFill>
                            <a:srgbClr val="000000"/>
                          </a:solidFill>
                          <a:effectLst/>
                          <a:latin typeface="Arial" panose="020B0604020202020204" pitchFamily="34" charset="0"/>
                          <a:cs typeface="Arial" panose="020B0604020202020204" pitchFamily="34" charset="0"/>
                        </a:rPr>
                        <a:t>Total BIATSS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800" b="1" i="1" u="none" strike="noStrike" dirty="0">
                          <a:solidFill>
                            <a:srgbClr val="000000"/>
                          </a:solidFill>
                          <a:effectLst/>
                          <a:latin typeface="Arial" panose="020B0604020202020204" pitchFamily="34" charset="0"/>
                          <a:cs typeface="Arial" panose="020B0604020202020204" pitchFamily="34" charset="0"/>
                        </a:rPr>
                        <a:t>Part sur total BIATSS UBS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800" b="1" i="1" u="none" strike="noStrike" dirty="0">
                          <a:solidFill>
                            <a:srgbClr val="5B9BD5"/>
                          </a:solidFill>
                          <a:effectLst/>
                          <a:latin typeface="Arial" panose="020B0604020202020204" pitchFamily="34" charset="0"/>
                          <a:cs typeface="Arial" panose="020B0604020202020204" pitchFamily="34" charset="0"/>
                        </a:rPr>
                        <a:t>Dont laboratoires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800" b="1" i="1" u="none" strike="noStrike">
                          <a:solidFill>
                            <a:srgbClr val="5B9BD5"/>
                          </a:solidFill>
                          <a:effectLst/>
                          <a:latin typeface="Arial" panose="020B0604020202020204" pitchFamily="34" charset="0"/>
                          <a:cs typeface="Arial" panose="020B0604020202020204" pitchFamily="34" charset="0"/>
                        </a:rPr>
                        <a:t>Part sur total BIATSS UFR</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1679055"/>
                  </a:ext>
                </a:extLst>
              </a:tr>
              <a:tr h="190500">
                <a:tc>
                  <a:txBody>
                    <a:bodyPr/>
                    <a:lstStyle/>
                    <a:p>
                      <a:pPr algn="l" fontAlgn="b"/>
                      <a:r>
                        <a:rPr lang="fr-FR" sz="800" b="0" i="0" u="none" strike="noStrike" dirty="0">
                          <a:solidFill>
                            <a:srgbClr val="000000"/>
                          </a:solidFill>
                          <a:effectLst/>
                          <a:latin typeface="Arial" panose="020B0604020202020204" pitchFamily="34" charset="0"/>
                          <a:cs typeface="Arial" panose="020B0604020202020204" pitchFamily="34" charset="0"/>
                        </a:rPr>
                        <a:t>UFR DSEG</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Arial" panose="020B0604020202020204" pitchFamily="34" charset="0"/>
                          <a:cs typeface="Arial" panose="020B060402020202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1" u="none" strike="noStrike">
                          <a:solidFill>
                            <a:srgbClr val="000000"/>
                          </a:solidFill>
                          <a:effectLst/>
                          <a:latin typeface="Arial" panose="020B0604020202020204" pitchFamily="34" charset="0"/>
                          <a:cs typeface="Arial" panose="020B060402020202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1" u="none" strike="noStrike">
                          <a:solidFill>
                            <a:srgbClr val="5B9BD5"/>
                          </a:solidFill>
                          <a:effectLst/>
                          <a:latin typeface="Arial" panose="020B0604020202020204" pitchFamily="34" charset="0"/>
                          <a:cs typeface="Arial" panose="020B060402020202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1" u="none" strike="noStrike">
                          <a:solidFill>
                            <a:srgbClr val="5B9BD5"/>
                          </a:solidFill>
                          <a:effectLst/>
                          <a:latin typeface="Arial" panose="020B0604020202020204" pitchFamily="34" charset="0"/>
                          <a:cs typeface="Arial" panose="020B0604020202020204" pitchFamily="34" charset="0"/>
                        </a:rPr>
                        <a:t>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8695630"/>
                  </a:ext>
                </a:extLst>
              </a:tr>
              <a:tr h="190500">
                <a:tc>
                  <a:txBody>
                    <a:bodyPr/>
                    <a:lstStyle/>
                    <a:p>
                      <a:pPr algn="l" fontAlgn="b"/>
                      <a:r>
                        <a:rPr lang="fr-FR" sz="800" b="0" i="0" u="none" strike="noStrike">
                          <a:solidFill>
                            <a:srgbClr val="000000"/>
                          </a:solidFill>
                          <a:effectLst/>
                          <a:latin typeface="Arial" panose="020B0604020202020204" pitchFamily="34" charset="0"/>
                          <a:cs typeface="Arial" panose="020B0604020202020204" pitchFamily="34" charset="0"/>
                        </a:rPr>
                        <a:t>UFR LLSHS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Arial" panose="020B0604020202020204" pitchFamily="34" charset="0"/>
                          <a:cs typeface="Arial" panose="020B0604020202020204" pitchFamily="34" charset="0"/>
                        </a:rPr>
                        <a: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1" u="none" strike="noStrike">
                          <a:solidFill>
                            <a:srgbClr val="000000"/>
                          </a:solidFill>
                          <a:effectLst/>
                          <a:latin typeface="Arial" panose="020B0604020202020204" pitchFamily="34" charset="0"/>
                          <a:cs typeface="Arial" panose="020B060402020202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1" u="none" strike="noStrike">
                          <a:solidFill>
                            <a:srgbClr val="5B9BD5"/>
                          </a:solidFill>
                          <a:effectLst/>
                          <a:latin typeface="Arial" panose="020B0604020202020204" pitchFamily="34" charset="0"/>
                          <a:cs typeface="Arial" panose="020B060402020202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1" u="none" strike="noStrike">
                          <a:solidFill>
                            <a:srgbClr val="5B9BD5"/>
                          </a:solidFill>
                          <a:effectLst/>
                          <a:latin typeface="Arial" panose="020B0604020202020204" pitchFamily="34" charset="0"/>
                          <a:cs typeface="Arial" panose="020B0604020202020204" pitchFamily="34" charset="0"/>
                        </a:rPr>
                        <a:t>14%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7214232"/>
                  </a:ext>
                </a:extLst>
              </a:tr>
              <a:tr h="190500">
                <a:tc>
                  <a:txBody>
                    <a:bodyPr/>
                    <a:lstStyle/>
                    <a:p>
                      <a:pPr algn="l" fontAlgn="b"/>
                      <a:r>
                        <a:rPr lang="fr-FR" sz="800" b="0" i="0" u="none" strike="noStrike">
                          <a:solidFill>
                            <a:srgbClr val="000000"/>
                          </a:solidFill>
                          <a:effectLst/>
                          <a:latin typeface="Arial" panose="020B0604020202020204" pitchFamily="34" charset="0"/>
                          <a:cs typeface="Arial" panose="020B0604020202020204" pitchFamily="34" charset="0"/>
                        </a:rPr>
                        <a:t>UFR SSI</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Arial" panose="020B0604020202020204" pitchFamily="34" charset="0"/>
                          <a:cs typeface="Arial" panose="020B0604020202020204" pitchFamily="34" charset="0"/>
                        </a:rPr>
                        <a:t>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1" u="none" strike="noStrike">
                          <a:solidFill>
                            <a:srgbClr val="000000"/>
                          </a:solidFill>
                          <a:effectLst/>
                          <a:latin typeface="Arial" panose="020B0604020202020204" pitchFamily="34" charset="0"/>
                          <a:cs typeface="Arial" panose="020B0604020202020204" pitchFamily="34" charset="0"/>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1" u="none" strike="noStrike">
                          <a:solidFill>
                            <a:srgbClr val="5B9BD5"/>
                          </a:solidFill>
                          <a:effectLst/>
                          <a:latin typeface="Arial" panose="020B0604020202020204" pitchFamily="34" charset="0"/>
                          <a:cs typeface="Arial" panose="020B0604020202020204" pitchFamily="34" charset="0"/>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1" u="none" strike="noStrike">
                          <a:solidFill>
                            <a:srgbClr val="5B9BD5"/>
                          </a:solidFill>
                          <a:effectLst/>
                          <a:latin typeface="Arial" panose="020B0604020202020204" pitchFamily="34" charset="0"/>
                          <a:cs typeface="Arial" panose="020B0604020202020204" pitchFamily="34" charset="0"/>
                        </a:rPr>
                        <a:t>43%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5256308"/>
                  </a:ext>
                </a:extLst>
              </a:tr>
              <a:tr h="200025">
                <a:tc>
                  <a:txBody>
                    <a:bodyPr/>
                    <a:lstStyle/>
                    <a:p>
                      <a:pPr algn="l" fontAlgn="b"/>
                      <a:r>
                        <a:rPr lang="fr-FR" sz="8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1" i="0" u="none" strike="noStrike">
                          <a:solidFill>
                            <a:srgbClr val="000000"/>
                          </a:solidFill>
                          <a:effectLst/>
                          <a:latin typeface="Arial" panose="020B0604020202020204" pitchFamily="34" charset="0"/>
                          <a:cs typeface="Arial" panose="020B0604020202020204" pitchFamily="34" charset="0"/>
                        </a:rPr>
                        <a:t>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1" i="1"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1" i="1" u="none" strike="noStrike">
                          <a:solidFill>
                            <a:srgbClr val="5B9BD5"/>
                          </a:solidFill>
                          <a:effectLst/>
                          <a:latin typeface="Arial" panose="020B0604020202020204" pitchFamily="34" charset="0"/>
                          <a:cs typeface="Arial" panose="020B0604020202020204" pitchFamily="34" charset="0"/>
                        </a:rPr>
                        <a:t>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1" i="1" u="none" strike="noStrike" dirty="0">
                          <a:solidFill>
                            <a:srgbClr val="5B9BD5"/>
                          </a:solidFill>
                          <a:effectLst/>
                          <a:latin typeface="Arial" panose="020B0604020202020204" pitchFamily="34" charset="0"/>
                          <a:cs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2194691"/>
                  </a:ext>
                </a:extLst>
              </a:tr>
            </a:tbl>
          </a:graphicData>
        </a:graphic>
      </p:graphicFrame>
      <p:cxnSp>
        <p:nvCxnSpPr>
          <p:cNvPr id="9" name="Connecteur droit avec flèche 8"/>
          <p:cNvCxnSpPr/>
          <p:nvPr/>
        </p:nvCxnSpPr>
        <p:spPr>
          <a:xfrm flipV="1">
            <a:off x="4125721" y="2204864"/>
            <a:ext cx="935229" cy="10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8801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188640"/>
            <a:ext cx="8229600" cy="647974"/>
          </a:xfrm>
        </p:spPr>
        <p:txBody>
          <a:bodyPr>
            <a:normAutofit/>
          </a:bodyPr>
          <a:lstStyle/>
          <a:p>
            <a:pPr algn="l" eaLnBrk="1" fontAlgn="auto" hangingPunct="1">
              <a:spcAft>
                <a:spcPts val="0"/>
              </a:spcAft>
              <a:defRPr/>
            </a:pPr>
            <a:r>
              <a:rPr lang="fr-FR" sz="1800" dirty="0" smtClean="0">
                <a:solidFill>
                  <a:schemeClr val="tx1"/>
                </a:solidFill>
                <a:latin typeface="Arial" panose="020B0604020202020204" pitchFamily="34" charset="0"/>
                <a:cs typeface="Arial" panose="020B0604020202020204" pitchFamily="34" charset="0"/>
              </a:rPr>
              <a:t>3.6</a:t>
            </a:r>
            <a:r>
              <a:rPr lang="fr-FR" sz="1800" dirty="0">
                <a:solidFill>
                  <a:schemeClr val="tx1"/>
                </a:solidFill>
                <a:latin typeface="Arial" panose="020B0604020202020204" pitchFamily="34" charset="0"/>
                <a:cs typeface="Arial" panose="020B0604020202020204" pitchFamily="34" charset="0"/>
              </a:rPr>
              <a:t>/ Titulaires </a:t>
            </a:r>
            <a:r>
              <a:rPr lang="fr-FR" sz="1800" dirty="0" smtClean="0">
                <a:solidFill>
                  <a:schemeClr val="tx1"/>
                </a:solidFill>
                <a:latin typeface="Arial" panose="020B0604020202020204" pitchFamily="34" charset="0"/>
                <a:cs typeface="Arial" panose="020B0604020202020204" pitchFamily="34" charset="0"/>
              </a:rPr>
              <a:t>BIATSS </a:t>
            </a:r>
            <a:r>
              <a:rPr lang="fr-FR" sz="1800" dirty="0">
                <a:solidFill>
                  <a:schemeClr val="tx1"/>
                </a:solidFill>
                <a:latin typeface="Arial" panose="020B0604020202020204" pitchFamily="34" charset="0"/>
                <a:cs typeface="Arial" panose="020B0604020202020204" pitchFamily="34" charset="0"/>
              </a:rPr>
              <a:t>- Démographie </a:t>
            </a:r>
          </a:p>
        </p:txBody>
      </p:sp>
      <p:sp>
        <p:nvSpPr>
          <p:cNvPr id="14339" name="AutoShape 9"/>
          <p:cNvSpPr>
            <a:spLocks/>
          </p:cNvSpPr>
          <p:nvPr/>
        </p:nvSpPr>
        <p:spPr bwMode="auto">
          <a:xfrm rot="-5400000">
            <a:off x="1239329" y="2588062"/>
            <a:ext cx="217488" cy="1124937"/>
          </a:xfrm>
          <a:prstGeom prst="leftBrace">
            <a:avLst>
              <a:gd name="adj1" fmla="val 41362"/>
              <a:gd name="adj2" fmla="val 51667"/>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4340" name="AutoShape 10"/>
          <p:cNvSpPr>
            <a:spLocks/>
          </p:cNvSpPr>
          <p:nvPr/>
        </p:nvSpPr>
        <p:spPr bwMode="auto">
          <a:xfrm rot="-5400000">
            <a:off x="2585492" y="2502459"/>
            <a:ext cx="228600" cy="1296144"/>
          </a:xfrm>
          <a:prstGeom prst="leftBrace">
            <a:avLst>
              <a:gd name="adj1" fmla="val 47280"/>
              <a:gd name="adj2" fmla="val 51667"/>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4341" name="AutoShape 11"/>
          <p:cNvSpPr>
            <a:spLocks/>
          </p:cNvSpPr>
          <p:nvPr/>
        </p:nvSpPr>
        <p:spPr bwMode="auto">
          <a:xfrm rot="-5400000">
            <a:off x="4058721" y="2385955"/>
            <a:ext cx="234471" cy="1512166"/>
          </a:xfrm>
          <a:prstGeom prst="leftBrace">
            <a:avLst>
              <a:gd name="adj1" fmla="val 58635"/>
              <a:gd name="adj2" fmla="val 51667"/>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16392" name="Oval 12"/>
          <p:cNvSpPr>
            <a:spLocks noChangeArrowheads="1"/>
          </p:cNvSpPr>
          <p:nvPr/>
        </p:nvSpPr>
        <p:spPr bwMode="auto">
          <a:xfrm>
            <a:off x="785605" y="3320230"/>
            <a:ext cx="997927" cy="369887"/>
          </a:xfrm>
          <a:prstGeom prst="ellipse">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defRPr/>
            </a:pPr>
            <a:r>
              <a:rPr lang="fr-FR" sz="1400" dirty="0">
                <a:solidFill>
                  <a:schemeClr val="tx1"/>
                </a:solidFill>
              </a:rPr>
              <a:t>6</a:t>
            </a:r>
            <a:r>
              <a:rPr lang="fr-FR" sz="1400" dirty="0" smtClean="0">
                <a:solidFill>
                  <a:schemeClr val="tx1"/>
                </a:solidFill>
              </a:rPr>
              <a:t>%</a:t>
            </a:r>
            <a:endParaRPr lang="fr-FR" sz="1400" dirty="0">
              <a:solidFill>
                <a:schemeClr val="tx1"/>
              </a:solidFill>
            </a:endParaRPr>
          </a:p>
        </p:txBody>
      </p:sp>
      <p:sp>
        <p:nvSpPr>
          <p:cNvPr id="16393" name="Oval 13"/>
          <p:cNvSpPr>
            <a:spLocks noChangeArrowheads="1"/>
          </p:cNvSpPr>
          <p:nvPr/>
        </p:nvSpPr>
        <p:spPr bwMode="auto">
          <a:xfrm>
            <a:off x="2128821" y="3320230"/>
            <a:ext cx="997926" cy="369887"/>
          </a:xfrm>
          <a:prstGeom prst="ellipse">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defRPr/>
            </a:pPr>
            <a:r>
              <a:rPr lang="fr-FR" sz="1400" dirty="0" smtClean="0">
                <a:solidFill>
                  <a:schemeClr val="tx1"/>
                </a:solidFill>
              </a:rPr>
              <a:t>52%</a:t>
            </a:r>
            <a:endParaRPr lang="fr-FR" sz="1400" dirty="0">
              <a:solidFill>
                <a:schemeClr val="tx1"/>
              </a:solidFill>
            </a:endParaRPr>
          </a:p>
        </p:txBody>
      </p:sp>
      <p:sp>
        <p:nvSpPr>
          <p:cNvPr id="16394" name="Oval 14"/>
          <p:cNvSpPr>
            <a:spLocks noChangeArrowheads="1"/>
          </p:cNvSpPr>
          <p:nvPr/>
        </p:nvSpPr>
        <p:spPr bwMode="auto">
          <a:xfrm>
            <a:off x="3650182" y="3326351"/>
            <a:ext cx="901212" cy="385763"/>
          </a:xfrm>
          <a:prstGeom prst="ellipse">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defRPr/>
            </a:pPr>
            <a:r>
              <a:rPr lang="fr-FR" sz="1400" dirty="0" smtClean="0">
                <a:solidFill>
                  <a:schemeClr val="tx1"/>
                </a:solidFill>
              </a:rPr>
              <a:t>42%</a:t>
            </a:r>
            <a:endParaRPr lang="fr-FR" sz="1400" dirty="0">
              <a:solidFill>
                <a:schemeClr val="tx1"/>
              </a:solidFill>
            </a:endParaRPr>
          </a:p>
        </p:txBody>
      </p:sp>
      <p:sp>
        <p:nvSpPr>
          <p:cNvPr id="4" name="Rectangle à coins arrondis 3"/>
          <p:cNvSpPr/>
          <p:nvPr/>
        </p:nvSpPr>
        <p:spPr>
          <a:xfrm>
            <a:off x="5220072" y="1261087"/>
            <a:ext cx="3219283" cy="2304256"/>
          </a:xfrm>
          <a:prstGeom prst="roundRect">
            <a:avLst/>
          </a:prstGeom>
          <a:solidFill>
            <a:schemeClr val="accent6">
              <a:lumMod val="40000"/>
              <a:lumOff val="60000"/>
            </a:schemeClr>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fr-FR" sz="1600" u="sng" dirty="0">
                <a:solidFill>
                  <a:schemeClr val="tx1"/>
                </a:solidFill>
              </a:rPr>
              <a:t>Age moyen </a:t>
            </a:r>
            <a:r>
              <a:rPr lang="fr-FR" sz="1600" u="sng" dirty="0" smtClean="0">
                <a:solidFill>
                  <a:schemeClr val="tx1"/>
                </a:solidFill>
              </a:rPr>
              <a:t>2017 </a:t>
            </a:r>
            <a:r>
              <a:rPr lang="fr-FR" sz="1600" u="sng" dirty="0">
                <a:solidFill>
                  <a:schemeClr val="tx1"/>
                </a:solidFill>
              </a:rPr>
              <a:t>: </a:t>
            </a:r>
            <a:r>
              <a:rPr lang="fr-FR" sz="1600" u="sng" dirty="0" smtClean="0">
                <a:solidFill>
                  <a:schemeClr val="tx1"/>
                </a:solidFill>
              </a:rPr>
              <a:t>47 </a:t>
            </a:r>
            <a:r>
              <a:rPr lang="fr-FR" sz="1600" u="sng" dirty="0">
                <a:solidFill>
                  <a:schemeClr val="tx1"/>
                </a:solidFill>
              </a:rPr>
              <a:t>ans </a:t>
            </a:r>
            <a:r>
              <a:rPr lang="fr-FR" sz="1600" u="sng" dirty="0" smtClean="0">
                <a:solidFill>
                  <a:schemeClr val="tx1"/>
                </a:solidFill>
              </a:rPr>
              <a:t>11 mois</a:t>
            </a:r>
          </a:p>
          <a:p>
            <a:pPr marL="285750" indent="-285750">
              <a:buFont typeface="Arial" panose="020B0604020202020204" pitchFamily="34" charset="0"/>
              <a:buChar char="•"/>
              <a:defRPr/>
            </a:pPr>
            <a:r>
              <a:rPr lang="fr-FR" sz="1600" dirty="0" smtClean="0">
                <a:solidFill>
                  <a:schemeClr val="tx1"/>
                </a:solidFill>
              </a:rPr>
              <a:t>32% de moins de 45 ans</a:t>
            </a:r>
          </a:p>
          <a:p>
            <a:pPr marL="285750" indent="-285750">
              <a:buFont typeface="Arial" panose="020B0604020202020204" pitchFamily="34" charset="0"/>
              <a:buChar char="•"/>
              <a:defRPr/>
            </a:pPr>
            <a:r>
              <a:rPr lang="fr-FR" sz="1600" dirty="0" smtClean="0">
                <a:solidFill>
                  <a:schemeClr val="tx1"/>
                </a:solidFill>
              </a:rPr>
              <a:t>68% de plus de 45 ans</a:t>
            </a:r>
          </a:p>
          <a:p>
            <a:pPr marL="285750" indent="-285750">
              <a:buFont typeface="Arial" panose="020B0604020202020204" pitchFamily="34" charset="0"/>
              <a:buChar char="•"/>
              <a:defRPr/>
            </a:pPr>
            <a:endParaRPr lang="fr-FR" sz="1600" dirty="0">
              <a:solidFill>
                <a:schemeClr val="tx1"/>
              </a:solidFill>
            </a:endParaRPr>
          </a:p>
          <a:p>
            <a:pPr marL="285750" indent="-285750">
              <a:buFont typeface="Arial" panose="020B0604020202020204" pitchFamily="34" charset="0"/>
              <a:buChar char="•"/>
              <a:defRPr/>
            </a:pPr>
            <a:endParaRPr lang="fr-FR" sz="1600" dirty="0" smtClean="0">
              <a:solidFill>
                <a:schemeClr val="tx1"/>
              </a:solidFill>
            </a:endParaRPr>
          </a:p>
          <a:p>
            <a:pPr algn="ctr">
              <a:defRPr/>
            </a:pPr>
            <a:r>
              <a:rPr lang="fr-FR" sz="1400" i="1" dirty="0" smtClean="0">
                <a:solidFill>
                  <a:schemeClr val="tx1"/>
                </a:solidFill>
              </a:rPr>
              <a:t>En 2010, l’âge moyen global était de 45 ans</a:t>
            </a:r>
            <a:endParaRPr lang="fr-FR" sz="1400" i="1" dirty="0">
              <a:solidFill>
                <a:schemeClr val="tx1"/>
              </a:solidFill>
            </a:endParaRPr>
          </a:p>
        </p:txBody>
      </p:sp>
      <p:graphicFrame>
        <p:nvGraphicFramePr>
          <p:cNvPr id="14" name="Graphique 13"/>
          <p:cNvGraphicFramePr>
            <a:graphicFrameLocks/>
          </p:cNvGraphicFramePr>
          <p:nvPr>
            <p:extLst>
              <p:ext uri="{D42A27DB-BD31-4B8C-83A1-F6EECF244321}">
                <p14:modId xmlns:p14="http://schemas.microsoft.com/office/powerpoint/2010/main" val="1117483311"/>
              </p:ext>
            </p:extLst>
          </p:nvPr>
        </p:nvGraphicFramePr>
        <p:xfrm>
          <a:off x="5313101" y="3712114"/>
          <a:ext cx="3352800" cy="269705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Graphique 11"/>
          <p:cNvGraphicFramePr>
            <a:graphicFrameLocks/>
          </p:cNvGraphicFramePr>
          <p:nvPr>
            <p:extLst>
              <p:ext uri="{D42A27DB-BD31-4B8C-83A1-F6EECF244321}">
                <p14:modId xmlns:p14="http://schemas.microsoft.com/office/powerpoint/2010/main" val="2020063132"/>
              </p:ext>
            </p:extLst>
          </p:nvPr>
        </p:nvGraphicFramePr>
        <p:xfrm>
          <a:off x="323528" y="836614"/>
          <a:ext cx="4788024" cy="18739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Graphique 14"/>
          <p:cNvGraphicFramePr>
            <a:graphicFrameLocks/>
          </p:cNvGraphicFramePr>
          <p:nvPr>
            <p:extLst>
              <p:ext uri="{D42A27DB-BD31-4B8C-83A1-F6EECF244321}">
                <p14:modId xmlns:p14="http://schemas.microsoft.com/office/powerpoint/2010/main" val="2329210067"/>
              </p:ext>
            </p:extLst>
          </p:nvPr>
        </p:nvGraphicFramePr>
        <p:xfrm>
          <a:off x="23639" y="4077072"/>
          <a:ext cx="4936067" cy="2193925"/>
        </p:xfrm>
        <a:graphic>
          <a:graphicData uri="http://schemas.openxmlformats.org/drawingml/2006/chart">
            <c:chart xmlns:c="http://schemas.openxmlformats.org/drawingml/2006/chart" xmlns:r="http://schemas.openxmlformats.org/officeDocument/2006/relationships" r:id="rId4"/>
          </a:graphicData>
        </a:graphic>
      </p:graphicFrame>
      <p:sp>
        <p:nvSpPr>
          <p:cNvPr id="2" name="Espace réservé du numéro de diapositive 1"/>
          <p:cNvSpPr>
            <a:spLocks noGrp="1"/>
          </p:cNvSpPr>
          <p:nvPr>
            <p:ph type="sldNum" sz="quarter" idx="12"/>
          </p:nvPr>
        </p:nvSpPr>
        <p:spPr/>
        <p:txBody>
          <a:bodyPr/>
          <a:lstStyle/>
          <a:p>
            <a:fld id="{ACF67B19-02F2-48C1-993D-3D5388EDBA9B}" type="slidenum">
              <a:rPr lang="fr-FR" smtClean="0"/>
              <a:t>14</a:t>
            </a:fld>
            <a:endParaRPr lang="fr-FR"/>
          </a:p>
        </p:txBody>
      </p:sp>
    </p:spTree>
    <p:extLst>
      <p:ext uri="{BB962C8B-B14F-4D97-AF65-F5344CB8AC3E}">
        <p14:creationId xmlns:p14="http://schemas.microsoft.com/office/powerpoint/2010/main" val="1164986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1"/>
            <a:ext cx="8229600" cy="1476375"/>
          </a:xfrm>
        </p:spPr>
        <p:txBody>
          <a:bodyPr>
            <a:normAutofit fontScale="90000"/>
          </a:bodyPr>
          <a:lstStyle/>
          <a:p>
            <a:pPr>
              <a:lnSpc>
                <a:spcPct val="150000"/>
              </a:lnSpc>
              <a:spcBef>
                <a:spcPts val="1200"/>
              </a:spcBef>
              <a:spcAft>
                <a:spcPts val="1200"/>
              </a:spcAft>
              <a:defRPr/>
            </a:pPr>
            <a:r>
              <a:rPr lang="fr-FR" sz="3400" u="sng" dirty="0" smtClean="0">
                <a:solidFill>
                  <a:schemeClr val="accent2"/>
                </a:solidFill>
                <a:latin typeface="+mn-lt"/>
              </a:rPr>
              <a:t>4/ </a:t>
            </a:r>
            <a:r>
              <a:rPr lang="fr-FR" sz="3400" u="sng" dirty="0">
                <a:solidFill>
                  <a:schemeClr val="accent2"/>
                </a:solidFill>
                <a:latin typeface="+mn-lt"/>
              </a:rPr>
              <a:t>Effectifs contractuels </a:t>
            </a:r>
            <a:r>
              <a:rPr lang="fr-FR" sz="3400" u="sng" dirty="0" smtClean="0">
                <a:solidFill>
                  <a:schemeClr val="accent2"/>
                </a:solidFill>
                <a:latin typeface="+mn-lt"/>
              </a:rPr>
              <a:t>BIATSS</a:t>
            </a:r>
            <a:r>
              <a:rPr lang="fr-FR" sz="2800" u="sng" dirty="0" smtClean="0">
                <a:solidFill>
                  <a:schemeClr val="accent2"/>
                </a:solidFill>
                <a:latin typeface="+mn-lt"/>
              </a:rPr>
              <a:t/>
            </a:r>
            <a:br>
              <a:rPr lang="fr-FR" sz="2800" u="sng" dirty="0" smtClean="0">
                <a:solidFill>
                  <a:schemeClr val="accent2"/>
                </a:solidFill>
                <a:latin typeface="+mn-lt"/>
              </a:rPr>
            </a:br>
            <a:r>
              <a:rPr lang="fr-FR" sz="900" dirty="0">
                <a:latin typeface="Arial" panose="020B0604020202020204" pitchFamily="34" charset="0"/>
                <a:cs typeface="Arial" panose="020B0604020202020204" pitchFamily="34" charset="0"/>
              </a:rPr>
              <a:t>Dans les analyses </a:t>
            </a:r>
            <a:r>
              <a:rPr lang="fr-FR" sz="900" dirty="0" smtClean="0">
                <a:latin typeface="Arial" panose="020B0604020202020204" pitchFamily="34" charset="0"/>
                <a:cs typeface="Arial" panose="020B0604020202020204" pitchFamily="34" charset="0"/>
              </a:rPr>
              <a:t>ci-dessous à partir de 2015, </a:t>
            </a:r>
            <a:r>
              <a:rPr lang="fr-FR" sz="900" dirty="0">
                <a:latin typeface="Arial" panose="020B0604020202020204" pitchFamily="34" charset="0"/>
                <a:cs typeface="Arial" panose="020B0604020202020204" pitchFamily="34" charset="0"/>
              </a:rPr>
              <a:t>seuls les contractuels BIATSS UBS (hors fondation et CFA) hors vacations, vacations étudiantes, contrats occasionnels et saisonniers et post-doc sont pris en compte (soit </a:t>
            </a:r>
            <a:r>
              <a:rPr lang="fr-FR" sz="900" dirty="0" smtClean="0">
                <a:latin typeface="Arial" panose="020B0604020202020204" pitchFamily="34" charset="0"/>
                <a:cs typeface="Arial" panose="020B0604020202020204" pitchFamily="34" charset="0"/>
              </a:rPr>
              <a:t>124 </a:t>
            </a:r>
            <a:r>
              <a:rPr lang="fr-FR" sz="900" dirty="0">
                <a:latin typeface="Arial" panose="020B0604020202020204" pitchFamily="34" charset="0"/>
                <a:cs typeface="Arial" panose="020B0604020202020204" pitchFamily="34" charset="0"/>
              </a:rPr>
              <a:t>contrats) </a:t>
            </a:r>
            <a:r>
              <a:rPr lang="fr-FR" sz="2800" u="sng" dirty="0">
                <a:solidFill>
                  <a:schemeClr val="accent2"/>
                </a:solidFill>
                <a:latin typeface="Arial" panose="020B0604020202020204" pitchFamily="34" charset="0"/>
                <a:cs typeface="Arial" panose="020B0604020202020204" pitchFamily="34" charset="0"/>
              </a:rPr>
              <a:t/>
            </a:r>
            <a:br>
              <a:rPr lang="fr-FR" sz="2800" u="sng" dirty="0">
                <a:solidFill>
                  <a:schemeClr val="accent2"/>
                </a:solidFill>
                <a:latin typeface="Arial" panose="020B0604020202020204" pitchFamily="34" charset="0"/>
                <a:cs typeface="Arial" panose="020B0604020202020204" pitchFamily="34" charset="0"/>
              </a:rPr>
            </a:br>
            <a:r>
              <a:rPr lang="fr-FR" sz="1800" dirty="0" smtClean="0">
                <a:solidFill>
                  <a:schemeClr val="tx1"/>
                </a:solidFill>
                <a:latin typeface="Arial" panose="020B0604020202020204" pitchFamily="34" charset="0"/>
                <a:cs typeface="Arial" panose="020B0604020202020204" pitchFamily="34" charset="0"/>
              </a:rPr>
              <a:t>4.1</a:t>
            </a:r>
            <a:r>
              <a:rPr lang="fr-FR" sz="1800" dirty="0">
                <a:solidFill>
                  <a:schemeClr val="tx1"/>
                </a:solidFill>
                <a:latin typeface="Arial" panose="020B0604020202020204" pitchFamily="34" charset="0"/>
                <a:cs typeface="Arial" panose="020B0604020202020204" pitchFamily="34" charset="0"/>
              </a:rPr>
              <a:t>/ Évolution du nombre de contractuels</a:t>
            </a:r>
            <a:endParaRPr lang="fr-FR" sz="1800" u="sng" dirty="0">
              <a:solidFill>
                <a:schemeClr val="accent2"/>
              </a:solidFill>
              <a:latin typeface="Arial" panose="020B0604020202020204" pitchFamily="34" charset="0"/>
              <a:cs typeface="Arial" panose="020B0604020202020204" pitchFamily="34" charset="0"/>
            </a:endParaRPr>
          </a:p>
        </p:txBody>
      </p:sp>
      <p:sp>
        <p:nvSpPr>
          <p:cNvPr id="2" name="Rectangle 1"/>
          <p:cNvSpPr/>
          <p:nvPr/>
        </p:nvSpPr>
        <p:spPr>
          <a:xfrm>
            <a:off x="6450274" y="1476376"/>
            <a:ext cx="2520280" cy="1625017"/>
          </a:xfrm>
          <a:prstGeom prst="wedgeRectCallout">
            <a:avLst>
              <a:gd name="adj1" fmla="val -81049"/>
              <a:gd name="adj2" fmla="val 1816"/>
            </a:avLst>
          </a:prstGeom>
          <a:solidFill>
            <a:schemeClr val="accent6">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dirty="0" smtClean="0">
                <a:solidFill>
                  <a:schemeClr val="tx1"/>
                </a:solidFill>
              </a:rPr>
              <a:t>Nombre de contrats, l’augmentation est la traduction d’une activité recherche à la hausse </a:t>
            </a:r>
          </a:p>
          <a:p>
            <a:pPr algn="ctr"/>
            <a:r>
              <a:rPr lang="fr-FR" sz="1600" dirty="0" smtClean="0">
                <a:solidFill>
                  <a:schemeClr val="tx1"/>
                </a:solidFill>
              </a:rPr>
              <a:t>36 contrats </a:t>
            </a:r>
            <a:r>
              <a:rPr lang="fr-FR" sz="1600" dirty="0" err="1">
                <a:solidFill>
                  <a:schemeClr val="tx1"/>
                </a:solidFill>
              </a:rPr>
              <a:t>B</a:t>
            </a:r>
            <a:r>
              <a:rPr lang="fr-FR" sz="1600" dirty="0" err="1" smtClean="0">
                <a:solidFill>
                  <a:schemeClr val="tx1"/>
                </a:solidFill>
              </a:rPr>
              <a:t>iatss</a:t>
            </a:r>
            <a:r>
              <a:rPr lang="fr-FR" sz="1600" dirty="0" smtClean="0">
                <a:solidFill>
                  <a:schemeClr val="tx1"/>
                </a:solidFill>
              </a:rPr>
              <a:t> en 2016 – 46 en 2017</a:t>
            </a:r>
            <a:endParaRPr lang="fr-FR" sz="1600" dirty="0">
              <a:solidFill>
                <a:schemeClr val="tx1"/>
              </a:solidFill>
            </a:endParaRPr>
          </a:p>
        </p:txBody>
      </p:sp>
      <p:graphicFrame>
        <p:nvGraphicFramePr>
          <p:cNvPr id="36" name="Graphique 35"/>
          <p:cNvGraphicFramePr>
            <a:graphicFrameLocks/>
          </p:cNvGraphicFramePr>
          <p:nvPr>
            <p:extLst>
              <p:ext uri="{D42A27DB-BD31-4B8C-83A1-F6EECF244321}">
                <p14:modId xmlns:p14="http://schemas.microsoft.com/office/powerpoint/2010/main" val="2493341837"/>
              </p:ext>
            </p:extLst>
          </p:nvPr>
        </p:nvGraphicFramePr>
        <p:xfrm>
          <a:off x="397929" y="1481045"/>
          <a:ext cx="5407025" cy="2153220"/>
        </p:xfrm>
        <a:graphic>
          <a:graphicData uri="http://schemas.openxmlformats.org/drawingml/2006/chart">
            <c:chart xmlns:c="http://schemas.openxmlformats.org/drawingml/2006/chart" xmlns:r="http://schemas.openxmlformats.org/officeDocument/2006/relationships" r:id="rId2"/>
          </a:graphicData>
        </a:graphic>
      </p:graphicFrame>
      <p:sp>
        <p:nvSpPr>
          <p:cNvPr id="3" name="Espace réservé du numéro de diapositive 2"/>
          <p:cNvSpPr>
            <a:spLocks noGrp="1"/>
          </p:cNvSpPr>
          <p:nvPr>
            <p:ph type="sldNum" sz="quarter" idx="12"/>
          </p:nvPr>
        </p:nvSpPr>
        <p:spPr/>
        <p:txBody>
          <a:bodyPr/>
          <a:lstStyle/>
          <a:p>
            <a:fld id="{ACF67B19-02F2-48C1-993D-3D5388EDBA9B}" type="slidenum">
              <a:rPr lang="fr-FR" smtClean="0"/>
              <a:t>15</a:t>
            </a:fld>
            <a:endParaRPr lang="fr-FR"/>
          </a:p>
        </p:txBody>
      </p:sp>
      <p:pic>
        <p:nvPicPr>
          <p:cNvPr id="6" name="Image 5"/>
          <p:cNvPicPr>
            <a:picLocks noChangeAspect="1"/>
          </p:cNvPicPr>
          <p:nvPr/>
        </p:nvPicPr>
        <p:blipFill>
          <a:blip r:embed="rId3"/>
          <a:stretch>
            <a:fillRect/>
          </a:stretch>
        </p:blipFill>
        <p:spPr>
          <a:xfrm>
            <a:off x="2339752" y="4459993"/>
            <a:ext cx="6652921" cy="2142745"/>
          </a:xfrm>
          <a:prstGeom prst="rect">
            <a:avLst/>
          </a:prstGeom>
        </p:spPr>
      </p:pic>
      <p:graphicFrame>
        <p:nvGraphicFramePr>
          <p:cNvPr id="9" name="Graphique 8"/>
          <p:cNvGraphicFramePr>
            <a:graphicFrameLocks/>
          </p:cNvGraphicFramePr>
          <p:nvPr>
            <p:extLst>
              <p:ext uri="{D42A27DB-BD31-4B8C-83A1-F6EECF244321}">
                <p14:modId xmlns:p14="http://schemas.microsoft.com/office/powerpoint/2010/main" val="538605128"/>
              </p:ext>
            </p:extLst>
          </p:nvPr>
        </p:nvGraphicFramePr>
        <p:xfrm>
          <a:off x="32275" y="4529650"/>
          <a:ext cx="3069167" cy="1911351"/>
        </p:xfrm>
        <a:graphic>
          <a:graphicData uri="http://schemas.openxmlformats.org/drawingml/2006/chart">
            <c:chart xmlns:c="http://schemas.openxmlformats.org/drawingml/2006/chart" xmlns:r="http://schemas.openxmlformats.org/officeDocument/2006/relationships" r:id="rId4"/>
          </a:graphicData>
        </a:graphic>
      </p:graphicFrame>
      <p:sp>
        <p:nvSpPr>
          <p:cNvPr id="5" name="ZoneTexte 4"/>
          <p:cNvSpPr txBox="1"/>
          <p:nvPr/>
        </p:nvSpPr>
        <p:spPr>
          <a:xfrm>
            <a:off x="395536" y="4149080"/>
            <a:ext cx="5760640" cy="369332"/>
          </a:xfrm>
          <a:prstGeom prst="rect">
            <a:avLst/>
          </a:prstGeom>
          <a:noFill/>
        </p:spPr>
        <p:txBody>
          <a:bodyPr wrap="square" rtlCol="0">
            <a:spAutoFit/>
          </a:bodyPr>
          <a:lstStyle/>
          <a:p>
            <a:r>
              <a:rPr lang="fr-FR" dirty="0" smtClean="0">
                <a:latin typeface="Arial" panose="020B0604020202020204" pitchFamily="34" charset="0"/>
                <a:cs typeface="Arial" panose="020B0604020202020204" pitchFamily="34" charset="0"/>
              </a:rPr>
              <a:t>4.2/ Contractuels BIATSS – répartition par genre</a:t>
            </a:r>
            <a:endParaRPr 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4283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0"/>
            <a:ext cx="8229600" cy="1052513"/>
          </a:xfrm>
        </p:spPr>
        <p:txBody>
          <a:bodyPr>
            <a:normAutofit/>
          </a:bodyPr>
          <a:lstStyle/>
          <a:p>
            <a:pPr algn="l" eaLnBrk="1" fontAlgn="auto" hangingPunct="1">
              <a:spcAft>
                <a:spcPts val="0"/>
              </a:spcAft>
              <a:defRPr/>
            </a:pPr>
            <a:r>
              <a:rPr lang="fr-FR" sz="1800" dirty="0" smtClean="0">
                <a:solidFill>
                  <a:schemeClr val="tx1"/>
                </a:solidFill>
                <a:latin typeface="Arial" panose="020B0604020202020204" pitchFamily="34" charset="0"/>
                <a:cs typeface="Arial" panose="020B0604020202020204" pitchFamily="34" charset="0"/>
              </a:rPr>
              <a:t>4.3</a:t>
            </a:r>
            <a:r>
              <a:rPr lang="fr-FR" sz="1800" dirty="0">
                <a:solidFill>
                  <a:schemeClr val="tx1"/>
                </a:solidFill>
                <a:latin typeface="Arial" panose="020B0604020202020204" pitchFamily="34" charset="0"/>
                <a:cs typeface="Arial" panose="020B0604020202020204" pitchFamily="34" charset="0"/>
              </a:rPr>
              <a:t>/ Contractuels </a:t>
            </a:r>
            <a:r>
              <a:rPr lang="fr-FR" sz="1800" dirty="0" smtClean="0">
                <a:solidFill>
                  <a:schemeClr val="tx1"/>
                </a:solidFill>
                <a:latin typeface="Arial" panose="020B0604020202020204" pitchFamily="34" charset="0"/>
                <a:cs typeface="Arial" panose="020B0604020202020204" pitchFamily="34" charset="0"/>
              </a:rPr>
              <a:t>BIATSS </a:t>
            </a:r>
            <a:r>
              <a:rPr lang="fr-FR" sz="1800" dirty="0">
                <a:solidFill>
                  <a:schemeClr val="tx1"/>
                </a:solidFill>
                <a:latin typeface="Arial" panose="020B0604020202020204" pitchFamily="34" charset="0"/>
                <a:cs typeface="Arial" panose="020B0604020202020204" pitchFamily="34" charset="0"/>
              </a:rPr>
              <a:t>– répartition par </a:t>
            </a:r>
            <a:r>
              <a:rPr lang="fr-FR" sz="1800" dirty="0" smtClean="0">
                <a:solidFill>
                  <a:schemeClr val="tx1"/>
                </a:solidFill>
                <a:latin typeface="Arial" panose="020B0604020202020204" pitchFamily="34" charset="0"/>
                <a:cs typeface="Arial" panose="020B0604020202020204" pitchFamily="34" charset="0"/>
              </a:rPr>
              <a:t>catégorie</a:t>
            </a:r>
            <a:endParaRPr lang="fr-FR" sz="1800" dirty="0">
              <a:solidFill>
                <a:schemeClr val="tx1"/>
              </a:solidFill>
              <a:latin typeface="Arial" panose="020B0604020202020204" pitchFamily="34" charset="0"/>
              <a:cs typeface="Arial" panose="020B0604020202020204" pitchFamily="34" charset="0"/>
            </a:endParaRPr>
          </a:p>
        </p:txBody>
      </p:sp>
      <p:graphicFrame>
        <p:nvGraphicFramePr>
          <p:cNvPr id="6" name="Espace réservé du contenu 5"/>
          <p:cNvGraphicFramePr>
            <a:graphicFrameLocks noGrp="1"/>
          </p:cNvGraphicFramePr>
          <p:nvPr>
            <p:ph sz="half" idx="1"/>
            <p:extLst>
              <p:ext uri="{D42A27DB-BD31-4B8C-83A1-F6EECF244321}">
                <p14:modId xmlns:p14="http://schemas.microsoft.com/office/powerpoint/2010/main" val="3824803065"/>
              </p:ext>
            </p:extLst>
          </p:nvPr>
        </p:nvGraphicFramePr>
        <p:xfrm>
          <a:off x="2699792" y="692697"/>
          <a:ext cx="3471242" cy="2592288"/>
        </p:xfrm>
        <a:graphic>
          <a:graphicData uri="http://schemas.openxmlformats.org/drawingml/2006/chart">
            <c:chart xmlns:c="http://schemas.openxmlformats.org/drawingml/2006/chart" xmlns:r="http://schemas.openxmlformats.org/officeDocument/2006/relationships" r:id="rId2"/>
          </a:graphicData>
        </a:graphic>
      </p:graphicFrame>
      <p:sp>
        <p:nvSpPr>
          <p:cNvPr id="2" name="Espace réservé du numéro de diapositive 1"/>
          <p:cNvSpPr>
            <a:spLocks noGrp="1"/>
          </p:cNvSpPr>
          <p:nvPr>
            <p:ph type="sldNum" sz="quarter" idx="12"/>
          </p:nvPr>
        </p:nvSpPr>
        <p:spPr/>
        <p:txBody>
          <a:bodyPr/>
          <a:lstStyle/>
          <a:p>
            <a:fld id="{ACF67B19-02F2-48C1-993D-3D5388EDBA9B}" type="slidenum">
              <a:rPr lang="fr-FR" smtClean="0"/>
              <a:t>16</a:t>
            </a:fld>
            <a:endParaRPr lang="fr-FR"/>
          </a:p>
        </p:txBody>
      </p:sp>
      <p:graphicFrame>
        <p:nvGraphicFramePr>
          <p:cNvPr id="7" name="Espace réservé du contenu 6"/>
          <p:cNvGraphicFramePr>
            <a:graphicFrameLocks noGrp="1"/>
          </p:cNvGraphicFramePr>
          <p:nvPr>
            <p:ph sz="half" idx="2"/>
            <p:extLst>
              <p:ext uri="{D42A27DB-BD31-4B8C-83A1-F6EECF244321}">
                <p14:modId xmlns:p14="http://schemas.microsoft.com/office/powerpoint/2010/main" val="2830068628"/>
              </p:ext>
            </p:extLst>
          </p:nvPr>
        </p:nvGraphicFramePr>
        <p:xfrm>
          <a:off x="886236" y="2951025"/>
          <a:ext cx="7615758" cy="2891978"/>
        </p:xfrm>
        <a:graphic>
          <a:graphicData uri="http://schemas.openxmlformats.org/drawingml/2006/chart">
            <c:chart xmlns:c="http://schemas.openxmlformats.org/drawingml/2006/chart" xmlns:r="http://schemas.openxmlformats.org/officeDocument/2006/relationships" r:id="rId3"/>
          </a:graphicData>
        </a:graphic>
      </p:graphicFrame>
      <p:sp>
        <p:nvSpPr>
          <p:cNvPr id="4" name="ZoneTexte 3"/>
          <p:cNvSpPr txBox="1"/>
          <p:nvPr/>
        </p:nvSpPr>
        <p:spPr>
          <a:xfrm>
            <a:off x="1835696" y="2987661"/>
            <a:ext cx="6336704" cy="369332"/>
          </a:xfrm>
          <a:prstGeom prst="rect">
            <a:avLst/>
          </a:prstGeom>
          <a:noFill/>
        </p:spPr>
        <p:txBody>
          <a:bodyPr wrap="square" rtlCol="0">
            <a:spAutoFit/>
          </a:bodyPr>
          <a:lstStyle/>
          <a:p>
            <a:pPr algn="ctr"/>
            <a:r>
              <a:rPr lang="fr-FR" dirty="0" smtClean="0"/>
              <a:t>Évolution des Contractuels BIATSS par catégorie</a:t>
            </a:r>
            <a:endParaRPr lang="fr-FR" dirty="0"/>
          </a:p>
        </p:txBody>
      </p:sp>
      <p:sp>
        <p:nvSpPr>
          <p:cNvPr id="3" name="Rectangle 2"/>
          <p:cNvSpPr/>
          <p:nvPr/>
        </p:nvSpPr>
        <p:spPr>
          <a:xfrm>
            <a:off x="1259632" y="5956241"/>
            <a:ext cx="7011652" cy="400110"/>
          </a:xfrm>
          <a:prstGeom prst="rect">
            <a:avLst/>
          </a:prstGeom>
        </p:spPr>
        <p:txBody>
          <a:bodyPr wrap="square">
            <a:spAutoFit/>
          </a:bodyPr>
          <a:lstStyle/>
          <a:p>
            <a:r>
              <a:rPr lang="fr-FR" sz="1000" dirty="0" smtClean="0">
                <a:solidFill>
                  <a:srgbClr val="000000"/>
                </a:solidFill>
                <a:latin typeface="Arial" panose="020B0604020202020204" pitchFamily="34" charset="0"/>
              </a:rPr>
              <a:t>L’Affaiblissement </a:t>
            </a:r>
            <a:r>
              <a:rPr lang="fr-FR" sz="1000" dirty="0">
                <a:solidFill>
                  <a:srgbClr val="000000"/>
                </a:solidFill>
                <a:latin typeface="Arial" panose="020B0604020202020204" pitchFamily="34" charset="0"/>
              </a:rPr>
              <a:t>de la courbe correspondant aux personnels contractuels de catégorie A en 2013 n’est dû qu’à l’obligation réglementaire de comptabiliser les A+ à part ; </a:t>
            </a:r>
            <a:endParaRPr lang="fr-FR" sz="1000" dirty="0"/>
          </a:p>
        </p:txBody>
      </p:sp>
    </p:spTree>
    <p:extLst>
      <p:ext uri="{BB962C8B-B14F-4D97-AF65-F5344CB8AC3E}">
        <p14:creationId xmlns:p14="http://schemas.microsoft.com/office/powerpoint/2010/main" val="3798249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0"/>
            <a:ext cx="8229600" cy="1125538"/>
          </a:xfrm>
        </p:spPr>
        <p:txBody>
          <a:bodyPr>
            <a:normAutofit/>
          </a:bodyPr>
          <a:lstStyle/>
          <a:p>
            <a:pPr algn="l" eaLnBrk="1" fontAlgn="auto" hangingPunct="1">
              <a:spcAft>
                <a:spcPts val="0"/>
              </a:spcAft>
              <a:defRPr/>
            </a:pPr>
            <a:r>
              <a:rPr lang="fr-FR" sz="1800" dirty="0" smtClean="0">
                <a:solidFill>
                  <a:schemeClr val="tx1"/>
                </a:solidFill>
                <a:latin typeface="Arial" panose="020B0604020202020204" pitchFamily="34" charset="0"/>
                <a:cs typeface="Arial" panose="020B0604020202020204" pitchFamily="34" charset="0"/>
              </a:rPr>
              <a:t>4.4</a:t>
            </a:r>
            <a:r>
              <a:rPr lang="fr-FR" sz="1800" dirty="0">
                <a:solidFill>
                  <a:schemeClr val="tx1"/>
                </a:solidFill>
                <a:latin typeface="Arial" panose="020B0604020202020204" pitchFamily="34" charset="0"/>
                <a:cs typeface="Arial" panose="020B0604020202020204" pitchFamily="34" charset="0"/>
              </a:rPr>
              <a:t>/ Contractuels </a:t>
            </a:r>
            <a:r>
              <a:rPr lang="fr-FR" sz="1800" dirty="0" smtClean="0">
                <a:solidFill>
                  <a:schemeClr val="tx1"/>
                </a:solidFill>
                <a:latin typeface="Arial" panose="020B0604020202020204" pitchFamily="34" charset="0"/>
                <a:cs typeface="Arial" panose="020B0604020202020204" pitchFamily="34" charset="0"/>
              </a:rPr>
              <a:t>BIATSS </a:t>
            </a:r>
            <a:r>
              <a:rPr lang="fr-FR" sz="1800" dirty="0">
                <a:solidFill>
                  <a:schemeClr val="tx1"/>
                </a:solidFill>
                <a:latin typeface="Arial" panose="020B0604020202020204" pitchFamily="34" charset="0"/>
                <a:cs typeface="Arial" panose="020B0604020202020204" pitchFamily="34" charset="0"/>
              </a:rPr>
              <a:t>– répartition par affectation</a:t>
            </a:r>
          </a:p>
        </p:txBody>
      </p:sp>
      <p:sp>
        <p:nvSpPr>
          <p:cNvPr id="6" name="Rectangle à coins arrondis 5"/>
          <p:cNvSpPr/>
          <p:nvPr/>
        </p:nvSpPr>
        <p:spPr>
          <a:xfrm>
            <a:off x="1115616" y="1556792"/>
            <a:ext cx="1728192" cy="2808312"/>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1400" dirty="0">
                <a:solidFill>
                  <a:schemeClr val="tx1"/>
                </a:solidFill>
              </a:rPr>
              <a:t>En </a:t>
            </a:r>
            <a:r>
              <a:rPr lang="fr-FR" sz="1400" dirty="0" smtClean="0">
                <a:solidFill>
                  <a:schemeClr val="tx1"/>
                </a:solidFill>
              </a:rPr>
              <a:t>2017, 39% </a:t>
            </a:r>
            <a:r>
              <a:rPr lang="fr-FR" sz="1400" dirty="0">
                <a:solidFill>
                  <a:schemeClr val="tx1"/>
                </a:solidFill>
              </a:rPr>
              <a:t>des contractuels sont affectés dans les services et </a:t>
            </a:r>
            <a:r>
              <a:rPr lang="fr-FR" sz="1400" dirty="0" smtClean="0">
                <a:solidFill>
                  <a:schemeClr val="tx1"/>
                </a:solidFill>
              </a:rPr>
              <a:t>61% </a:t>
            </a:r>
            <a:r>
              <a:rPr lang="fr-FR" sz="1400" dirty="0">
                <a:solidFill>
                  <a:schemeClr val="tx1"/>
                </a:solidFill>
              </a:rPr>
              <a:t>dans les </a:t>
            </a:r>
            <a:r>
              <a:rPr lang="fr-FR" sz="1400" dirty="0" smtClean="0">
                <a:solidFill>
                  <a:schemeClr val="tx1"/>
                </a:solidFill>
              </a:rPr>
              <a:t>composantes, dont une majorité dans les laboratoires </a:t>
            </a:r>
          </a:p>
          <a:p>
            <a:pPr algn="ctr">
              <a:defRPr/>
            </a:pPr>
            <a:r>
              <a:rPr lang="fr-FR" sz="1000" i="1" dirty="0" smtClean="0">
                <a:solidFill>
                  <a:schemeClr val="tx1"/>
                </a:solidFill>
              </a:rPr>
              <a:t>(cf. affectation UFR). </a:t>
            </a:r>
            <a:endParaRPr lang="fr-FR" sz="1000" i="1" dirty="0">
              <a:solidFill>
                <a:schemeClr val="tx1"/>
              </a:solidFill>
            </a:endParaRPr>
          </a:p>
        </p:txBody>
      </p:sp>
      <p:sp>
        <p:nvSpPr>
          <p:cNvPr id="2" name="Espace réservé du numéro de diapositive 1"/>
          <p:cNvSpPr>
            <a:spLocks noGrp="1"/>
          </p:cNvSpPr>
          <p:nvPr>
            <p:ph type="sldNum" sz="quarter" idx="12"/>
          </p:nvPr>
        </p:nvSpPr>
        <p:spPr/>
        <p:txBody>
          <a:bodyPr/>
          <a:lstStyle/>
          <a:p>
            <a:fld id="{ACF67B19-02F2-48C1-993D-3D5388EDBA9B}" type="slidenum">
              <a:rPr lang="fr-FR" smtClean="0"/>
              <a:t>17</a:t>
            </a:fld>
            <a:endParaRPr lang="fr-FR"/>
          </a:p>
        </p:txBody>
      </p:sp>
      <p:graphicFrame>
        <p:nvGraphicFramePr>
          <p:cNvPr id="4" name="Espace réservé du contenu 3"/>
          <p:cNvGraphicFramePr>
            <a:graphicFrameLocks noGrp="1"/>
          </p:cNvGraphicFramePr>
          <p:nvPr>
            <p:ph sz="half" idx="1"/>
            <p:extLst>
              <p:ext uri="{D42A27DB-BD31-4B8C-83A1-F6EECF244321}">
                <p14:modId xmlns:p14="http://schemas.microsoft.com/office/powerpoint/2010/main" val="1804909937"/>
              </p:ext>
            </p:extLst>
          </p:nvPr>
        </p:nvGraphicFramePr>
        <p:xfrm>
          <a:off x="3737696" y="1196752"/>
          <a:ext cx="3149600" cy="4324350"/>
        </p:xfrm>
        <a:graphic>
          <a:graphicData uri="http://schemas.openxmlformats.org/drawingml/2006/table">
            <a:tbl>
              <a:tblPr/>
              <a:tblGrid>
                <a:gridCol w="1473200">
                  <a:extLst>
                    <a:ext uri="{9D8B030D-6E8A-4147-A177-3AD203B41FA5}">
                      <a16:colId xmlns:a16="http://schemas.microsoft.com/office/drawing/2014/main" val="1865606157"/>
                    </a:ext>
                  </a:extLst>
                </a:gridCol>
                <a:gridCol w="838200">
                  <a:extLst>
                    <a:ext uri="{9D8B030D-6E8A-4147-A177-3AD203B41FA5}">
                      <a16:colId xmlns:a16="http://schemas.microsoft.com/office/drawing/2014/main" val="106967544"/>
                    </a:ext>
                  </a:extLst>
                </a:gridCol>
                <a:gridCol w="838200">
                  <a:extLst>
                    <a:ext uri="{9D8B030D-6E8A-4147-A177-3AD203B41FA5}">
                      <a16:colId xmlns:a16="http://schemas.microsoft.com/office/drawing/2014/main" val="133202708"/>
                    </a:ext>
                  </a:extLst>
                </a:gridCol>
              </a:tblGrid>
              <a:tr h="171450">
                <a:tc>
                  <a:txBody>
                    <a:bodyPr/>
                    <a:lstStyle/>
                    <a:p>
                      <a:pPr algn="l" fontAlgn="b"/>
                      <a:r>
                        <a:rPr lang="fr-FR" sz="800" b="1" i="0" u="none" strike="noStrike">
                          <a:solidFill>
                            <a:srgbClr val="000000"/>
                          </a:solidFill>
                          <a:effectLst/>
                          <a:latin typeface="Century Gothic" panose="020B0502020202020204" pitchFamily="34" charset="0"/>
                        </a:rPr>
                        <a:t>Affectation contractuels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a:solidFill>
                            <a:srgbClr val="000000"/>
                          </a:solidFill>
                          <a:effectLst/>
                          <a:latin typeface="Century Gothic" panose="020B0502020202020204" pitchFamily="34" charset="0"/>
                        </a:rPr>
                        <a:t>2017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a:solidFill>
                            <a:srgbClr val="000000"/>
                          </a:solidFill>
                          <a:effectLst/>
                          <a:latin typeface="Century Gothic" panose="020B0502020202020204" pitchFamily="34" charset="0"/>
                        </a:rPr>
                        <a:t>%</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0887382"/>
                  </a:ext>
                </a:extLst>
              </a:tr>
              <a:tr h="171450">
                <a:tc>
                  <a:txBody>
                    <a:bodyPr/>
                    <a:lstStyle/>
                    <a:p>
                      <a:pPr algn="l" fontAlgn="b"/>
                      <a:r>
                        <a:rPr lang="fr-FR" sz="800" b="0" i="0" u="none" strike="noStrike">
                          <a:solidFill>
                            <a:srgbClr val="000000"/>
                          </a:solidFill>
                          <a:effectLst/>
                          <a:latin typeface="Century Gothic" panose="020B0502020202020204" pitchFamily="34" charset="0"/>
                        </a:rPr>
                        <a:t>SERVICE FACTURIER</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entury Gothic" panose="020B050202020202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entury Gothic" panose="020B0502020202020204" pitchFamily="34" charset="0"/>
                        </a:rPr>
                        <a:t>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6157617"/>
                  </a:ext>
                </a:extLst>
              </a:tr>
              <a:tr h="171450">
                <a:tc>
                  <a:txBody>
                    <a:bodyPr/>
                    <a:lstStyle/>
                    <a:p>
                      <a:pPr algn="l" fontAlgn="b"/>
                      <a:r>
                        <a:rPr lang="fr-FR" sz="800" b="0" i="0" u="none" strike="noStrike">
                          <a:solidFill>
                            <a:srgbClr val="000000"/>
                          </a:solidFill>
                          <a:effectLst/>
                          <a:latin typeface="Century Gothic" panose="020B0502020202020204" pitchFamily="34" charset="0"/>
                        </a:rPr>
                        <a:t>SFC</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entury Gothic" panose="020B050202020202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entury Gothic" panose="020B0502020202020204" pitchFamily="34" charset="0"/>
                        </a:rPr>
                        <a:t>6%</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4706333"/>
                  </a:ext>
                </a:extLst>
              </a:tr>
              <a:tr h="171450">
                <a:tc>
                  <a:txBody>
                    <a:bodyPr/>
                    <a:lstStyle/>
                    <a:p>
                      <a:pPr algn="l" fontAlgn="b"/>
                      <a:r>
                        <a:rPr lang="fr-FR" sz="800" b="0" i="0" u="none" strike="noStrike">
                          <a:solidFill>
                            <a:srgbClr val="000000"/>
                          </a:solidFill>
                          <a:effectLst/>
                          <a:latin typeface="Century Gothic" panose="020B0502020202020204" pitchFamily="34" charset="0"/>
                        </a:rPr>
                        <a:t>DFVU</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entury Gothic" panose="020B050202020202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entury Gothic" panose="020B0502020202020204" pitchFamily="34" charset="0"/>
                        </a:rPr>
                        <a:t>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5418432"/>
                  </a:ext>
                </a:extLst>
              </a:tr>
              <a:tr h="171450">
                <a:tc>
                  <a:txBody>
                    <a:bodyPr/>
                    <a:lstStyle/>
                    <a:p>
                      <a:pPr algn="l" fontAlgn="b"/>
                      <a:r>
                        <a:rPr lang="fr-FR" sz="800" b="0" i="0" u="none" strike="noStrike">
                          <a:solidFill>
                            <a:srgbClr val="000000"/>
                          </a:solidFill>
                          <a:effectLst/>
                          <a:latin typeface="Century Gothic" panose="020B0502020202020204" pitchFamily="34" charset="0"/>
                        </a:rPr>
                        <a:t>CABINET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entury Gothic" panose="020B050202020202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entury Gothic" panose="020B0502020202020204" pitchFamily="34" charset="0"/>
                        </a:rPr>
                        <a:t>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613254"/>
                  </a:ext>
                </a:extLst>
              </a:tr>
              <a:tr h="171450">
                <a:tc>
                  <a:txBody>
                    <a:bodyPr/>
                    <a:lstStyle/>
                    <a:p>
                      <a:pPr algn="l" fontAlgn="b"/>
                      <a:r>
                        <a:rPr lang="fr-FR" sz="800" b="0" i="0" u="none" strike="noStrike">
                          <a:solidFill>
                            <a:srgbClr val="000000"/>
                          </a:solidFill>
                          <a:effectLst/>
                          <a:latin typeface="Century Gothic" panose="020B0502020202020204" pitchFamily="34" charset="0"/>
                        </a:rPr>
                        <a:t>COMMUNICATION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entury Gothic" panose="020B050202020202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entury Gothic" panose="020B0502020202020204" pitchFamily="34" charset="0"/>
                        </a:rPr>
                        <a:t>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6402762"/>
                  </a:ext>
                </a:extLst>
              </a:tr>
              <a:tr h="171450">
                <a:tc>
                  <a:txBody>
                    <a:bodyPr/>
                    <a:lstStyle/>
                    <a:p>
                      <a:pPr algn="l" fontAlgn="b"/>
                      <a:r>
                        <a:rPr lang="fr-FR" sz="800" b="0" i="0" u="none" strike="noStrike">
                          <a:solidFill>
                            <a:srgbClr val="000000"/>
                          </a:solidFill>
                          <a:effectLst/>
                          <a:latin typeface="Century Gothic" panose="020B0502020202020204" pitchFamily="34" charset="0"/>
                        </a:rPr>
                        <a:t>DSI</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entury Gothic" panose="020B050202020202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entury Gothic" panose="020B0502020202020204" pitchFamily="34" charset="0"/>
                        </a:rPr>
                        <a:t>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4389510"/>
                  </a:ext>
                </a:extLst>
              </a:tr>
              <a:tr h="171450">
                <a:tc>
                  <a:txBody>
                    <a:bodyPr/>
                    <a:lstStyle/>
                    <a:p>
                      <a:pPr algn="l" fontAlgn="b"/>
                      <a:r>
                        <a:rPr lang="fr-FR" sz="800" b="0" i="0" u="none" strike="noStrike">
                          <a:solidFill>
                            <a:srgbClr val="000000"/>
                          </a:solidFill>
                          <a:effectLst/>
                          <a:latin typeface="Century Gothic" panose="020B0502020202020204" pitchFamily="34" charset="0"/>
                        </a:rPr>
                        <a:t>DGS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entury Gothic" panose="020B050202020202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entury Gothic" panose="020B0502020202020204" pitchFamily="34" charset="0"/>
                        </a:rPr>
                        <a:t>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2707744"/>
                  </a:ext>
                </a:extLst>
              </a:tr>
              <a:tr h="171450">
                <a:tc>
                  <a:txBody>
                    <a:bodyPr/>
                    <a:lstStyle/>
                    <a:p>
                      <a:pPr algn="l" fontAlgn="b"/>
                      <a:r>
                        <a:rPr lang="fr-FR" sz="800" b="0" i="0" u="none" strike="noStrike">
                          <a:solidFill>
                            <a:srgbClr val="000000"/>
                          </a:solidFill>
                          <a:effectLst/>
                          <a:latin typeface="Century Gothic" panose="020B0502020202020204" pitchFamily="34" charset="0"/>
                        </a:rPr>
                        <a:t>DRH</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entury Gothic" panose="020B050202020202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entury Gothic" panose="020B0502020202020204" pitchFamily="34" charset="0"/>
                        </a:rPr>
                        <a:t>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8359638"/>
                  </a:ext>
                </a:extLst>
              </a:tr>
              <a:tr h="171450">
                <a:tc>
                  <a:txBody>
                    <a:bodyPr/>
                    <a:lstStyle/>
                    <a:p>
                      <a:pPr algn="l" fontAlgn="b"/>
                      <a:r>
                        <a:rPr lang="fr-FR" sz="800" b="0" i="0" u="none" strike="noStrike">
                          <a:solidFill>
                            <a:srgbClr val="000000"/>
                          </a:solidFill>
                          <a:effectLst/>
                          <a:latin typeface="Century Gothic" panose="020B0502020202020204" pitchFamily="34" charset="0"/>
                        </a:rPr>
                        <a:t>SAI</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entury Gothic" panose="020B050202020202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entury Gothic" panose="020B0502020202020204" pitchFamily="34" charset="0"/>
                        </a:rPr>
                        <a:t>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6503989"/>
                  </a:ext>
                </a:extLst>
              </a:tr>
              <a:tr h="171450">
                <a:tc>
                  <a:txBody>
                    <a:bodyPr/>
                    <a:lstStyle/>
                    <a:p>
                      <a:pPr algn="l" fontAlgn="b"/>
                      <a:r>
                        <a:rPr lang="fr-FR" sz="800" b="0" i="0" u="none" strike="noStrike">
                          <a:solidFill>
                            <a:srgbClr val="000000"/>
                          </a:solidFill>
                          <a:effectLst/>
                          <a:latin typeface="Century Gothic" panose="020B0502020202020204" pitchFamily="34" charset="0"/>
                        </a:rPr>
                        <a:t>SCD</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entury Gothic" panose="020B050202020202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entury Gothic" panose="020B0502020202020204" pitchFamily="34" charset="0"/>
                        </a:rPr>
                        <a:t>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5302096"/>
                  </a:ext>
                </a:extLst>
              </a:tr>
              <a:tr h="171450">
                <a:tc>
                  <a:txBody>
                    <a:bodyPr/>
                    <a:lstStyle/>
                    <a:p>
                      <a:pPr algn="l" fontAlgn="b"/>
                      <a:r>
                        <a:rPr lang="fr-FR" sz="800" b="0" i="0" u="none" strike="noStrike">
                          <a:solidFill>
                            <a:srgbClr val="000000"/>
                          </a:solidFill>
                          <a:effectLst/>
                          <a:latin typeface="Century Gothic" panose="020B0502020202020204" pitchFamily="34" charset="0"/>
                        </a:rPr>
                        <a:t>DAF</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entury Gothic" panose="020B050202020202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entury Gothic" panose="020B0502020202020204" pitchFamily="34" charset="0"/>
                        </a:rPr>
                        <a:t>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135356"/>
                  </a:ext>
                </a:extLst>
              </a:tr>
              <a:tr h="171450">
                <a:tc>
                  <a:txBody>
                    <a:bodyPr/>
                    <a:lstStyle/>
                    <a:p>
                      <a:pPr algn="l" fontAlgn="b"/>
                      <a:r>
                        <a:rPr lang="fr-FR" sz="800" b="0" i="0" u="none" strike="noStrike">
                          <a:solidFill>
                            <a:srgbClr val="000000"/>
                          </a:solidFill>
                          <a:effectLst/>
                          <a:latin typeface="Century Gothic" panose="020B0502020202020204" pitchFamily="34" charset="0"/>
                        </a:rPr>
                        <a:t>SCVU</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entury Gothic" panose="020B050202020202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entury Gothic" panose="020B0502020202020204" pitchFamily="34" charset="0"/>
                        </a:rPr>
                        <a:t>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7739100"/>
                  </a:ext>
                </a:extLst>
              </a:tr>
              <a:tr h="171450">
                <a:tc>
                  <a:txBody>
                    <a:bodyPr/>
                    <a:lstStyle/>
                    <a:p>
                      <a:pPr algn="l" fontAlgn="b"/>
                      <a:r>
                        <a:rPr lang="fr-FR" sz="800" b="0" i="0" u="none" strike="noStrike">
                          <a:solidFill>
                            <a:srgbClr val="000000"/>
                          </a:solidFill>
                          <a:effectLst/>
                          <a:latin typeface="Century Gothic" panose="020B0502020202020204" pitchFamily="34" charset="0"/>
                        </a:rPr>
                        <a:t>SCOLARITE CENTRALE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entury Gothic" panose="020B050202020202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entury Gothic" panose="020B0502020202020204" pitchFamily="34" charset="0"/>
                        </a:rPr>
                        <a:t>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9897648"/>
                  </a:ext>
                </a:extLst>
              </a:tr>
              <a:tr h="171450">
                <a:tc>
                  <a:txBody>
                    <a:bodyPr/>
                    <a:lstStyle/>
                    <a:p>
                      <a:pPr algn="l" fontAlgn="b"/>
                      <a:r>
                        <a:rPr lang="fr-FR" sz="800" b="0" i="0" u="none" strike="noStrike">
                          <a:solidFill>
                            <a:srgbClr val="000000"/>
                          </a:solidFill>
                          <a:effectLst/>
                          <a:latin typeface="Century Gothic" panose="020B0502020202020204" pitchFamily="34" charset="0"/>
                        </a:rPr>
                        <a:t>SPLM</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entury Gothic" panose="020B0502020202020204" pitchFamily="34" charset="0"/>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entury Gothic" panose="020B0502020202020204" pitchFamily="34" charset="0"/>
                        </a:rPr>
                        <a:t>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6861568"/>
                  </a:ext>
                </a:extLst>
              </a:tr>
              <a:tr h="171450">
                <a:tc>
                  <a:txBody>
                    <a:bodyPr/>
                    <a:lstStyle/>
                    <a:p>
                      <a:pPr algn="l" fontAlgn="b"/>
                      <a:r>
                        <a:rPr lang="fr-FR" sz="800" b="0" i="0" u="none" strike="noStrike">
                          <a:solidFill>
                            <a:srgbClr val="000000"/>
                          </a:solidFill>
                          <a:effectLst/>
                          <a:latin typeface="Century Gothic" panose="020B0502020202020204" pitchFamily="34" charset="0"/>
                        </a:rPr>
                        <a:t>SRP</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entury Gothic" panose="020B050202020202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entury Gothic" panose="020B0502020202020204" pitchFamily="34" charset="0"/>
                        </a:rPr>
                        <a:t>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4648579"/>
                  </a:ext>
                </a:extLst>
              </a:tr>
              <a:tr h="171450">
                <a:tc>
                  <a:txBody>
                    <a:bodyPr/>
                    <a:lstStyle/>
                    <a:p>
                      <a:pPr algn="l" fontAlgn="b"/>
                      <a:r>
                        <a:rPr lang="fr-FR" sz="800" b="0" i="0" u="none" strike="noStrike">
                          <a:solidFill>
                            <a:srgbClr val="000000"/>
                          </a:solidFill>
                          <a:effectLst/>
                          <a:latin typeface="Century Gothic" panose="020B0502020202020204" pitchFamily="34" charset="0"/>
                        </a:rPr>
                        <a:t>SUIO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entury Gothic" panose="020B050202020202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entury Gothic" panose="020B0502020202020204" pitchFamily="34" charset="0"/>
                        </a:rPr>
                        <a:t>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7155053"/>
                  </a:ext>
                </a:extLst>
              </a:tr>
              <a:tr h="171450">
                <a:tc>
                  <a:txBody>
                    <a:bodyPr/>
                    <a:lstStyle/>
                    <a:p>
                      <a:pPr algn="l" fontAlgn="b"/>
                      <a:r>
                        <a:rPr lang="fr-FR" sz="800" b="0" i="0" u="none" strike="noStrike">
                          <a:solidFill>
                            <a:srgbClr val="000000"/>
                          </a:solidFill>
                          <a:effectLst/>
                          <a:latin typeface="Century Gothic" panose="020B0502020202020204" pitchFamily="34" charset="0"/>
                        </a:rPr>
                        <a:t>SUMP</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entury Gothic" panose="020B050202020202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entury Gothic" panose="020B0502020202020204" pitchFamily="34" charset="0"/>
                        </a:rPr>
                        <a:t>6%</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1254303"/>
                  </a:ext>
                </a:extLst>
              </a:tr>
              <a:tr h="200025">
                <a:tc>
                  <a:txBody>
                    <a:bodyPr/>
                    <a:lstStyle/>
                    <a:p>
                      <a:pPr algn="l" fontAlgn="b"/>
                      <a:r>
                        <a:rPr lang="fr-FR" sz="800" b="0" i="0" u="none" strike="noStrike">
                          <a:solidFill>
                            <a:srgbClr val="000000"/>
                          </a:solidFill>
                          <a:effectLst/>
                          <a:latin typeface="Century Gothic" panose="020B0502020202020204" pitchFamily="34" charset="0"/>
                        </a:rPr>
                        <a:t>ENSIbs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entury Gothic" panose="020B050202020202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entury Gothic" panose="020B0502020202020204" pitchFamily="34" charset="0"/>
                        </a:rPr>
                        <a:t>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8470306"/>
                  </a:ext>
                </a:extLst>
              </a:tr>
              <a:tr h="171450">
                <a:tc>
                  <a:txBody>
                    <a:bodyPr/>
                    <a:lstStyle/>
                    <a:p>
                      <a:pPr algn="l" fontAlgn="b"/>
                      <a:r>
                        <a:rPr lang="fr-FR" sz="800" b="0" i="0" u="none" strike="noStrike">
                          <a:solidFill>
                            <a:srgbClr val="000000"/>
                          </a:solidFill>
                          <a:effectLst/>
                          <a:latin typeface="Century Gothic" panose="020B0502020202020204" pitchFamily="34" charset="0"/>
                        </a:rPr>
                        <a:t>IUT LORIENT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entury Gothic" panose="020B0502020202020204" pitchFamily="34" charset="0"/>
                        </a:rPr>
                        <a:t>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entury Gothic" panose="020B0502020202020204" pitchFamily="34" charset="0"/>
                        </a:rPr>
                        <a:t>13%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4447576"/>
                  </a:ext>
                </a:extLst>
              </a:tr>
              <a:tr h="171450">
                <a:tc>
                  <a:txBody>
                    <a:bodyPr/>
                    <a:lstStyle/>
                    <a:p>
                      <a:pPr algn="l" fontAlgn="b"/>
                      <a:r>
                        <a:rPr lang="fr-FR" sz="800" b="0" i="0" u="none" strike="noStrike">
                          <a:solidFill>
                            <a:srgbClr val="000000"/>
                          </a:solidFill>
                          <a:effectLst/>
                          <a:latin typeface="Century Gothic" panose="020B0502020202020204" pitchFamily="34" charset="0"/>
                        </a:rPr>
                        <a:t>IUT VANNES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entury Gothic" panose="020B050202020202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entury Gothic" panose="020B0502020202020204" pitchFamily="34" charset="0"/>
                        </a:rPr>
                        <a:t>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5454583"/>
                  </a:ext>
                </a:extLst>
              </a:tr>
              <a:tr h="171450">
                <a:tc>
                  <a:txBody>
                    <a:bodyPr/>
                    <a:lstStyle/>
                    <a:p>
                      <a:pPr algn="l" fontAlgn="b"/>
                      <a:r>
                        <a:rPr lang="fr-FR" sz="800" b="0" i="0" u="none" strike="noStrike">
                          <a:solidFill>
                            <a:srgbClr val="000000"/>
                          </a:solidFill>
                          <a:effectLst/>
                          <a:latin typeface="Century Gothic" panose="020B0502020202020204" pitchFamily="34" charset="0"/>
                        </a:rPr>
                        <a:t>UFR DSEG</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entury Gothic" panose="020B050202020202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entury Gothic" panose="020B0502020202020204" pitchFamily="34" charset="0"/>
                        </a:rPr>
                        <a:t>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0099969"/>
                  </a:ext>
                </a:extLst>
              </a:tr>
              <a:tr h="171450">
                <a:tc>
                  <a:txBody>
                    <a:bodyPr/>
                    <a:lstStyle/>
                    <a:p>
                      <a:pPr algn="l" fontAlgn="b"/>
                      <a:r>
                        <a:rPr lang="fr-FR" sz="800" b="0" i="0" u="none" strike="noStrike">
                          <a:solidFill>
                            <a:srgbClr val="000000"/>
                          </a:solidFill>
                          <a:effectLst/>
                          <a:latin typeface="Century Gothic" panose="020B0502020202020204" pitchFamily="34" charset="0"/>
                        </a:rPr>
                        <a:t>UFR LLSHS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entury Gothic" panose="020B050202020202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entury Gothic" panose="020B0502020202020204" pitchFamily="34" charset="0"/>
                        </a:rPr>
                        <a:t>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9377749"/>
                  </a:ext>
                </a:extLst>
              </a:tr>
              <a:tr h="171450">
                <a:tc>
                  <a:txBody>
                    <a:bodyPr/>
                    <a:lstStyle/>
                    <a:p>
                      <a:pPr algn="l" fontAlgn="b"/>
                      <a:r>
                        <a:rPr lang="fr-FR" sz="800" b="0" i="0" u="none" strike="noStrike">
                          <a:solidFill>
                            <a:srgbClr val="000000"/>
                          </a:solidFill>
                          <a:effectLst/>
                          <a:latin typeface="Century Gothic" panose="020B0502020202020204" pitchFamily="34" charset="0"/>
                        </a:rPr>
                        <a:t>UFR SSI</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entury Gothic" panose="020B0502020202020204" pitchFamily="34" charset="0"/>
                        </a:rPr>
                        <a:t>47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entury Gothic" panose="020B0502020202020204" pitchFamily="34" charset="0"/>
                        </a:rPr>
                        <a:t>38%</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3095148"/>
                  </a:ext>
                </a:extLst>
              </a:tr>
              <a:tr h="180975">
                <a:tc>
                  <a:txBody>
                    <a:bodyPr/>
                    <a:lstStyle/>
                    <a:p>
                      <a:pPr algn="l" fontAlgn="b"/>
                      <a:r>
                        <a:rPr lang="fr-FR" sz="800" b="1" i="0" u="none" strike="noStrike">
                          <a:solidFill>
                            <a:srgbClr val="000000"/>
                          </a:solidFill>
                          <a:effectLst/>
                          <a:latin typeface="Century Gothic" panose="020B0502020202020204" pitchFamily="34" charset="0"/>
                        </a:rPr>
                        <a:t>TOTAL</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1" i="0" u="none" strike="noStrike">
                          <a:solidFill>
                            <a:srgbClr val="000000"/>
                          </a:solidFill>
                          <a:effectLst/>
                          <a:latin typeface="Century Gothic" panose="020B0502020202020204" pitchFamily="34" charset="0"/>
                        </a:rPr>
                        <a:t>124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800" b="0" i="0" u="none" strike="noStrike" dirty="0">
                          <a:solidFill>
                            <a:srgbClr val="000000"/>
                          </a:solidFill>
                          <a:effectLst/>
                          <a:latin typeface="Century Gothic" panose="020B050202020202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1794162"/>
                  </a:ext>
                </a:extLst>
              </a:tr>
            </a:tbl>
          </a:graphicData>
        </a:graphic>
      </p:graphicFrame>
    </p:spTree>
    <p:extLst>
      <p:ext uri="{BB962C8B-B14F-4D97-AF65-F5344CB8AC3E}">
        <p14:creationId xmlns:p14="http://schemas.microsoft.com/office/powerpoint/2010/main" val="20264865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188640"/>
            <a:ext cx="8229600" cy="719410"/>
          </a:xfrm>
        </p:spPr>
        <p:txBody>
          <a:bodyPr>
            <a:normAutofit/>
          </a:bodyPr>
          <a:lstStyle/>
          <a:p>
            <a:pPr algn="l" eaLnBrk="1" fontAlgn="auto" hangingPunct="1">
              <a:spcAft>
                <a:spcPts val="0"/>
              </a:spcAft>
              <a:defRPr/>
            </a:pPr>
            <a:r>
              <a:rPr lang="fr-FR" sz="1800" dirty="0" smtClean="0">
                <a:solidFill>
                  <a:schemeClr val="tx1"/>
                </a:solidFill>
                <a:latin typeface="+mn-lt"/>
              </a:rPr>
              <a:t>4.5</a:t>
            </a:r>
            <a:r>
              <a:rPr lang="fr-FR" sz="1800" dirty="0">
                <a:solidFill>
                  <a:schemeClr val="tx1"/>
                </a:solidFill>
                <a:latin typeface="+mn-lt"/>
              </a:rPr>
              <a:t>/ </a:t>
            </a:r>
            <a:r>
              <a:rPr lang="fr-FR" sz="1800" dirty="0">
                <a:solidFill>
                  <a:schemeClr val="tx1"/>
                </a:solidFill>
                <a:latin typeface="Arial" panose="020B0604020202020204" pitchFamily="34" charset="0"/>
                <a:cs typeface="Arial" panose="020B0604020202020204" pitchFamily="34" charset="0"/>
              </a:rPr>
              <a:t>Contractuels</a:t>
            </a:r>
            <a:r>
              <a:rPr lang="fr-FR" sz="1800" dirty="0">
                <a:solidFill>
                  <a:schemeClr val="tx1"/>
                </a:solidFill>
                <a:latin typeface="+mn-lt"/>
              </a:rPr>
              <a:t> </a:t>
            </a:r>
            <a:r>
              <a:rPr lang="fr-FR" sz="1800" dirty="0" smtClean="0">
                <a:solidFill>
                  <a:schemeClr val="tx1"/>
                </a:solidFill>
                <a:latin typeface="+mn-lt"/>
              </a:rPr>
              <a:t>BIATSS </a:t>
            </a:r>
            <a:r>
              <a:rPr lang="fr-FR" sz="1800" dirty="0">
                <a:solidFill>
                  <a:schemeClr val="tx1"/>
                </a:solidFill>
                <a:latin typeface="+mn-lt"/>
              </a:rPr>
              <a:t>- Démographie</a:t>
            </a:r>
          </a:p>
        </p:txBody>
      </p:sp>
      <p:sp>
        <p:nvSpPr>
          <p:cNvPr id="4" name="Rectangle à coins arrondis 3"/>
          <p:cNvSpPr/>
          <p:nvPr/>
        </p:nvSpPr>
        <p:spPr>
          <a:xfrm>
            <a:off x="6034454" y="2420938"/>
            <a:ext cx="2786018" cy="2592387"/>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1600" dirty="0">
                <a:solidFill>
                  <a:schemeClr val="tx1"/>
                </a:solidFill>
              </a:rPr>
              <a:t>Les personnels contractuels sont </a:t>
            </a:r>
            <a:r>
              <a:rPr lang="fr-FR" sz="1600" dirty="0" smtClean="0">
                <a:solidFill>
                  <a:schemeClr val="tx1"/>
                </a:solidFill>
              </a:rPr>
              <a:t>plus </a:t>
            </a:r>
            <a:r>
              <a:rPr lang="fr-FR" sz="1600" dirty="0">
                <a:solidFill>
                  <a:schemeClr val="tx1"/>
                </a:solidFill>
              </a:rPr>
              <a:t>jeunes que les titulaires : </a:t>
            </a:r>
            <a:r>
              <a:rPr lang="fr-FR" sz="1600" dirty="0" smtClean="0">
                <a:solidFill>
                  <a:schemeClr val="tx1"/>
                </a:solidFill>
              </a:rPr>
              <a:t>65% </a:t>
            </a:r>
            <a:r>
              <a:rPr lang="fr-FR" sz="1600" dirty="0">
                <a:solidFill>
                  <a:schemeClr val="tx1"/>
                </a:solidFill>
              </a:rPr>
              <a:t>d’entre eux ont moins de </a:t>
            </a:r>
            <a:r>
              <a:rPr lang="fr-FR" sz="1600" dirty="0" smtClean="0">
                <a:solidFill>
                  <a:schemeClr val="tx1"/>
                </a:solidFill>
              </a:rPr>
              <a:t>40 </a:t>
            </a:r>
            <a:r>
              <a:rPr lang="fr-FR" sz="1600" dirty="0">
                <a:solidFill>
                  <a:schemeClr val="tx1"/>
                </a:solidFill>
              </a:rPr>
              <a:t>ans </a:t>
            </a:r>
            <a:r>
              <a:rPr lang="fr-FR" sz="1600" dirty="0" smtClean="0">
                <a:solidFill>
                  <a:schemeClr val="tx1"/>
                </a:solidFill>
              </a:rPr>
              <a:t>(14% </a:t>
            </a:r>
            <a:r>
              <a:rPr lang="fr-FR" sz="1600" dirty="0">
                <a:solidFill>
                  <a:schemeClr val="tx1"/>
                </a:solidFill>
              </a:rPr>
              <a:t>chez les titulaires)</a:t>
            </a:r>
          </a:p>
        </p:txBody>
      </p:sp>
      <p:graphicFrame>
        <p:nvGraphicFramePr>
          <p:cNvPr id="7" name="Espace réservé du contenu 6"/>
          <p:cNvGraphicFramePr>
            <a:graphicFrameLocks noGrp="1"/>
          </p:cNvGraphicFramePr>
          <p:nvPr>
            <p:ph sz="half" idx="1"/>
            <p:extLst>
              <p:ext uri="{D42A27DB-BD31-4B8C-83A1-F6EECF244321}">
                <p14:modId xmlns:p14="http://schemas.microsoft.com/office/powerpoint/2010/main" val="535447061"/>
              </p:ext>
            </p:extLst>
          </p:nvPr>
        </p:nvGraphicFramePr>
        <p:xfrm>
          <a:off x="701452" y="1052736"/>
          <a:ext cx="5167486" cy="18193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Graphique 10"/>
          <p:cNvGraphicFramePr>
            <a:graphicFrameLocks/>
          </p:cNvGraphicFramePr>
          <p:nvPr>
            <p:extLst>
              <p:ext uri="{D42A27DB-BD31-4B8C-83A1-F6EECF244321}">
                <p14:modId xmlns:p14="http://schemas.microsoft.com/office/powerpoint/2010/main" val="299210678"/>
              </p:ext>
            </p:extLst>
          </p:nvPr>
        </p:nvGraphicFramePr>
        <p:xfrm>
          <a:off x="307975" y="3363028"/>
          <a:ext cx="4321175" cy="2323042"/>
        </p:xfrm>
        <a:graphic>
          <a:graphicData uri="http://schemas.openxmlformats.org/drawingml/2006/chart">
            <c:chart xmlns:c="http://schemas.openxmlformats.org/drawingml/2006/chart" xmlns:r="http://schemas.openxmlformats.org/officeDocument/2006/relationships" r:id="rId3"/>
          </a:graphicData>
        </a:graphic>
      </p:graphicFrame>
      <p:sp>
        <p:nvSpPr>
          <p:cNvPr id="2" name="Espace réservé du numéro de diapositive 1"/>
          <p:cNvSpPr>
            <a:spLocks noGrp="1"/>
          </p:cNvSpPr>
          <p:nvPr>
            <p:ph type="sldNum" sz="quarter" idx="12"/>
          </p:nvPr>
        </p:nvSpPr>
        <p:spPr/>
        <p:txBody>
          <a:bodyPr/>
          <a:lstStyle/>
          <a:p>
            <a:fld id="{ACF67B19-02F2-48C1-993D-3D5388EDBA9B}" type="slidenum">
              <a:rPr lang="fr-FR" smtClean="0"/>
              <a:t>18</a:t>
            </a:fld>
            <a:endParaRPr lang="fr-FR"/>
          </a:p>
        </p:txBody>
      </p:sp>
    </p:spTree>
    <p:extLst>
      <p:ext uri="{BB962C8B-B14F-4D97-AF65-F5344CB8AC3E}">
        <p14:creationId xmlns:p14="http://schemas.microsoft.com/office/powerpoint/2010/main" val="3783217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0"/>
            <a:ext cx="8502162" cy="1125538"/>
          </a:xfrm>
        </p:spPr>
        <p:txBody>
          <a:bodyPr>
            <a:normAutofit/>
          </a:bodyPr>
          <a:lstStyle/>
          <a:p>
            <a:pPr algn="l" eaLnBrk="1" fontAlgn="auto" hangingPunct="1">
              <a:spcAft>
                <a:spcPts val="0"/>
              </a:spcAft>
              <a:defRPr/>
            </a:pPr>
            <a:r>
              <a:rPr lang="fr-FR" sz="2800" u="sng" dirty="0" smtClean="0">
                <a:solidFill>
                  <a:schemeClr val="accent2"/>
                </a:solidFill>
                <a:latin typeface="+mn-lt"/>
              </a:rPr>
              <a:t>5/ </a:t>
            </a:r>
            <a:r>
              <a:rPr lang="fr-FR" sz="2800" u="sng" dirty="0">
                <a:solidFill>
                  <a:schemeClr val="accent2"/>
                </a:solidFill>
                <a:latin typeface="+mn-lt"/>
              </a:rPr>
              <a:t>Effectifs </a:t>
            </a:r>
            <a:r>
              <a:rPr lang="fr-FR" sz="2800" u="sng" dirty="0" smtClean="0">
                <a:solidFill>
                  <a:schemeClr val="accent2"/>
                </a:solidFill>
                <a:latin typeface="+mn-lt"/>
              </a:rPr>
              <a:t>BIATSS </a:t>
            </a:r>
            <a:r>
              <a:rPr lang="fr-FR" sz="2800" u="sng" dirty="0">
                <a:solidFill>
                  <a:schemeClr val="accent2"/>
                </a:solidFill>
                <a:latin typeface="+mn-lt"/>
              </a:rPr>
              <a:t>– Rapport titulaires/contractuels</a:t>
            </a:r>
          </a:p>
        </p:txBody>
      </p:sp>
      <p:graphicFrame>
        <p:nvGraphicFramePr>
          <p:cNvPr id="6" name="Espace réservé du contenu 5"/>
          <p:cNvGraphicFramePr>
            <a:graphicFrameLocks noGrp="1"/>
          </p:cNvGraphicFramePr>
          <p:nvPr>
            <p:ph sz="half" idx="1"/>
            <p:extLst>
              <p:ext uri="{D42A27DB-BD31-4B8C-83A1-F6EECF244321}">
                <p14:modId xmlns:p14="http://schemas.microsoft.com/office/powerpoint/2010/main" val="788604633"/>
              </p:ext>
            </p:extLst>
          </p:nvPr>
        </p:nvGraphicFramePr>
        <p:xfrm>
          <a:off x="843114" y="933961"/>
          <a:ext cx="3886200" cy="26114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Espace réservé du contenu 7"/>
          <p:cNvGraphicFramePr>
            <a:graphicFrameLocks noGrp="1"/>
          </p:cNvGraphicFramePr>
          <p:nvPr>
            <p:ph sz="half" idx="2"/>
            <p:extLst>
              <p:ext uri="{D42A27DB-BD31-4B8C-83A1-F6EECF244321}">
                <p14:modId xmlns:p14="http://schemas.microsoft.com/office/powerpoint/2010/main" val="2299145269"/>
              </p:ext>
            </p:extLst>
          </p:nvPr>
        </p:nvGraphicFramePr>
        <p:xfrm>
          <a:off x="334434" y="3545448"/>
          <a:ext cx="7183710" cy="2747963"/>
        </p:xfrm>
        <a:graphic>
          <a:graphicData uri="http://schemas.openxmlformats.org/drawingml/2006/chart">
            <c:chart xmlns:c="http://schemas.openxmlformats.org/drawingml/2006/chart" xmlns:r="http://schemas.openxmlformats.org/officeDocument/2006/relationships" r:id="rId3"/>
          </a:graphicData>
        </a:graphic>
      </p:graphicFrame>
      <p:sp>
        <p:nvSpPr>
          <p:cNvPr id="2" name="Espace réservé du numéro de diapositive 1"/>
          <p:cNvSpPr>
            <a:spLocks noGrp="1"/>
          </p:cNvSpPr>
          <p:nvPr>
            <p:ph type="sldNum" sz="quarter" idx="12"/>
          </p:nvPr>
        </p:nvSpPr>
        <p:spPr/>
        <p:txBody>
          <a:bodyPr/>
          <a:lstStyle/>
          <a:p>
            <a:fld id="{ACF67B19-02F2-48C1-993D-3D5388EDBA9B}" type="slidenum">
              <a:rPr lang="fr-FR" smtClean="0"/>
              <a:t>19</a:t>
            </a:fld>
            <a:endParaRPr lang="fr-FR"/>
          </a:p>
        </p:txBody>
      </p:sp>
      <p:sp>
        <p:nvSpPr>
          <p:cNvPr id="3" name="ZoneTexte 2"/>
          <p:cNvSpPr txBox="1"/>
          <p:nvPr/>
        </p:nvSpPr>
        <p:spPr>
          <a:xfrm>
            <a:off x="5199594" y="2789477"/>
            <a:ext cx="3786036" cy="646331"/>
          </a:xfrm>
          <a:prstGeom prst="rect">
            <a:avLst/>
          </a:prstGeom>
          <a:solidFill>
            <a:schemeClr val="accent6">
              <a:lumMod val="40000"/>
              <a:lumOff val="60000"/>
            </a:schemeClr>
          </a:solidFill>
        </p:spPr>
        <p:txBody>
          <a:bodyPr wrap="square" rtlCol="0">
            <a:spAutoFit/>
          </a:bodyPr>
          <a:lstStyle/>
          <a:p>
            <a:r>
              <a:rPr lang="fr-FR" dirty="0" smtClean="0"/>
              <a:t>En 7 ans, le taux de contractuels BIATSS a baissé de 11 points</a:t>
            </a:r>
            <a:endParaRPr lang="fr-FR" dirty="0"/>
          </a:p>
        </p:txBody>
      </p:sp>
    </p:spTree>
    <p:extLst>
      <p:ext uri="{BB962C8B-B14F-4D97-AF65-F5344CB8AC3E}">
        <p14:creationId xmlns:p14="http://schemas.microsoft.com/office/powerpoint/2010/main" val="1300279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2800" dirty="0" smtClean="0">
                <a:latin typeface="Arial Black" panose="020B0A04020102020204" pitchFamily="34" charset="0"/>
              </a:rPr>
              <a:t>EDITORIAL</a:t>
            </a:r>
            <a:endParaRPr lang="fr-FR" sz="2800" dirty="0">
              <a:latin typeface="Arial Black" panose="020B0A04020102020204" pitchFamily="34" charset="0"/>
            </a:endParaRPr>
          </a:p>
        </p:txBody>
      </p:sp>
      <p:sp>
        <p:nvSpPr>
          <p:cNvPr id="4" name="Espace réservé du numéro de diapositive 3"/>
          <p:cNvSpPr>
            <a:spLocks noGrp="1"/>
          </p:cNvSpPr>
          <p:nvPr>
            <p:ph type="sldNum" sz="quarter" idx="12"/>
          </p:nvPr>
        </p:nvSpPr>
        <p:spPr/>
        <p:txBody>
          <a:bodyPr/>
          <a:lstStyle/>
          <a:p>
            <a:fld id="{ACF67B19-02F2-48C1-993D-3D5388EDBA9B}" type="slidenum">
              <a:rPr lang="fr-FR" smtClean="0"/>
              <a:t>2</a:t>
            </a:fld>
            <a:endParaRPr lang="fr-FR"/>
          </a:p>
        </p:txBody>
      </p:sp>
      <p:sp>
        <p:nvSpPr>
          <p:cNvPr id="3" name="Rectangle 2"/>
          <p:cNvSpPr/>
          <p:nvPr/>
        </p:nvSpPr>
        <p:spPr>
          <a:xfrm>
            <a:off x="755576" y="2413338"/>
            <a:ext cx="7920880" cy="1200329"/>
          </a:xfrm>
          <a:prstGeom prst="rect">
            <a:avLst/>
          </a:prstGeom>
        </p:spPr>
        <p:txBody>
          <a:bodyPr wrap="square">
            <a:spAutoFit/>
          </a:bodyPr>
          <a:lstStyle/>
          <a:p>
            <a:r>
              <a:rPr lang="fr-FR" dirty="0"/>
              <a:t>Pour cette édition 2017, le bilan social a été remanié et allégé afin d'en faciliter l'appropriation. Il reprend bien </a:t>
            </a:r>
            <a:r>
              <a:rPr lang="fr-FR" dirty="0" smtClean="0"/>
              <a:t>évidemment </a:t>
            </a:r>
            <a:r>
              <a:rPr lang="fr-FR" dirty="0"/>
              <a:t>l'ensemble des indicateurs prévus par l'arrêté du 23 décembre 2013. Quelques diapositives ont été ajoutées en référence aux recommandations de l'IGAENR.</a:t>
            </a:r>
          </a:p>
        </p:txBody>
      </p:sp>
    </p:spTree>
    <p:extLst>
      <p:ext uri="{BB962C8B-B14F-4D97-AF65-F5344CB8AC3E}">
        <p14:creationId xmlns:p14="http://schemas.microsoft.com/office/powerpoint/2010/main" val="913724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p:cNvSpPr>
            <a:spLocks noGrp="1" noChangeArrowheads="1"/>
          </p:cNvSpPr>
          <p:nvPr>
            <p:ph type="title"/>
          </p:nvPr>
        </p:nvSpPr>
        <p:spPr>
          <a:xfrm>
            <a:off x="467544" y="188640"/>
            <a:ext cx="8280920" cy="648072"/>
          </a:xfrm>
        </p:spPr>
        <p:txBody>
          <a:bodyPr/>
          <a:lstStyle/>
          <a:p>
            <a:pPr algn="l" eaLnBrk="1" fontAlgn="auto" hangingPunct="1">
              <a:spcAft>
                <a:spcPts val="0"/>
              </a:spcAft>
              <a:defRPr/>
            </a:pPr>
            <a:r>
              <a:rPr lang="fr-FR" sz="2800" u="sng" dirty="0" smtClean="0">
                <a:solidFill>
                  <a:schemeClr val="accent2"/>
                </a:solidFill>
                <a:latin typeface="+mn-lt"/>
              </a:rPr>
              <a:t>6/ </a:t>
            </a:r>
            <a:r>
              <a:rPr lang="fr-FR" sz="2800" u="sng" dirty="0">
                <a:solidFill>
                  <a:schemeClr val="accent2"/>
                </a:solidFill>
                <a:latin typeface="+mn-lt"/>
              </a:rPr>
              <a:t>Effectifs </a:t>
            </a:r>
            <a:r>
              <a:rPr lang="fr-FR" sz="2800" u="sng" dirty="0" smtClean="0">
                <a:solidFill>
                  <a:schemeClr val="accent2"/>
                </a:solidFill>
                <a:latin typeface="+mn-lt"/>
              </a:rPr>
              <a:t>BIATSS </a:t>
            </a:r>
            <a:r>
              <a:rPr lang="fr-FR" sz="2800" u="sng" dirty="0">
                <a:solidFill>
                  <a:schemeClr val="accent2"/>
                </a:solidFill>
                <a:latin typeface="+mn-lt"/>
              </a:rPr>
              <a:t>-Taux d’encadrement</a:t>
            </a:r>
          </a:p>
        </p:txBody>
      </p:sp>
      <p:sp>
        <p:nvSpPr>
          <p:cNvPr id="3" name="Rectangle 2"/>
          <p:cNvSpPr/>
          <p:nvPr/>
        </p:nvSpPr>
        <p:spPr>
          <a:xfrm>
            <a:off x="6034454" y="1557338"/>
            <a:ext cx="2791558" cy="935037"/>
          </a:xfrm>
          <a:prstGeom prst="wedgeRectCallout">
            <a:avLst>
              <a:gd name="adj1" fmla="val -69964"/>
              <a:gd name="adj2" fmla="val -46035"/>
            </a:avLst>
          </a:prstGeom>
          <a:solidFill>
            <a:schemeClr val="accent3">
              <a:lumMod val="40000"/>
              <a:lumOff val="60000"/>
            </a:schemeClr>
          </a:soli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fr-FR" sz="1400" dirty="0">
                <a:solidFill>
                  <a:schemeClr val="tx1"/>
                </a:solidFill>
              </a:rPr>
              <a:t>Mode de calcul : </a:t>
            </a:r>
            <a:r>
              <a:rPr lang="fr-FR" sz="1400" dirty="0" smtClean="0">
                <a:solidFill>
                  <a:schemeClr val="tx1"/>
                </a:solidFill>
              </a:rPr>
              <a:t>personnels </a:t>
            </a:r>
            <a:r>
              <a:rPr lang="fr-FR" sz="1400" dirty="0">
                <a:solidFill>
                  <a:schemeClr val="tx1"/>
                </a:solidFill>
              </a:rPr>
              <a:t>de catégorie </a:t>
            </a:r>
            <a:r>
              <a:rPr lang="fr-FR" sz="1400" dirty="0" smtClean="0">
                <a:solidFill>
                  <a:schemeClr val="tx1"/>
                </a:solidFill>
              </a:rPr>
              <a:t>A </a:t>
            </a:r>
            <a:r>
              <a:rPr lang="fr-FR" sz="1000" i="1" dirty="0" smtClean="0">
                <a:solidFill>
                  <a:schemeClr val="tx1"/>
                </a:solidFill>
              </a:rPr>
              <a:t>(A et A+) </a:t>
            </a:r>
            <a:r>
              <a:rPr lang="fr-FR" sz="1200" dirty="0" smtClean="0">
                <a:solidFill>
                  <a:schemeClr val="tx1"/>
                </a:solidFill>
              </a:rPr>
              <a:t>/ </a:t>
            </a:r>
            <a:r>
              <a:rPr lang="fr-FR" sz="1400" dirty="0" smtClean="0">
                <a:solidFill>
                  <a:schemeClr val="tx1"/>
                </a:solidFill>
              </a:rPr>
              <a:t>ensemble </a:t>
            </a:r>
            <a:r>
              <a:rPr lang="fr-FR" sz="1400" dirty="0">
                <a:solidFill>
                  <a:schemeClr val="tx1"/>
                </a:solidFill>
              </a:rPr>
              <a:t>des personnels BIATSS </a:t>
            </a:r>
          </a:p>
        </p:txBody>
      </p:sp>
      <p:sp>
        <p:nvSpPr>
          <p:cNvPr id="10" name="Flèche droite rayée 9"/>
          <p:cNvSpPr/>
          <p:nvPr/>
        </p:nvSpPr>
        <p:spPr>
          <a:xfrm>
            <a:off x="611560" y="2914447"/>
            <a:ext cx="4824536" cy="939686"/>
          </a:xfrm>
          <a:prstGeom prst="stripedRightArrow">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fr-FR" sz="1100" b="1" dirty="0" smtClean="0">
                <a:solidFill>
                  <a:schemeClr val="tx1"/>
                </a:solidFill>
                <a:effectLst/>
                <a:ea typeface="Times New Roman"/>
                <a:cs typeface="Times New Roman"/>
              </a:rPr>
              <a:t> Augmentation très significative : de 144 A et A+ en 2010 </a:t>
            </a:r>
            <a:r>
              <a:rPr lang="fr-FR" sz="1100" b="1" dirty="0">
                <a:solidFill>
                  <a:schemeClr val="tx1"/>
                </a:solidFill>
                <a:effectLst/>
                <a:ea typeface="Times New Roman"/>
                <a:cs typeface="Times New Roman"/>
              </a:rPr>
              <a:t>à </a:t>
            </a:r>
            <a:r>
              <a:rPr lang="fr-FR" sz="1100" b="1" dirty="0" smtClean="0">
                <a:solidFill>
                  <a:schemeClr val="tx1"/>
                </a:solidFill>
                <a:ea typeface="Times New Roman"/>
                <a:cs typeface="Times New Roman"/>
              </a:rPr>
              <a:t>174</a:t>
            </a:r>
            <a:r>
              <a:rPr lang="fr-FR" sz="1100" b="1" dirty="0" smtClean="0">
                <a:solidFill>
                  <a:schemeClr val="tx1"/>
                </a:solidFill>
                <a:effectLst/>
                <a:ea typeface="Times New Roman"/>
                <a:cs typeface="Times New Roman"/>
              </a:rPr>
              <a:t> en 2017</a:t>
            </a:r>
          </a:p>
          <a:p>
            <a:pPr algn="ctr">
              <a:spcAft>
                <a:spcPts val="0"/>
              </a:spcAft>
            </a:pPr>
            <a:r>
              <a:rPr lang="fr-FR" sz="1100" b="1" dirty="0">
                <a:solidFill>
                  <a:schemeClr val="tx1"/>
                </a:solidFill>
                <a:ea typeface="Times New Roman"/>
                <a:cs typeface="Times New Roman"/>
              </a:rPr>
              <a:t>D</a:t>
            </a:r>
            <a:r>
              <a:rPr lang="fr-FR" sz="1100" b="1" dirty="0" smtClean="0">
                <a:solidFill>
                  <a:schemeClr val="tx1"/>
                </a:solidFill>
                <a:ea typeface="Times New Roman"/>
                <a:cs typeface="Times New Roman"/>
              </a:rPr>
              <a:t>epuis le passage au RCE stabilisation autour des 40% de la population BIATSS</a:t>
            </a:r>
            <a:endParaRPr lang="fr-FR" sz="1100" b="1" dirty="0">
              <a:solidFill>
                <a:schemeClr val="tx1"/>
              </a:solidFill>
              <a:effectLst/>
              <a:ea typeface="Times New Roman"/>
              <a:cs typeface="Times New Roman"/>
            </a:endParaRPr>
          </a:p>
        </p:txBody>
      </p:sp>
      <p:graphicFrame>
        <p:nvGraphicFramePr>
          <p:cNvPr id="11" name="Espace réservé du contenu 10"/>
          <p:cNvGraphicFramePr>
            <a:graphicFrameLocks noGrp="1"/>
          </p:cNvGraphicFramePr>
          <p:nvPr>
            <p:ph sz="half" idx="1"/>
            <p:extLst>
              <p:ext uri="{D42A27DB-BD31-4B8C-83A1-F6EECF244321}">
                <p14:modId xmlns:p14="http://schemas.microsoft.com/office/powerpoint/2010/main" val="1341051260"/>
              </p:ext>
            </p:extLst>
          </p:nvPr>
        </p:nvGraphicFramePr>
        <p:xfrm>
          <a:off x="377317" y="846394"/>
          <a:ext cx="5167486" cy="20583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aphique 11"/>
          <p:cNvGraphicFramePr>
            <a:graphicFrameLocks/>
          </p:cNvGraphicFramePr>
          <p:nvPr>
            <p:extLst>
              <p:ext uri="{D42A27DB-BD31-4B8C-83A1-F6EECF244321}">
                <p14:modId xmlns:p14="http://schemas.microsoft.com/office/powerpoint/2010/main" val="3885734234"/>
              </p:ext>
            </p:extLst>
          </p:nvPr>
        </p:nvGraphicFramePr>
        <p:xfrm>
          <a:off x="1043608" y="3864152"/>
          <a:ext cx="7272808" cy="2282825"/>
        </p:xfrm>
        <a:graphic>
          <a:graphicData uri="http://schemas.openxmlformats.org/drawingml/2006/chart">
            <c:chart xmlns:c="http://schemas.openxmlformats.org/drawingml/2006/chart" xmlns:r="http://schemas.openxmlformats.org/officeDocument/2006/relationships" r:id="rId4"/>
          </a:graphicData>
        </a:graphic>
      </p:graphicFrame>
      <p:sp>
        <p:nvSpPr>
          <p:cNvPr id="2" name="Espace réservé du numéro de diapositive 1"/>
          <p:cNvSpPr>
            <a:spLocks noGrp="1"/>
          </p:cNvSpPr>
          <p:nvPr>
            <p:ph type="sldNum" sz="quarter" idx="12"/>
          </p:nvPr>
        </p:nvSpPr>
        <p:spPr/>
        <p:txBody>
          <a:bodyPr/>
          <a:lstStyle/>
          <a:p>
            <a:fld id="{ACF67B19-02F2-48C1-993D-3D5388EDBA9B}" type="slidenum">
              <a:rPr lang="fr-FR" smtClean="0"/>
              <a:t>20</a:t>
            </a:fld>
            <a:endParaRPr lang="fr-FR"/>
          </a:p>
        </p:txBody>
      </p:sp>
    </p:spTree>
    <p:extLst>
      <p:ext uri="{BB962C8B-B14F-4D97-AF65-F5344CB8AC3E}">
        <p14:creationId xmlns:p14="http://schemas.microsoft.com/office/powerpoint/2010/main" val="3719611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a:bodyPr>
          <a:lstStyle/>
          <a:p>
            <a:pPr algn="l" eaLnBrk="1" fontAlgn="auto" hangingPunct="1">
              <a:spcAft>
                <a:spcPts val="0"/>
              </a:spcAft>
              <a:defRPr/>
            </a:pPr>
            <a:r>
              <a:rPr lang="fr-FR" sz="2800" u="sng" dirty="0" smtClean="0">
                <a:solidFill>
                  <a:schemeClr val="accent2"/>
                </a:solidFill>
                <a:latin typeface="+mn-lt"/>
              </a:rPr>
              <a:t>7/ </a:t>
            </a:r>
            <a:r>
              <a:rPr lang="fr-FR" sz="2800" u="sng" dirty="0">
                <a:solidFill>
                  <a:schemeClr val="accent2"/>
                </a:solidFill>
                <a:latin typeface="+mn-lt"/>
              </a:rPr>
              <a:t>Effectifs enseignants</a:t>
            </a:r>
            <a:r>
              <a:rPr lang="fr-FR" sz="2800" dirty="0">
                <a:solidFill>
                  <a:schemeClr val="accent2"/>
                </a:solidFill>
              </a:rPr>
              <a:t/>
            </a:r>
            <a:br>
              <a:rPr lang="fr-FR" sz="2800" dirty="0">
                <a:solidFill>
                  <a:schemeClr val="accent2"/>
                </a:solidFill>
              </a:rPr>
            </a:br>
            <a:r>
              <a:rPr lang="fr-FR" sz="1800" dirty="0" smtClean="0">
                <a:solidFill>
                  <a:schemeClr val="tx1"/>
                </a:solidFill>
                <a:latin typeface="Arial" panose="020B0604020202020204" pitchFamily="34" charset="0"/>
                <a:cs typeface="Arial" panose="020B0604020202020204" pitchFamily="34" charset="0"/>
              </a:rPr>
              <a:t>7.1</a:t>
            </a:r>
            <a:r>
              <a:rPr lang="fr-FR" sz="1800" dirty="0">
                <a:solidFill>
                  <a:schemeClr val="tx1"/>
                </a:solidFill>
                <a:latin typeface="Arial" panose="020B0604020202020204" pitchFamily="34" charset="0"/>
                <a:cs typeface="Arial" panose="020B0604020202020204" pitchFamily="34" charset="0"/>
              </a:rPr>
              <a:t>/ Évolution des effectifs enseignants</a:t>
            </a:r>
            <a:endParaRPr lang="fr-FR" sz="1800" dirty="0">
              <a:solidFill>
                <a:schemeClr val="accent2"/>
              </a:solidFill>
              <a:latin typeface="Arial" panose="020B0604020202020204" pitchFamily="34" charset="0"/>
              <a:cs typeface="Arial" panose="020B0604020202020204" pitchFamily="34" charset="0"/>
            </a:endParaRPr>
          </a:p>
        </p:txBody>
      </p:sp>
      <p:sp>
        <p:nvSpPr>
          <p:cNvPr id="6" name="Flèche droite rayée 5"/>
          <p:cNvSpPr/>
          <p:nvPr/>
        </p:nvSpPr>
        <p:spPr>
          <a:xfrm>
            <a:off x="1691680" y="3710889"/>
            <a:ext cx="6120680" cy="848990"/>
          </a:xfrm>
          <a:prstGeom prst="stripedRightArrow">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fr-FR" sz="1200" b="1" dirty="0" smtClean="0">
                <a:solidFill>
                  <a:schemeClr val="tx1"/>
                </a:solidFill>
                <a:effectLst/>
                <a:ea typeface="Times New Roman"/>
                <a:cs typeface="Times New Roman"/>
              </a:rPr>
              <a:t>+</a:t>
            </a:r>
            <a:r>
              <a:rPr lang="fr-FR" sz="1200" b="1" dirty="0">
                <a:solidFill>
                  <a:schemeClr val="tx1"/>
                </a:solidFill>
                <a:ea typeface="Times New Roman"/>
                <a:cs typeface="Times New Roman"/>
              </a:rPr>
              <a:t> </a:t>
            </a:r>
            <a:r>
              <a:rPr lang="fr-FR" sz="1200" b="1" dirty="0" smtClean="0">
                <a:solidFill>
                  <a:schemeClr val="tx1"/>
                </a:solidFill>
                <a:ea typeface="Times New Roman"/>
                <a:cs typeface="Times New Roman"/>
              </a:rPr>
              <a:t>4 </a:t>
            </a:r>
            <a:r>
              <a:rPr lang="fr-FR" sz="1200" b="1" dirty="0" smtClean="0">
                <a:solidFill>
                  <a:schemeClr val="tx1"/>
                </a:solidFill>
                <a:effectLst/>
                <a:ea typeface="Times New Roman"/>
                <a:cs typeface="Times New Roman"/>
              </a:rPr>
              <a:t>% </a:t>
            </a:r>
            <a:r>
              <a:rPr lang="fr-FR" sz="1200" b="1" dirty="0">
                <a:solidFill>
                  <a:schemeClr val="tx1"/>
                </a:solidFill>
                <a:effectLst/>
                <a:ea typeface="Times New Roman"/>
                <a:cs typeface="Times New Roman"/>
              </a:rPr>
              <a:t>en </a:t>
            </a:r>
            <a:r>
              <a:rPr lang="fr-FR" sz="1200" b="1" dirty="0" smtClean="0">
                <a:solidFill>
                  <a:schemeClr val="tx1"/>
                </a:solidFill>
                <a:effectLst/>
                <a:ea typeface="Times New Roman"/>
                <a:cs typeface="Times New Roman"/>
              </a:rPr>
              <a:t>7 </a:t>
            </a:r>
            <a:r>
              <a:rPr lang="fr-FR" sz="1200" b="1" dirty="0">
                <a:solidFill>
                  <a:schemeClr val="tx1"/>
                </a:solidFill>
                <a:effectLst/>
                <a:ea typeface="Times New Roman"/>
                <a:cs typeface="Times New Roman"/>
              </a:rPr>
              <a:t>ans</a:t>
            </a:r>
            <a:endParaRPr lang="fr-FR" sz="1200" dirty="0">
              <a:solidFill>
                <a:schemeClr val="tx1"/>
              </a:solidFill>
              <a:effectLst/>
              <a:ea typeface="Times New Roman"/>
              <a:cs typeface="Times New Roman"/>
            </a:endParaRPr>
          </a:p>
        </p:txBody>
      </p:sp>
      <p:sp>
        <p:nvSpPr>
          <p:cNvPr id="2" name="Espace réservé du numéro de diapositive 1"/>
          <p:cNvSpPr>
            <a:spLocks noGrp="1"/>
          </p:cNvSpPr>
          <p:nvPr>
            <p:ph type="sldNum" sz="quarter" idx="12"/>
          </p:nvPr>
        </p:nvSpPr>
        <p:spPr/>
        <p:txBody>
          <a:bodyPr/>
          <a:lstStyle/>
          <a:p>
            <a:fld id="{ACF67B19-02F2-48C1-993D-3D5388EDBA9B}" type="slidenum">
              <a:rPr lang="fr-FR" smtClean="0"/>
              <a:t>21</a:t>
            </a:fld>
            <a:endParaRPr lang="fr-FR"/>
          </a:p>
        </p:txBody>
      </p:sp>
      <p:graphicFrame>
        <p:nvGraphicFramePr>
          <p:cNvPr id="8" name="Espace réservé du contenu 7"/>
          <p:cNvGraphicFramePr>
            <a:graphicFrameLocks noGrp="1"/>
          </p:cNvGraphicFramePr>
          <p:nvPr>
            <p:ph idx="1"/>
            <p:extLst>
              <p:ext uri="{D42A27DB-BD31-4B8C-83A1-F6EECF244321}">
                <p14:modId xmlns:p14="http://schemas.microsoft.com/office/powerpoint/2010/main" val="3563238805"/>
              </p:ext>
            </p:extLst>
          </p:nvPr>
        </p:nvGraphicFramePr>
        <p:xfrm>
          <a:off x="467544" y="1888297"/>
          <a:ext cx="7886700" cy="1939499"/>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628650" y="1367523"/>
            <a:ext cx="7687766" cy="400110"/>
          </a:xfrm>
          <a:prstGeom prst="rect">
            <a:avLst/>
          </a:prstGeom>
        </p:spPr>
        <p:txBody>
          <a:bodyPr wrap="square">
            <a:spAutoFit/>
          </a:bodyPr>
          <a:lstStyle/>
          <a:p>
            <a:r>
              <a:rPr lang="fr-FR" sz="1000" dirty="0">
                <a:solidFill>
                  <a:srgbClr val="000000"/>
                </a:solidFill>
                <a:latin typeface="Arial" panose="020B0604020202020204" pitchFamily="34" charset="0"/>
              </a:rPr>
              <a:t>En </a:t>
            </a:r>
            <a:r>
              <a:rPr lang="fr-FR" sz="1000" dirty="0" smtClean="0">
                <a:solidFill>
                  <a:srgbClr val="000000"/>
                </a:solidFill>
                <a:latin typeface="Arial" panose="020B0604020202020204" pitchFamily="34" charset="0"/>
              </a:rPr>
              <a:t>2017, </a:t>
            </a:r>
            <a:r>
              <a:rPr lang="fr-FR" sz="1000" dirty="0">
                <a:solidFill>
                  <a:srgbClr val="000000"/>
                </a:solidFill>
                <a:latin typeface="Arial" panose="020B0604020202020204" pitchFamily="34" charset="0"/>
              </a:rPr>
              <a:t>l’UBS emploie un total de </a:t>
            </a:r>
            <a:r>
              <a:rPr lang="fr-FR" sz="1000" dirty="0" smtClean="0">
                <a:solidFill>
                  <a:srgbClr val="000000"/>
                </a:solidFill>
                <a:latin typeface="Arial" panose="020B0604020202020204" pitchFamily="34" charset="0"/>
              </a:rPr>
              <a:t>483 </a:t>
            </a:r>
            <a:r>
              <a:rPr lang="fr-FR" sz="1000" dirty="0">
                <a:solidFill>
                  <a:srgbClr val="000000"/>
                </a:solidFill>
                <a:latin typeface="Arial" panose="020B0604020202020204" pitchFamily="34" charset="0"/>
              </a:rPr>
              <a:t>enseignants dont </a:t>
            </a:r>
            <a:r>
              <a:rPr lang="fr-FR" sz="1000" dirty="0" smtClean="0">
                <a:solidFill>
                  <a:srgbClr val="000000"/>
                </a:solidFill>
                <a:latin typeface="Arial" panose="020B0604020202020204" pitchFamily="34" charset="0"/>
              </a:rPr>
              <a:t>368 </a:t>
            </a:r>
            <a:r>
              <a:rPr lang="fr-FR" sz="1000" dirty="0">
                <a:solidFill>
                  <a:srgbClr val="000000"/>
                </a:solidFill>
                <a:latin typeface="Arial" panose="020B0604020202020204" pitchFamily="34" charset="0"/>
              </a:rPr>
              <a:t>titulaires et </a:t>
            </a:r>
            <a:r>
              <a:rPr lang="fr-FR" sz="1000" dirty="0" smtClean="0">
                <a:solidFill>
                  <a:srgbClr val="000000"/>
                </a:solidFill>
                <a:latin typeface="Arial" panose="020B0604020202020204" pitchFamily="34" charset="0"/>
              </a:rPr>
              <a:t>115 </a:t>
            </a:r>
            <a:r>
              <a:rPr lang="fr-FR" sz="1000" dirty="0">
                <a:solidFill>
                  <a:srgbClr val="000000"/>
                </a:solidFill>
                <a:latin typeface="Arial" panose="020B0604020202020204" pitchFamily="34" charset="0"/>
              </a:rPr>
              <a:t>contractuels (dont </a:t>
            </a:r>
            <a:r>
              <a:rPr lang="fr-FR" sz="1000" dirty="0" smtClean="0">
                <a:solidFill>
                  <a:srgbClr val="000000"/>
                </a:solidFill>
                <a:latin typeface="Arial" panose="020B0604020202020204" pitchFamily="34" charset="0"/>
              </a:rPr>
              <a:t>43 doctorants</a:t>
            </a:r>
            <a:r>
              <a:rPr lang="fr-FR" sz="1000" dirty="0">
                <a:solidFill>
                  <a:srgbClr val="000000"/>
                </a:solidFill>
                <a:latin typeface="Arial" panose="020B0604020202020204" pitchFamily="34" charset="0"/>
              </a:rPr>
              <a:t>, </a:t>
            </a:r>
            <a:r>
              <a:rPr lang="fr-FR" sz="1000" dirty="0" smtClean="0">
                <a:solidFill>
                  <a:srgbClr val="000000"/>
                </a:solidFill>
                <a:latin typeface="Arial" panose="020B0604020202020204" pitchFamily="34" charset="0"/>
              </a:rPr>
              <a:t>2 CDI).</a:t>
            </a:r>
          </a:p>
          <a:p>
            <a:r>
              <a:rPr lang="fr-FR" sz="1000" dirty="0" smtClean="0">
                <a:solidFill>
                  <a:srgbClr val="000000"/>
                </a:solidFill>
                <a:latin typeface="Arial" panose="020B0604020202020204" pitchFamily="34" charset="0"/>
              </a:rPr>
              <a:t>Attention à partir de 2017 ne sont plus intégrés dans l’étude les contrats de type vacataires.</a:t>
            </a:r>
            <a:endParaRPr lang="fr-FR" sz="1000" dirty="0"/>
          </a:p>
        </p:txBody>
      </p:sp>
      <p:graphicFrame>
        <p:nvGraphicFramePr>
          <p:cNvPr id="10" name="Graphique 9"/>
          <p:cNvGraphicFramePr>
            <a:graphicFrameLocks/>
          </p:cNvGraphicFramePr>
          <p:nvPr>
            <p:extLst>
              <p:ext uri="{D42A27DB-BD31-4B8C-83A1-F6EECF244321}">
                <p14:modId xmlns:p14="http://schemas.microsoft.com/office/powerpoint/2010/main" val="4047918785"/>
              </p:ext>
            </p:extLst>
          </p:nvPr>
        </p:nvGraphicFramePr>
        <p:xfrm>
          <a:off x="1043608" y="4559878"/>
          <a:ext cx="7056784" cy="196546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59498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0"/>
            <a:ext cx="8229600" cy="1125538"/>
          </a:xfrm>
        </p:spPr>
        <p:txBody>
          <a:bodyPr>
            <a:normAutofit/>
          </a:bodyPr>
          <a:lstStyle/>
          <a:p>
            <a:pPr algn="l" eaLnBrk="1" fontAlgn="auto" hangingPunct="1">
              <a:spcAft>
                <a:spcPts val="0"/>
              </a:spcAft>
              <a:defRPr/>
            </a:pPr>
            <a:r>
              <a:rPr lang="fr-FR" sz="1800" dirty="0" smtClean="0">
                <a:solidFill>
                  <a:schemeClr val="tx1"/>
                </a:solidFill>
                <a:latin typeface="Arial" panose="020B0604020202020204" pitchFamily="34" charset="0"/>
                <a:cs typeface="Arial" panose="020B0604020202020204" pitchFamily="34" charset="0"/>
              </a:rPr>
              <a:t>7.2</a:t>
            </a:r>
            <a:r>
              <a:rPr lang="fr-FR" sz="1800" dirty="0">
                <a:solidFill>
                  <a:schemeClr val="tx1"/>
                </a:solidFill>
                <a:latin typeface="Arial" panose="020B0604020202020204" pitchFamily="34" charset="0"/>
                <a:cs typeface="Arial" panose="020B0604020202020204" pitchFamily="34" charset="0"/>
              </a:rPr>
              <a:t>/ Effectifs enseignants – répartition par </a:t>
            </a:r>
            <a:r>
              <a:rPr lang="fr-FR" sz="1800" dirty="0" smtClean="0">
                <a:solidFill>
                  <a:schemeClr val="tx1"/>
                </a:solidFill>
                <a:latin typeface="Arial" panose="020B0604020202020204" pitchFamily="34" charset="0"/>
                <a:cs typeface="Arial" panose="020B0604020202020204" pitchFamily="34" charset="0"/>
              </a:rPr>
              <a:t>affectation</a:t>
            </a:r>
            <a:endParaRPr lang="fr-FR" sz="1800" dirty="0">
              <a:solidFill>
                <a:schemeClr val="tx1"/>
              </a:solidFill>
              <a:latin typeface="Arial" panose="020B0604020202020204" pitchFamily="34" charset="0"/>
              <a:cs typeface="Arial" panose="020B0604020202020204" pitchFamily="34" charset="0"/>
            </a:endParaRPr>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3247829047"/>
              </p:ext>
            </p:extLst>
          </p:nvPr>
        </p:nvGraphicFramePr>
        <p:xfrm>
          <a:off x="628650" y="1268760"/>
          <a:ext cx="78867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2" name="Espace réservé du numéro de diapositive 1"/>
          <p:cNvSpPr>
            <a:spLocks noGrp="1"/>
          </p:cNvSpPr>
          <p:nvPr>
            <p:ph type="sldNum" sz="quarter" idx="12"/>
          </p:nvPr>
        </p:nvSpPr>
        <p:spPr/>
        <p:txBody>
          <a:bodyPr/>
          <a:lstStyle/>
          <a:p>
            <a:fld id="{ACF67B19-02F2-48C1-993D-3D5388EDBA9B}" type="slidenum">
              <a:rPr lang="fr-FR" smtClean="0"/>
              <a:t>22</a:t>
            </a:fld>
            <a:endParaRPr lang="fr-FR"/>
          </a:p>
        </p:txBody>
      </p:sp>
    </p:spTree>
    <p:extLst>
      <p:ext uri="{BB962C8B-B14F-4D97-AF65-F5344CB8AC3E}">
        <p14:creationId xmlns:p14="http://schemas.microsoft.com/office/powerpoint/2010/main" val="17823276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274639"/>
            <a:ext cx="8229600" cy="706437"/>
          </a:xfrm>
        </p:spPr>
        <p:txBody>
          <a:bodyPr>
            <a:normAutofit/>
          </a:bodyPr>
          <a:lstStyle/>
          <a:p>
            <a:pPr algn="l" eaLnBrk="1" fontAlgn="auto" hangingPunct="1">
              <a:spcAft>
                <a:spcPts val="0"/>
              </a:spcAft>
              <a:defRPr/>
            </a:pPr>
            <a:r>
              <a:rPr lang="fr-FR" sz="1800" dirty="0" smtClean="0">
                <a:solidFill>
                  <a:schemeClr val="tx1"/>
                </a:solidFill>
                <a:latin typeface="Arial" panose="020B0604020202020204" pitchFamily="34" charset="0"/>
                <a:cs typeface="Arial" panose="020B0604020202020204" pitchFamily="34" charset="0"/>
              </a:rPr>
              <a:t>7.3</a:t>
            </a:r>
            <a:r>
              <a:rPr lang="fr-FR" sz="1800" dirty="0">
                <a:solidFill>
                  <a:schemeClr val="tx1"/>
                </a:solidFill>
                <a:latin typeface="Arial" panose="020B0604020202020204" pitchFamily="34" charset="0"/>
                <a:cs typeface="Arial" panose="020B0604020202020204" pitchFamily="34" charset="0"/>
              </a:rPr>
              <a:t>/ Effectifs enseignants – répartition par </a:t>
            </a:r>
            <a:r>
              <a:rPr lang="fr-FR" sz="1800" dirty="0" smtClean="0">
                <a:solidFill>
                  <a:schemeClr val="tx1"/>
                </a:solidFill>
                <a:latin typeface="Arial" panose="020B0604020202020204" pitchFamily="34" charset="0"/>
                <a:cs typeface="Arial" panose="020B0604020202020204" pitchFamily="34" charset="0"/>
              </a:rPr>
              <a:t>statut</a:t>
            </a:r>
            <a:endParaRPr lang="fr-FR" sz="1800" dirty="0">
              <a:solidFill>
                <a:schemeClr val="tx1"/>
              </a:solidFill>
              <a:latin typeface="Arial" panose="020B0604020202020204" pitchFamily="34" charset="0"/>
              <a:cs typeface="Arial" panose="020B0604020202020204" pitchFamily="34" charset="0"/>
            </a:endParaRPr>
          </a:p>
        </p:txBody>
      </p:sp>
      <p:sp>
        <p:nvSpPr>
          <p:cNvPr id="2" name="Espace réservé du numéro de diapositive 1"/>
          <p:cNvSpPr>
            <a:spLocks noGrp="1"/>
          </p:cNvSpPr>
          <p:nvPr>
            <p:ph type="sldNum" sz="quarter" idx="12"/>
          </p:nvPr>
        </p:nvSpPr>
        <p:spPr/>
        <p:txBody>
          <a:bodyPr/>
          <a:lstStyle/>
          <a:p>
            <a:pPr>
              <a:defRPr/>
            </a:pPr>
            <a:fld id="{66A38980-7121-40E9-AF30-9683D75D7607}" type="slidenum">
              <a:rPr lang="fr-FR" smtClean="0"/>
              <a:pPr>
                <a:defRPr/>
              </a:pPr>
              <a:t>23</a:t>
            </a:fld>
            <a:endParaRPr lang="fr-FR"/>
          </a:p>
        </p:txBody>
      </p:sp>
      <p:graphicFrame>
        <p:nvGraphicFramePr>
          <p:cNvPr id="8" name="Espace réservé du contenu 7"/>
          <p:cNvGraphicFramePr>
            <a:graphicFrameLocks noGrp="1"/>
          </p:cNvGraphicFramePr>
          <p:nvPr>
            <p:ph sz="quarter" idx="1"/>
            <p:extLst>
              <p:ext uri="{D42A27DB-BD31-4B8C-83A1-F6EECF244321}">
                <p14:modId xmlns:p14="http://schemas.microsoft.com/office/powerpoint/2010/main" val="4032745625"/>
              </p:ext>
            </p:extLst>
          </p:nvPr>
        </p:nvGraphicFramePr>
        <p:xfrm>
          <a:off x="457200" y="1196752"/>
          <a:ext cx="4044950" cy="21859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Espace réservé du contenu 13"/>
          <p:cNvGraphicFramePr>
            <a:graphicFrameLocks noGrp="1"/>
          </p:cNvGraphicFramePr>
          <p:nvPr>
            <p:ph sz="quarter" idx="2"/>
            <p:extLst>
              <p:ext uri="{D42A27DB-BD31-4B8C-83A1-F6EECF244321}">
                <p14:modId xmlns:p14="http://schemas.microsoft.com/office/powerpoint/2010/main" val="3081826677"/>
              </p:ext>
            </p:extLst>
          </p:nvPr>
        </p:nvGraphicFramePr>
        <p:xfrm>
          <a:off x="457200" y="3938588"/>
          <a:ext cx="6851104" cy="21875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Espace réservé du contenu 8"/>
          <p:cNvGraphicFramePr>
            <a:graphicFrameLocks noGrp="1"/>
          </p:cNvGraphicFramePr>
          <p:nvPr>
            <p:ph sz="half" idx="3"/>
            <p:extLst>
              <p:ext uri="{D42A27DB-BD31-4B8C-83A1-F6EECF244321}">
                <p14:modId xmlns:p14="http://schemas.microsoft.com/office/powerpoint/2010/main" val="3750113694"/>
              </p:ext>
            </p:extLst>
          </p:nvPr>
        </p:nvGraphicFramePr>
        <p:xfrm>
          <a:off x="4723474" y="636405"/>
          <a:ext cx="3970784" cy="370100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30092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188640"/>
            <a:ext cx="8229600" cy="719410"/>
          </a:xfrm>
        </p:spPr>
        <p:txBody>
          <a:bodyPr>
            <a:normAutofit/>
          </a:bodyPr>
          <a:lstStyle/>
          <a:p>
            <a:pPr algn="l" eaLnBrk="1" fontAlgn="auto" hangingPunct="1">
              <a:spcAft>
                <a:spcPts val="0"/>
              </a:spcAft>
              <a:defRPr/>
            </a:pPr>
            <a:r>
              <a:rPr lang="fr-FR" sz="1800" dirty="0" smtClean="0">
                <a:solidFill>
                  <a:schemeClr val="tx1"/>
                </a:solidFill>
                <a:latin typeface="Arial" panose="020B0604020202020204" pitchFamily="34" charset="0"/>
                <a:cs typeface="Arial" panose="020B0604020202020204" pitchFamily="34" charset="0"/>
              </a:rPr>
              <a:t>7.4</a:t>
            </a:r>
            <a:r>
              <a:rPr lang="fr-FR" sz="1800" dirty="0">
                <a:solidFill>
                  <a:schemeClr val="tx1"/>
                </a:solidFill>
                <a:latin typeface="Arial" panose="020B0604020202020204" pitchFamily="34" charset="0"/>
                <a:cs typeface="Arial" panose="020B0604020202020204" pitchFamily="34" charset="0"/>
              </a:rPr>
              <a:t>/ Effectifs enseignants – répartition par </a:t>
            </a:r>
            <a:r>
              <a:rPr lang="fr-FR" sz="1800" dirty="0" smtClean="0">
                <a:solidFill>
                  <a:schemeClr val="tx1"/>
                </a:solidFill>
                <a:latin typeface="Arial" panose="020B0604020202020204" pitchFamily="34" charset="0"/>
                <a:cs typeface="Arial" panose="020B0604020202020204" pitchFamily="34" charset="0"/>
              </a:rPr>
              <a:t>genre</a:t>
            </a:r>
            <a:endParaRPr lang="fr-FR" sz="1800" dirty="0">
              <a:solidFill>
                <a:schemeClr val="tx1"/>
              </a:solidFill>
              <a:latin typeface="Arial" panose="020B0604020202020204" pitchFamily="34" charset="0"/>
              <a:cs typeface="Arial" panose="020B0604020202020204" pitchFamily="34" charset="0"/>
            </a:endParaRPr>
          </a:p>
        </p:txBody>
      </p:sp>
      <p:graphicFrame>
        <p:nvGraphicFramePr>
          <p:cNvPr id="7" name="Espace réservé du contenu 6"/>
          <p:cNvGraphicFramePr>
            <a:graphicFrameLocks noGrp="1"/>
          </p:cNvGraphicFramePr>
          <p:nvPr>
            <p:ph sz="half" idx="1"/>
            <p:extLst>
              <p:ext uri="{D42A27DB-BD31-4B8C-83A1-F6EECF244321}">
                <p14:modId xmlns:p14="http://schemas.microsoft.com/office/powerpoint/2010/main" val="2864339588"/>
              </p:ext>
            </p:extLst>
          </p:nvPr>
        </p:nvGraphicFramePr>
        <p:xfrm>
          <a:off x="2915816" y="726341"/>
          <a:ext cx="3886200" cy="217943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Espace réservé du contenu 9"/>
          <p:cNvGraphicFramePr>
            <a:graphicFrameLocks noGrp="1"/>
          </p:cNvGraphicFramePr>
          <p:nvPr>
            <p:ph sz="half" idx="2"/>
            <p:extLst>
              <p:ext uri="{D42A27DB-BD31-4B8C-83A1-F6EECF244321}">
                <p14:modId xmlns:p14="http://schemas.microsoft.com/office/powerpoint/2010/main" val="801079808"/>
              </p:ext>
            </p:extLst>
          </p:nvPr>
        </p:nvGraphicFramePr>
        <p:xfrm>
          <a:off x="971600" y="3501008"/>
          <a:ext cx="7543750" cy="2963317"/>
        </p:xfrm>
        <a:graphic>
          <a:graphicData uri="http://schemas.openxmlformats.org/drawingml/2006/chart">
            <c:chart xmlns:c="http://schemas.openxmlformats.org/drawingml/2006/chart" xmlns:r="http://schemas.openxmlformats.org/officeDocument/2006/relationships" r:id="rId3"/>
          </a:graphicData>
        </a:graphic>
      </p:graphicFrame>
      <p:sp>
        <p:nvSpPr>
          <p:cNvPr id="2" name="Espace réservé du numéro de diapositive 1"/>
          <p:cNvSpPr>
            <a:spLocks noGrp="1"/>
          </p:cNvSpPr>
          <p:nvPr>
            <p:ph type="sldNum" sz="quarter" idx="12"/>
          </p:nvPr>
        </p:nvSpPr>
        <p:spPr/>
        <p:txBody>
          <a:bodyPr/>
          <a:lstStyle/>
          <a:p>
            <a:fld id="{ACF67B19-02F2-48C1-993D-3D5388EDBA9B}" type="slidenum">
              <a:rPr lang="fr-FR" smtClean="0"/>
              <a:t>24</a:t>
            </a:fld>
            <a:endParaRPr lang="fr-FR"/>
          </a:p>
        </p:txBody>
      </p:sp>
      <p:sp>
        <p:nvSpPr>
          <p:cNvPr id="3" name="Rectangle 2"/>
          <p:cNvSpPr/>
          <p:nvPr/>
        </p:nvSpPr>
        <p:spPr>
          <a:xfrm>
            <a:off x="671260" y="2610754"/>
            <a:ext cx="7848872" cy="1107996"/>
          </a:xfrm>
          <a:prstGeom prst="rect">
            <a:avLst/>
          </a:prstGeom>
        </p:spPr>
        <p:txBody>
          <a:bodyPr wrap="square">
            <a:spAutoFit/>
          </a:bodyPr>
          <a:lstStyle/>
          <a:p>
            <a:r>
              <a:rPr lang="fr-FR" sz="1100" dirty="0" smtClean="0">
                <a:solidFill>
                  <a:srgbClr val="000000"/>
                </a:solidFill>
                <a:latin typeface="Arial" panose="020B0604020202020204" pitchFamily="34" charset="0"/>
              </a:rPr>
              <a:t>On constate une </a:t>
            </a:r>
            <a:r>
              <a:rPr lang="fr-FR" sz="1100" dirty="0">
                <a:solidFill>
                  <a:srgbClr val="000000"/>
                </a:solidFill>
                <a:latin typeface="Arial" panose="020B0604020202020204" pitchFamily="34" charset="0"/>
              </a:rPr>
              <a:t>légère tendance à l’augmentation de la proportion des femmes </a:t>
            </a:r>
            <a:r>
              <a:rPr lang="fr-FR" sz="1100" dirty="0" smtClean="0">
                <a:solidFill>
                  <a:srgbClr val="000000"/>
                </a:solidFill>
                <a:latin typeface="Arial" panose="020B0604020202020204" pitchFamily="34" charset="0"/>
              </a:rPr>
              <a:t>depuis 2010 qui </a:t>
            </a:r>
            <a:r>
              <a:rPr lang="fr-FR" sz="1100" dirty="0">
                <a:solidFill>
                  <a:srgbClr val="000000"/>
                </a:solidFill>
                <a:latin typeface="Arial" panose="020B0604020202020204" pitchFamily="34" charset="0"/>
              </a:rPr>
              <a:t>représentent aujourd’hui 40% du total des effectifs de personnels enseignants. </a:t>
            </a:r>
          </a:p>
          <a:p>
            <a:endParaRPr lang="fr-FR" sz="1100" dirty="0" smtClean="0">
              <a:solidFill>
                <a:srgbClr val="000000"/>
              </a:solidFill>
              <a:latin typeface="Wingdings" panose="05000000000000000000" pitchFamily="2" charset="2"/>
            </a:endParaRPr>
          </a:p>
          <a:p>
            <a:pPr marL="171450" indent="-171450">
              <a:buFont typeface="Wingdings" panose="05000000000000000000" pitchFamily="2" charset="2"/>
              <a:buChar char="§"/>
            </a:pPr>
            <a:r>
              <a:rPr lang="fr-FR" sz="1100" dirty="0" smtClean="0">
                <a:solidFill>
                  <a:srgbClr val="000000"/>
                </a:solidFill>
                <a:latin typeface="Arial" panose="020B0604020202020204" pitchFamily="34" charset="0"/>
              </a:rPr>
              <a:t>64 % d’hommes chez les enseignants-chercheurs</a:t>
            </a:r>
          </a:p>
          <a:p>
            <a:pPr marL="171450" indent="-171450">
              <a:buFont typeface="Wingdings" panose="05000000000000000000" pitchFamily="2" charset="2"/>
              <a:buChar char="§"/>
            </a:pPr>
            <a:r>
              <a:rPr lang="fr-FR" sz="1100" dirty="0" smtClean="0">
                <a:solidFill>
                  <a:srgbClr val="000000"/>
                </a:solidFill>
                <a:latin typeface="Arial" panose="020B0604020202020204" pitchFamily="34" charset="0"/>
              </a:rPr>
              <a:t>54% </a:t>
            </a:r>
            <a:r>
              <a:rPr lang="fr-FR" sz="1100" dirty="0">
                <a:solidFill>
                  <a:srgbClr val="000000"/>
                </a:solidFill>
                <a:latin typeface="Arial" panose="020B0604020202020204" pitchFamily="34" charset="0"/>
              </a:rPr>
              <a:t>d’hommes chez les enseignants du 2nd degré </a:t>
            </a:r>
          </a:p>
          <a:p>
            <a:pPr marL="171450" indent="-171450">
              <a:buFont typeface="Wingdings" panose="05000000000000000000" pitchFamily="2" charset="2"/>
              <a:buChar char="§"/>
            </a:pPr>
            <a:endParaRPr lang="fr-FR" sz="1100" dirty="0">
              <a:solidFill>
                <a:srgbClr val="000000"/>
              </a:solidFill>
              <a:latin typeface="Arial" panose="020B0604020202020204" pitchFamily="34" charset="0"/>
            </a:endParaRPr>
          </a:p>
        </p:txBody>
      </p:sp>
    </p:spTree>
    <p:extLst>
      <p:ext uri="{BB962C8B-B14F-4D97-AF65-F5344CB8AC3E}">
        <p14:creationId xmlns:p14="http://schemas.microsoft.com/office/powerpoint/2010/main" val="33925853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84639" y="188914"/>
            <a:ext cx="8707315" cy="1152525"/>
          </a:xfrm>
        </p:spPr>
        <p:txBody>
          <a:bodyPr>
            <a:normAutofit/>
          </a:bodyPr>
          <a:lstStyle/>
          <a:p>
            <a:pPr eaLnBrk="1" fontAlgn="auto" hangingPunct="1">
              <a:spcAft>
                <a:spcPts val="0"/>
              </a:spcAft>
              <a:defRPr/>
            </a:pPr>
            <a:r>
              <a:rPr lang="fr-FR" sz="1800" dirty="0" smtClean="0">
                <a:solidFill>
                  <a:schemeClr val="tx1"/>
                </a:solidFill>
                <a:latin typeface="Arial" panose="020B0604020202020204" pitchFamily="34" charset="0"/>
                <a:cs typeface="Arial" panose="020B0604020202020204" pitchFamily="34" charset="0"/>
              </a:rPr>
              <a:t>7.5</a:t>
            </a:r>
            <a:r>
              <a:rPr lang="fr-FR" sz="1800" dirty="0">
                <a:solidFill>
                  <a:schemeClr val="tx1"/>
                </a:solidFill>
                <a:latin typeface="Arial" panose="020B0604020202020204" pitchFamily="34" charset="0"/>
                <a:cs typeface="Arial" panose="020B0604020202020204" pitchFamily="34" charset="0"/>
              </a:rPr>
              <a:t>/ Effectifs </a:t>
            </a:r>
            <a:r>
              <a:rPr lang="fr-FR" sz="1800" dirty="0" smtClean="0">
                <a:solidFill>
                  <a:schemeClr val="tx1"/>
                </a:solidFill>
                <a:latin typeface="Arial" panose="020B0604020202020204" pitchFamily="34" charset="0"/>
                <a:cs typeface="Arial" panose="020B0604020202020204" pitchFamily="34" charset="0"/>
              </a:rPr>
              <a:t>enseignants – répartition par champ de </a:t>
            </a:r>
            <a:r>
              <a:rPr lang="fr-FR" sz="1800" dirty="0">
                <a:solidFill>
                  <a:schemeClr val="tx1"/>
                </a:solidFill>
                <a:latin typeface="Arial" panose="020B0604020202020204" pitchFamily="34" charset="0"/>
                <a:cs typeface="Arial" panose="020B0604020202020204" pitchFamily="34" charset="0"/>
              </a:rPr>
              <a:t>sections CNU des </a:t>
            </a:r>
            <a:r>
              <a:rPr lang="fr-FR" sz="1800" dirty="0" smtClean="0">
                <a:solidFill>
                  <a:schemeClr val="tx1"/>
                </a:solidFill>
                <a:latin typeface="Arial" panose="020B0604020202020204" pitchFamily="34" charset="0"/>
                <a:cs typeface="Arial" panose="020B0604020202020204" pitchFamily="34" charset="0"/>
              </a:rPr>
              <a:t>enseignants-chercheurs titulaires</a:t>
            </a:r>
            <a:endParaRPr lang="fr-FR" sz="1800" dirty="0">
              <a:solidFill>
                <a:schemeClr val="tx1"/>
              </a:solidFill>
              <a:latin typeface="Arial" panose="020B0604020202020204" pitchFamily="34" charset="0"/>
              <a:cs typeface="Arial" panose="020B0604020202020204" pitchFamily="34" charset="0"/>
            </a:endParaRPr>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1208006777"/>
              </p:ext>
            </p:extLst>
          </p:nvPr>
        </p:nvGraphicFramePr>
        <p:xfrm>
          <a:off x="1763688" y="1268760"/>
          <a:ext cx="5184576" cy="210743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Graphique 3"/>
          <p:cNvGraphicFramePr>
            <a:graphicFrameLocks/>
          </p:cNvGraphicFramePr>
          <p:nvPr>
            <p:extLst>
              <p:ext uri="{D42A27DB-BD31-4B8C-83A1-F6EECF244321}">
                <p14:modId xmlns:p14="http://schemas.microsoft.com/office/powerpoint/2010/main" val="3153582016"/>
              </p:ext>
            </p:extLst>
          </p:nvPr>
        </p:nvGraphicFramePr>
        <p:xfrm>
          <a:off x="899592" y="3284984"/>
          <a:ext cx="7560840" cy="2814636"/>
        </p:xfrm>
        <a:graphic>
          <a:graphicData uri="http://schemas.openxmlformats.org/drawingml/2006/chart">
            <c:chart xmlns:c="http://schemas.openxmlformats.org/drawingml/2006/chart" xmlns:r="http://schemas.openxmlformats.org/officeDocument/2006/relationships" r:id="rId3"/>
          </a:graphicData>
        </a:graphic>
      </p:graphicFrame>
      <p:sp>
        <p:nvSpPr>
          <p:cNvPr id="2" name="Espace réservé du numéro de diapositive 1"/>
          <p:cNvSpPr>
            <a:spLocks noGrp="1"/>
          </p:cNvSpPr>
          <p:nvPr>
            <p:ph type="sldNum" sz="quarter" idx="12"/>
          </p:nvPr>
        </p:nvSpPr>
        <p:spPr/>
        <p:txBody>
          <a:bodyPr/>
          <a:lstStyle/>
          <a:p>
            <a:fld id="{ACF67B19-02F2-48C1-993D-3D5388EDBA9B}" type="slidenum">
              <a:rPr lang="fr-FR" smtClean="0"/>
              <a:t>25</a:t>
            </a:fld>
            <a:endParaRPr lang="fr-FR"/>
          </a:p>
        </p:txBody>
      </p:sp>
    </p:spTree>
    <p:extLst>
      <p:ext uri="{BB962C8B-B14F-4D97-AF65-F5344CB8AC3E}">
        <p14:creationId xmlns:p14="http://schemas.microsoft.com/office/powerpoint/2010/main" val="26173910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4"/>
          <p:cNvSpPr>
            <a:spLocks noGrp="1" noChangeArrowheads="1"/>
          </p:cNvSpPr>
          <p:nvPr>
            <p:ph type="title"/>
          </p:nvPr>
        </p:nvSpPr>
        <p:spPr>
          <a:xfrm>
            <a:off x="457200" y="260648"/>
            <a:ext cx="8229600" cy="791865"/>
          </a:xfrm>
        </p:spPr>
        <p:txBody>
          <a:bodyPr>
            <a:normAutofit/>
          </a:bodyPr>
          <a:lstStyle/>
          <a:p>
            <a:pPr algn="l" eaLnBrk="1" fontAlgn="auto" hangingPunct="1">
              <a:spcAft>
                <a:spcPts val="0"/>
              </a:spcAft>
              <a:defRPr/>
            </a:pPr>
            <a:r>
              <a:rPr lang="fr-FR" sz="1800" dirty="0" smtClean="0">
                <a:solidFill>
                  <a:schemeClr val="tx1"/>
                </a:solidFill>
                <a:latin typeface="Arial" panose="020B0604020202020204" pitchFamily="34" charset="0"/>
                <a:cs typeface="Arial" panose="020B0604020202020204" pitchFamily="34" charset="0"/>
              </a:rPr>
              <a:t>7.6</a:t>
            </a:r>
            <a:r>
              <a:rPr lang="fr-FR" sz="1800" dirty="0">
                <a:solidFill>
                  <a:schemeClr val="tx1"/>
                </a:solidFill>
                <a:latin typeface="Arial" panose="020B0604020202020204" pitchFamily="34" charset="0"/>
                <a:cs typeface="Arial" panose="020B0604020202020204" pitchFamily="34" charset="0"/>
              </a:rPr>
              <a:t>/ Effectifs enseignants - démographie</a:t>
            </a:r>
          </a:p>
        </p:txBody>
      </p:sp>
      <p:sp>
        <p:nvSpPr>
          <p:cNvPr id="27651" name="AutoShape 10"/>
          <p:cNvSpPr>
            <a:spLocks/>
          </p:cNvSpPr>
          <p:nvPr/>
        </p:nvSpPr>
        <p:spPr bwMode="auto">
          <a:xfrm rot="-5400000">
            <a:off x="1358901" y="2425766"/>
            <a:ext cx="126205" cy="1234095"/>
          </a:xfrm>
          <a:prstGeom prst="leftBrace">
            <a:avLst>
              <a:gd name="adj1" fmla="val 41083"/>
              <a:gd name="adj2" fmla="val 51667"/>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27652" name="AutoShape 11"/>
          <p:cNvSpPr>
            <a:spLocks/>
          </p:cNvSpPr>
          <p:nvPr/>
        </p:nvSpPr>
        <p:spPr bwMode="auto">
          <a:xfrm rot="-5400000">
            <a:off x="2902400" y="2361516"/>
            <a:ext cx="109859" cy="1379264"/>
          </a:xfrm>
          <a:prstGeom prst="leftBrace">
            <a:avLst>
              <a:gd name="adj1" fmla="val 30231"/>
              <a:gd name="adj2" fmla="val 50380"/>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27653" name="AutoShape 12"/>
          <p:cNvSpPr>
            <a:spLocks/>
          </p:cNvSpPr>
          <p:nvPr/>
        </p:nvSpPr>
        <p:spPr bwMode="auto">
          <a:xfrm rot="-5400000">
            <a:off x="4621854" y="2101547"/>
            <a:ext cx="135598" cy="1924938"/>
          </a:xfrm>
          <a:prstGeom prst="leftBrace">
            <a:avLst>
              <a:gd name="adj1" fmla="val 40303"/>
              <a:gd name="adj2" fmla="val 51667"/>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a:p>
        </p:txBody>
      </p:sp>
      <p:sp>
        <p:nvSpPr>
          <p:cNvPr id="29704" name="Oval 13"/>
          <p:cNvSpPr>
            <a:spLocks noChangeArrowheads="1"/>
          </p:cNvSpPr>
          <p:nvPr/>
        </p:nvSpPr>
        <p:spPr bwMode="auto">
          <a:xfrm>
            <a:off x="931916" y="3182163"/>
            <a:ext cx="797169" cy="414337"/>
          </a:xfrm>
          <a:prstGeom prst="ellipse">
            <a:avLst/>
          </a:prstGeom>
          <a:solidFill>
            <a:schemeClr val="accent3"/>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algn="ctr">
              <a:defRPr/>
            </a:pPr>
            <a:r>
              <a:rPr lang="fr-FR" sz="1400" dirty="0" smtClean="0"/>
              <a:t>18%</a:t>
            </a:r>
            <a:endParaRPr lang="fr-FR" sz="1400" dirty="0"/>
          </a:p>
        </p:txBody>
      </p:sp>
      <p:sp>
        <p:nvSpPr>
          <p:cNvPr id="29705" name="Oval 14"/>
          <p:cNvSpPr>
            <a:spLocks noChangeArrowheads="1"/>
          </p:cNvSpPr>
          <p:nvPr/>
        </p:nvSpPr>
        <p:spPr bwMode="auto">
          <a:xfrm>
            <a:off x="2540427" y="3168811"/>
            <a:ext cx="797169" cy="414337"/>
          </a:xfrm>
          <a:prstGeom prst="ellipse">
            <a:avLst/>
          </a:prstGeom>
          <a:solidFill>
            <a:schemeClr val="accent3"/>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algn="ctr">
              <a:defRPr/>
            </a:pPr>
            <a:r>
              <a:rPr lang="fr-FR" sz="1400" dirty="0" smtClean="0"/>
              <a:t>43%</a:t>
            </a:r>
            <a:endParaRPr lang="fr-FR" sz="1400" dirty="0"/>
          </a:p>
        </p:txBody>
      </p:sp>
      <p:sp>
        <p:nvSpPr>
          <p:cNvPr id="29706" name="Oval 15"/>
          <p:cNvSpPr>
            <a:spLocks noChangeArrowheads="1"/>
          </p:cNvSpPr>
          <p:nvPr/>
        </p:nvSpPr>
        <p:spPr bwMode="auto">
          <a:xfrm>
            <a:off x="4381716" y="3181511"/>
            <a:ext cx="797169" cy="401637"/>
          </a:xfrm>
          <a:prstGeom prst="ellipse">
            <a:avLst/>
          </a:prstGeom>
          <a:solidFill>
            <a:schemeClr val="accent3"/>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algn="ctr">
              <a:defRPr/>
            </a:pPr>
            <a:r>
              <a:rPr lang="fr-FR" sz="1400" dirty="0" smtClean="0"/>
              <a:t>39%</a:t>
            </a:r>
            <a:endParaRPr lang="fr-FR" sz="1400" dirty="0"/>
          </a:p>
        </p:txBody>
      </p:sp>
      <p:sp>
        <p:nvSpPr>
          <p:cNvPr id="4" name="Rectangle à coins arrondis 3"/>
          <p:cNvSpPr/>
          <p:nvPr/>
        </p:nvSpPr>
        <p:spPr>
          <a:xfrm>
            <a:off x="6012159" y="1412776"/>
            <a:ext cx="2840657" cy="1859062"/>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smtClean="0">
                <a:solidFill>
                  <a:schemeClr val="tx1"/>
                </a:solidFill>
              </a:rPr>
              <a:t>Âge moyen 2010 : 44 ans 10 mois</a:t>
            </a:r>
          </a:p>
          <a:p>
            <a:pPr algn="ctr"/>
            <a:endParaRPr lang="fr-FR" sz="1400" dirty="0" smtClean="0">
              <a:solidFill>
                <a:schemeClr val="tx1"/>
              </a:solidFill>
            </a:endParaRPr>
          </a:p>
          <a:p>
            <a:pPr algn="ctr"/>
            <a:r>
              <a:rPr lang="fr-FR" sz="1400" dirty="0">
                <a:solidFill>
                  <a:schemeClr val="tx1"/>
                </a:solidFill>
              </a:rPr>
              <a:t>Âge </a:t>
            </a:r>
            <a:r>
              <a:rPr lang="fr-FR" sz="1400" dirty="0" smtClean="0">
                <a:solidFill>
                  <a:schemeClr val="tx1"/>
                </a:solidFill>
              </a:rPr>
              <a:t>moyen 2017 : 48 ans 2 mois</a:t>
            </a:r>
            <a:endParaRPr lang="fr-FR" sz="1400" dirty="0">
              <a:solidFill>
                <a:schemeClr val="tx1"/>
              </a:solidFill>
            </a:endParaRPr>
          </a:p>
        </p:txBody>
      </p:sp>
      <p:graphicFrame>
        <p:nvGraphicFramePr>
          <p:cNvPr id="14" name="Graphique 13"/>
          <p:cNvGraphicFramePr>
            <a:graphicFrameLocks/>
          </p:cNvGraphicFramePr>
          <p:nvPr>
            <p:extLst>
              <p:ext uri="{D42A27DB-BD31-4B8C-83A1-F6EECF244321}">
                <p14:modId xmlns:p14="http://schemas.microsoft.com/office/powerpoint/2010/main" val="3535030177"/>
              </p:ext>
            </p:extLst>
          </p:nvPr>
        </p:nvGraphicFramePr>
        <p:xfrm>
          <a:off x="4742516" y="3789280"/>
          <a:ext cx="4333875" cy="24659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Graphique 14"/>
          <p:cNvGraphicFramePr>
            <a:graphicFrameLocks/>
          </p:cNvGraphicFramePr>
          <p:nvPr>
            <p:extLst>
              <p:ext uri="{D42A27DB-BD31-4B8C-83A1-F6EECF244321}">
                <p14:modId xmlns:p14="http://schemas.microsoft.com/office/powerpoint/2010/main" val="2255562145"/>
              </p:ext>
            </p:extLst>
          </p:nvPr>
        </p:nvGraphicFramePr>
        <p:xfrm>
          <a:off x="153896" y="1001005"/>
          <a:ext cx="5570232" cy="2130953"/>
        </p:xfrm>
        <a:graphic>
          <a:graphicData uri="http://schemas.openxmlformats.org/drawingml/2006/chart">
            <c:chart xmlns:c="http://schemas.openxmlformats.org/drawingml/2006/chart" xmlns:r="http://schemas.openxmlformats.org/officeDocument/2006/relationships" r:id="rId3"/>
          </a:graphicData>
        </a:graphic>
      </p:graphicFrame>
      <p:sp>
        <p:nvSpPr>
          <p:cNvPr id="2" name="Espace réservé du numéro de diapositive 1"/>
          <p:cNvSpPr>
            <a:spLocks noGrp="1"/>
          </p:cNvSpPr>
          <p:nvPr>
            <p:ph type="sldNum" sz="quarter" idx="12"/>
          </p:nvPr>
        </p:nvSpPr>
        <p:spPr/>
        <p:txBody>
          <a:bodyPr/>
          <a:lstStyle/>
          <a:p>
            <a:fld id="{ACF67B19-02F2-48C1-993D-3D5388EDBA9B}" type="slidenum">
              <a:rPr lang="fr-FR" smtClean="0"/>
              <a:t>26</a:t>
            </a:fld>
            <a:endParaRPr lang="fr-FR"/>
          </a:p>
        </p:txBody>
      </p:sp>
      <p:graphicFrame>
        <p:nvGraphicFramePr>
          <p:cNvPr id="18" name="Graphique 17"/>
          <p:cNvGraphicFramePr>
            <a:graphicFrameLocks/>
          </p:cNvGraphicFramePr>
          <p:nvPr>
            <p:extLst>
              <p:ext uri="{D42A27DB-BD31-4B8C-83A1-F6EECF244321}">
                <p14:modId xmlns:p14="http://schemas.microsoft.com/office/powerpoint/2010/main" val="3004183353"/>
              </p:ext>
            </p:extLst>
          </p:nvPr>
        </p:nvGraphicFramePr>
        <p:xfrm>
          <a:off x="126255" y="3694193"/>
          <a:ext cx="4648200" cy="23717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402612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564904"/>
            <a:ext cx="8229600" cy="1069848"/>
          </a:xfrm>
        </p:spPr>
        <p:txBody>
          <a:bodyPr/>
          <a:lstStyle/>
          <a:p>
            <a:pPr algn="ctr"/>
            <a:r>
              <a:rPr lang="fr-FR" b="1"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MV Boli" panose="02000500030200090000" pitchFamily="2" charset="0"/>
              </a:rPr>
              <a:t>CONDITIONS DE TRAVAIL</a:t>
            </a:r>
            <a:endParaRPr lang="fr-FR" b="1"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MV Boli" panose="02000500030200090000" pitchFamily="2" charset="0"/>
            </a:endParaRPr>
          </a:p>
        </p:txBody>
      </p:sp>
      <p:sp>
        <p:nvSpPr>
          <p:cNvPr id="3" name="Espace réservé du numéro de diapositive 2"/>
          <p:cNvSpPr>
            <a:spLocks noGrp="1"/>
          </p:cNvSpPr>
          <p:nvPr>
            <p:ph type="sldNum" sz="quarter" idx="12"/>
          </p:nvPr>
        </p:nvSpPr>
        <p:spPr/>
        <p:txBody>
          <a:bodyPr/>
          <a:lstStyle/>
          <a:p>
            <a:fld id="{ACF67B19-02F2-48C1-993D-3D5388EDBA9B}" type="slidenum">
              <a:rPr lang="fr-FR" smtClean="0"/>
              <a:t>27</a:t>
            </a:fld>
            <a:endParaRPr lang="fr-FR"/>
          </a:p>
        </p:txBody>
      </p:sp>
    </p:spTree>
    <p:extLst>
      <p:ext uri="{BB962C8B-B14F-4D97-AF65-F5344CB8AC3E}">
        <p14:creationId xmlns:p14="http://schemas.microsoft.com/office/powerpoint/2010/main" val="2535324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251520" y="332656"/>
            <a:ext cx="8229600" cy="432048"/>
          </a:xfrm>
        </p:spPr>
        <p:txBody>
          <a:bodyPr>
            <a:normAutofit/>
          </a:bodyPr>
          <a:lstStyle/>
          <a:p>
            <a:pPr algn="l" eaLnBrk="1" fontAlgn="auto" hangingPunct="1">
              <a:spcAft>
                <a:spcPts val="0"/>
              </a:spcAft>
              <a:defRPr/>
            </a:pPr>
            <a:r>
              <a:rPr lang="fr-FR" sz="2400" b="1" dirty="0" smtClean="0">
                <a:solidFill>
                  <a:schemeClr val="tx1"/>
                </a:solidFill>
              </a:rPr>
              <a:t>Quotités </a:t>
            </a:r>
            <a:r>
              <a:rPr lang="fr-FR" sz="2400" b="1" dirty="0">
                <a:solidFill>
                  <a:schemeClr val="tx1"/>
                </a:solidFill>
              </a:rPr>
              <a:t>de travail </a:t>
            </a:r>
            <a:r>
              <a:rPr lang="fr-FR" sz="2400" b="1" dirty="0" smtClean="0">
                <a:solidFill>
                  <a:schemeClr val="tx1"/>
                </a:solidFill>
              </a:rPr>
              <a:t>des personnels</a:t>
            </a:r>
            <a:endParaRPr lang="fr-FR" sz="4000" b="1" dirty="0">
              <a:solidFill>
                <a:schemeClr val="hlink"/>
              </a:solidFill>
            </a:endParaRPr>
          </a:p>
        </p:txBody>
      </p:sp>
      <p:sp>
        <p:nvSpPr>
          <p:cNvPr id="2" name="Espace réservé du numéro de diapositive 1"/>
          <p:cNvSpPr>
            <a:spLocks noGrp="1"/>
          </p:cNvSpPr>
          <p:nvPr>
            <p:ph type="sldNum" sz="quarter" idx="12"/>
          </p:nvPr>
        </p:nvSpPr>
        <p:spPr/>
        <p:txBody>
          <a:bodyPr/>
          <a:lstStyle/>
          <a:p>
            <a:fld id="{ACF67B19-02F2-48C1-993D-3D5388EDBA9B}" type="slidenum">
              <a:rPr lang="fr-FR" smtClean="0"/>
              <a:t>28</a:t>
            </a:fld>
            <a:endParaRPr lang="fr-FR"/>
          </a:p>
        </p:txBody>
      </p:sp>
      <p:graphicFrame>
        <p:nvGraphicFramePr>
          <p:cNvPr id="10" name="Graphique 9"/>
          <p:cNvGraphicFramePr>
            <a:graphicFrameLocks/>
          </p:cNvGraphicFramePr>
          <p:nvPr>
            <p:extLst>
              <p:ext uri="{D42A27DB-BD31-4B8C-83A1-F6EECF244321}">
                <p14:modId xmlns:p14="http://schemas.microsoft.com/office/powerpoint/2010/main" val="1996082271"/>
              </p:ext>
            </p:extLst>
          </p:nvPr>
        </p:nvGraphicFramePr>
        <p:xfrm>
          <a:off x="3851920" y="894626"/>
          <a:ext cx="5343524" cy="274389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Espace réservé du contenu 10"/>
          <p:cNvGraphicFramePr>
            <a:graphicFrameLocks noGrp="1"/>
          </p:cNvGraphicFramePr>
          <p:nvPr>
            <p:ph sz="half" idx="1"/>
            <p:extLst>
              <p:ext uri="{D42A27DB-BD31-4B8C-83A1-F6EECF244321}">
                <p14:modId xmlns:p14="http://schemas.microsoft.com/office/powerpoint/2010/main" val="249613634"/>
              </p:ext>
            </p:extLst>
          </p:nvPr>
        </p:nvGraphicFramePr>
        <p:xfrm>
          <a:off x="189929" y="790410"/>
          <a:ext cx="4716016" cy="29523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phique 7"/>
          <p:cNvGraphicFramePr>
            <a:graphicFrameLocks/>
          </p:cNvGraphicFramePr>
          <p:nvPr>
            <p:extLst>
              <p:ext uri="{D42A27DB-BD31-4B8C-83A1-F6EECF244321}">
                <p14:modId xmlns:p14="http://schemas.microsoft.com/office/powerpoint/2010/main" val="2787196664"/>
              </p:ext>
            </p:extLst>
          </p:nvPr>
        </p:nvGraphicFramePr>
        <p:xfrm>
          <a:off x="4480752" y="4141489"/>
          <a:ext cx="3981450" cy="251858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Graphique 8"/>
          <p:cNvGraphicFramePr>
            <a:graphicFrameLocks/>
          </p:cNvGraphicFramePr>
          <p:nvPr>
            <p:extLst>
              <p:ext uri="{D42A27DB-BD31-4B8C-83A1-F6EECF244321}">
                <p14:modId xmlns:p14="http://schemas.microsoft.com/office/powerpoint/2010/main" val="2608556508"/>
              </p:ext>
            </p:extLst>
          </p:nvPr>
        </p:nvGraphicFramePr>
        <p:xfrm>
          <a:off x="695325" y="4141489"/>
          <a:ext cx="3705225" cy="2468399"/>
        </p:xfrm>
        <a:graphic>
          <a:graphicData uri="http://schemas.openxmlformats.org/drawingml/2006/chart">
            <c:chart xmlns:c="http://schemas.openxmlformats.org/drawingml/2006/chart" xmlns:r="http://schemas.openxmlformats.org/officeDocument/2006/relationships" r:id="rId5"/>
          </a:graphicData>
        </a:graphic>
      </p:graphicFrame>
      <p:sp>
        <p:nvSpPr>
          <p:cNvPr id="3" name="Rectangle 2"/>
          <p:cNvSpPr/>
          <p:nvPr/>
        </p:nvSpPr>
        <p:spPr>
          <a:xfrm>
            <a:off x="755576" y="3678291"/>
            <a:ext cx="7725544" cy="338554"/>
          </a:xfrm>
          <a:prstGeom prst="rect">
            <a:avLst/>
          </a:prstGeom>
        </p:spPr>
        <p:txBody>
          <a:bodyPr wrap="square">
            <a:spAutoFit/>
          </a:bodyPr>
          <a:lstStyle/>
          <a:p>
            <a:r>
              <a:rPr lang="fr-FR" sz="800" dirty="0" smtClean="0">
                <a:solidFill>
                  <a:srgbClr val="000000"/>
                </a:solidFill>
                <a:latin typeface="Arial" panose="020B0604020202020204" pitchFamily="34" charset="0"/>
              </a:rPr>
              <a:t>Pour les temps partiels, </a:t>
            </a:r>
            <a:r>
              <a:rPr lang="fr-FR" sz="800" dirty="0">
                <a:solidFill>
                  <a:srgbClr val="000000"/>
                </a:solidFill>
                <a:latin typeface="Arial" panose="020B0604020202020204" pitchFamily="34" charset="0"/>
              </a:rPr>
              <a:t>la quotité à 80% qui est </a:t>
            </a:r>
            <a:r>
              <a:rPr lang="fr-FR" sz="800" dirty="0" smtClean="0">
                <a:solidFill>
                  <a:srgbClr val="000000"/>
                </a:solidFill>
                <a:latin typeface="Arial" panose="020B0604020202020204" pitchFamily="34" charset="0"/>
              </a:rPr>
              <a:t>le plus souvent choisie. </a:t>
            </a:r>
            <a:r>
              <a:rPr lang="fr-FR" sz="800" dirty="0">
                <a:solidFill>
                  <a:srgbClr val="000000"/>
                </a:solidFill>
                <a:latin typeface="Arial" panose="020B0604020202020204" pitchFamily="34" charset="0"/>
              </a:rPr>
              <a:t>Cette tendance s’explique par le fait que cette quotité est, financièrement, la plus intéressante pour les personnels (travail à 80% mais rémunération à 85.70%). </a:t>
            </a:r>
            <a:r>
              <a:rPr lang="fr-FR" sz="800" dirty="0" smtClean="0">
                <a:solidFill>
                  <a:srgbClr val="000000"/>
                </a:solidFill>
                <a:latin typeface="Arial" panose="020B0604020202020204" pitchFamily="34" charset="0"/>
              </a:rPr>
              <a:t>Les femmes restent les plus nombreuses à recourir au temps partiel.</a:t>
            </a:r>
            <a:endParaRPr lang="fr-FR" sz="800" dirty="0"/>
          </a:p>
        </p:txBody>
      </p:sp>
    </p:spTree>
    <p:extLst>
      <p:ext uri="{BB962C8B-B14F-4D97-AF65-F5344CB8AC3E}">
        <p14:creationId xmlns:p14="http://schemas.microsoft.com/office/powerpoint/2010/main" val="18833378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274639"/>
            <a:ext cx="8229600" cy="561975"/>
          </a:xfrm>
        </p:spPr>
        <p:txBody>
          <a:bodyPr/>
          <a:lstStyle/>
          <a:p>
            <a:pPr algn="l" eaLnBrk="1" fontAlgn="auto" hangingPunct="1">
              <a:spcAft>
                <a:spcPts val="0"/>
              </a:spcAft>
              <a:defRPr/>
            </a:pPr>
            <a:r>
              <a:rPr lang="fr-FR" sz="2200" b="1" dirty="0">
                <a:solidFill>
                  <a:schemeClr val="tx1"/>
                </a:solidFill>
              </a:rPr>
              <a:t>Travail </a:t>
            </a:r>
            <a:r>
              <a:rPr lang="fr-FR" sz="2200" b="1" dirty="0" smtClean="0">
                <a:solidFill>
                  <a:schemeClr val="tx1"/>
                </a:solidFill>
              </a:rPr>
              <a:t>à temps plein : </a:t>
            </a:r>
            <a:r>
              <a:rPr lang="fr-FR" sz="2200" b="1" dirty="0"/>
              <a:t>é</a:t>
            </a:r>
            <a:r>
              <a:rPr lang="fr-FR" sz="2200" b="1" dirty="0" smtClean="0">
                <a:solidFill>
                  <a:schemeClr val="tx1"/>
                </a:solidFill>
              </a:rPr>
              <a:t>volution</a:t>
            </a:r>
            <a:endParaRPr lang="fr-FR" sz="2200" b="1" dirty="0">
              <a:solidFill>
                <a:schemeClr val="tx1"/>
              </a:solidFill>
            </a:endParaRPr>
          </a:p>
        </p:txBody>
      </p:sp>
      <p:graphicFrame>
        <p:nvGraphicFramePr>
          <p:cNvPr id="12" name="Espace réservé du contenu 11"/>
          <p:cNvGraphicFramePr>
            <a:graphicFrameLocks noGrp="1"/>
          </p:cNvGraphicFramePr>
          <p:nvPr>
            <p:ph sz="half" idx="3"/>
            <p:extLst>
              <p:ext uri="{D42A27DB-BD31-4B8C-83A1-F6EECF244321}">
                <p14:modId xmlns:p14="http://schemas.microsoft.com/office/powerpoint/2010/main" val="3014647600"/>
              </p:ext>
            </p:extLst>
          </p:nvPr>
        </p:nvGraphicFramePr>
        <p:xfrm>
          <a:off x="539552" y="1061801"/>
          <a:ext cx="6696744" cy="2581747"/>
        </p:xfrm>
        <a:graphic>
          <a:graphicData uri="http://schemas.openxmlformats.org/drawingml/2006/chart">
            <c:chart xmlns:c="http://schemas.openxmlformats.org/drawingml/2006/chart" xmlns:r="http://schemas.openxmlformats.org/officeDocument/2006/relationships" r:id="rId2"/>
          </a:graphicData>
        </a:graphic>
      </p:graphicFrame>
      <p:sp>
        <p:nvSpPr>
          <p:cNvPr id="2" name="Espace réservé du numéro de diapositive 1"/>
          <p:cNvSpPr>
            <a:spLocks noGrp="1"/>
          </p:cNvSpPr>
          <p:nvPr>
            <p:ph type="sldNum" sz="quarter" idx="12"/>
          </p:nvPr>
        </p:nvSpPr>
        <p:spPr/>
        <p:txBody>
          <a:bodyPr/>
          <a:lstStyle/>
          <a:p>
            <a:pPr>
              <a:defRPr/>
            </a:pPr>
            <a:fld id="{66A38980-7121-40E9-AF30-9683D75D7607}" type="slidenum">
              <a:rPr lang="fr-FR" smtClean="0"/>
              <a:pPr>
                <a:defRPr/>
              </a:pPr>
              <a:t>29</a:t>
            </a:fld>
            <a:endParaRPr lang="fr-FR"/>
          </a:p>
        </p:txBody>
      </p:sp>
      <p:graphicFrame>
        <p:nvGraphicFramePr>
          <p:cNvPr id="13" name="Graphique 12"/>
          <p:cNvGraphicFramePr>
            <a:graphicFrameLocks/>
          </p:cNvGraphicFramePr>
          <p:nvPr>
            <p:extLst>
              <p:ext uri="{D42A27DB-BD31-4B8C-83A1-F6EECF244321}">
                <p14:modId xmlns:p14="http://schemas.microsoft.com/office/powerpoint/2010/main" val="1641836949"/>
              </p:ext>
            </p:extLst>
          </p:nvPr>
        </p:nvGraphicFramePr>
        <p:xfrm>
          <a:off x="457200" y="3876193"/>
          <a:ext cx="6995939" cy="21526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52145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fontScale="47500" lnSpcReduction="20000"/>
          </a:bodyPr>
          <a:lstStyle/>
          <a:p>
            <a:pPr marL="0" indent="0" algn="just">
              <a:buNone/>
            </a:pPr>
            <a:r>
              <a:rPr lang="fr-FR" dirty="0" smtClean="0"/>
              <a:t>Institué </a:t>
            </a:r>
            <a:r>
              <a:rPr lang="fr-FR" dirty="0"/>
              <a:t>par la Loi n°77-769 du 12 juillet 1977 relative au bilan social de l’entreprise, le bilan social « récapitule en un document unique les principales données chiffrées permettant d’apprécier la situation de l’entreprise dans le domaine social, d’enregistrer les réalisations effectuées et de mesurer les changements intervenus au cours de l’année écoulée ».</a:t>
            </a:r>
          </a:p>
          <a:p>
            <a:pPr marL="0" indent="0" algn="just">
              <a:buNone/>
            </a:pPr>
            <a:r>
              <a:rPr lang="fr-FR" dirty="0"/>
              <a:t>Pour la fonction publique d’État, c’est l’article 37 du décret n°2011-184 du 15 février 2011 qui institue le bilan social comme document de référence.</a:t>
            </a:r>
          </a:p>
          <a:p>
            <a:pPr marL="0" indent="0" algn="just">
              <a:buNone/>
            </a:pPr>
            <a:r>
              <a:rPr lang="fr-FR" dirty="0"/>
              <a:t>Plus récemment, l’arrêté du 23 décembre 2013 fixant la liste des indicateurs contenus dans le bilan social est venu fixer la liste des indicateurs qui doivent y apparaitre.</a:t>
            </a:r>
          </a:p>
          <a:p>
            <a:pPr marL="0" indent="0" algn="just">
              <a:buNone/>
            </a:pPr>
            <a:r>
              <a:rPr lang="fr-FR" u="sng" dirty="0"/>
              <a:t>Période prise en compte </a:t>
            </a:r>
            <a:r>
              <a:rPr lang="fr-FR" dirty="0"/>
              <a:t>:</a:t>
            </a:r>
          </a:p>
          <a:p>
            <a:pPr marL="0" indent="0" algn="just">
              <a:buNone/>
            </a:pPr>
            <a:r>
              <a:rPr lang="fr-FR" dirty="0"/>
              <a:t>La période de référence retenue est l’année civile, observée au 15 décembre.</a:t>
            </a:r>
          </a:p>
          <a:p>
            <a:pPr marL="0" indent="0" algn="just">
              <a:buNone/>
            </a:pPr>
            <a:r>
              <a:rPr lang="fr-FR" dirty="0"/>
              <a:t>Les données financières sont présentées en année civile.</a:t>
            </a:r>
          </a:p>
          <a:p>
            <a:pPr marL="0" indent="0" algn="just">
              <a:buNone/>
            </a:pPr>
            <a:r>
              <a:rPr lang="fr-FR" u="sng" dirty="0"/>
              <a:t>Sources</a:t>
            </a:r>
            <a:r>
              <a:rPr lang="fr-FR" dirty="0"/>
              <a:t> :</a:t>
            </a:r>
          </a:p>
          <a:p>
            <a:pPr marL="0" indent="0" algn="just">
              <a:buNone/>
            </a:pPr>
            <a:r>
              <a:rPr lang="fr-FR" dirty="0"/>
              <a:t>La majorité des données « ressources humaines » est extraite du logiciel MANGUE par le biais de Business Object. Les données en lien avec la masse salariale et les heures complémentaires sont extraites du logiciel WIN-PAIE. Les outils APOGEE et SIFAC ont également été utilisés pour extraire certaines données</a:t>
            </a:r>
            <a:r>
              <a:rPr lang="fr-FR" dirty="0" smtClean="0"/>
              <a:t>. </a:t>
            </a:r>
            <a:endParaRPr lang="fr-FR" dirty="0"/>
          </a:p>
          <a:p>
            <a:pPr marL="0" indent="0" algn="just">
              <a:buNone/>
            </a:pPr>
            <a:r>
              <a:rPr lang="fr-FR" u="sng" dirty="0"/>
              <a:t>Réalisation</a:t>
            </a:r>
            <a:r>
              <a:rPr lang="fr-FR" dirty="0"/>
              <a:t> :</a:t>
            </a:r>
          </a:p>
          <a:p>
            <a:pPr marL="0" indent="0" algn="just">
              <a:buNone/>
            </a:pPr>
            <a:r>
              <a:rPr lang="fr-FR" dirty="0"/>
              <a:t>Le Bilan social a été réalisé par </a:t>
            </a:r>
            <a:r>
              <a:rPr lang="fr-FR" dirty="0" smtClean="0"/>
              <a:t>Karine Le Garff sous </a:t>
            </a:r>
            <a:r>
              <a:rPr lang="fr-FR" dirty="0"/>
              <a:t>la responsabilité de la Directrice des Ressources Humaines et des Relations Sociales, Isabelle </a:t>
            </a:r>
            <a:r>
              <a:rPr lang="fr-FR" dirty="0" err="1" smtClean="0"/>
              <a:t>Holtzapffel</a:t>
            </a:r>
            <a:r>
              <a:rPr lang="fr-FR" dirty="0" smtClean="0"/>
              <a:t> </a:t>
            </a:r>
            <a:r>
              <a:rPr lang="fr-FR" dirty="0"/>
              <a:t>et avec la collaboration </a:t>
            </a:r>
            <a:r>
              <a:rPr lang="fr-FR" dirty="0" smtClean="0"/>
              <a:t>des </a:t>
            </a:r>
            <a:r>
              <a:rPr lang="fr-FR" dirty="0"/>
              <a:t>différents </a:t>
            </a:r>
            <a:r>
              <a:rPr lang="fr-FR" dirty="0" smtClean="0"/>
              <a:t>responsables de pôles concernés </a:t>
            </a:r>
            <a:r>
              <a:rPr lang="fr-FR" dirty="0"/>
              <a:t>par les données chiffrées.</a:t>
            </a:r>
          </a:p>
        </p:txBody>
      </p:sp>
      <p:sp>
        <p:nvSpPr>
          <p:cNvPr id="4" name="Espace réservé du numéro de diapositive 3"/>
          <p:cNvSpPr>
            <a:spLocks noGrp="1"/>
          </p:cNvSpPr>
          <p:nvPr>
            <p:ph type="sldNum" sz="quarter" idx="12"/>
          </p:nvPr>
        </p:nvSpPr>
        <p:spPr/>
        <p:txBody>
          <a:bodyPr/>
          <a:lstStyle/>
          <a:p>
            <a:fld id="{ACF67B19-02F2-48C1-993D-3D5388EDBA9B}" type="slidenum">
              <a:rPr lang="fr-FR" smtClean="0"/>
              <a:t>3</a:t>
            </a:fld>
            <a:endParaRPr lang="fr-FR"/>
          </a:p>
        </p:txBody>
      </p:sp>
      <p:sp>
        <p:nvSpPr>
          <p:cNvPr id="5" name="ZoneTexte 4"/>
          <p:cNvSpPr txBox="1"/>
          <p:nvPr/>
        </p:nvSpPr>
        <p:spPr>
          <a:xfrm>
            <a:off x="683568" y="692696"/>
            <a:ext cx="7632848" cy="523220"/>
          </a:xfrm>
          <a:prstGeom prst="rect">
            <a:avLst/>
          </a:prstGeom>
          <a:noFill/>
        </p:spPr>
        <p:txBody>
          <a:bodyPr wrap="square" rtlCol="0">
            <a:spAutoFit/>
          </a:bodyPr>
          <a:lstStyle/>
          <a:p>
            <a:pPr algn="ctr"/>
            <a:r>
              <a:rPr lang="fr-FR" sz="2800" dirty="0" smtClean="0">
                <a:latin typeface="Arial Black" panose="020B0A04020102020204" pitchFamily="34" charset="0"/>
              </a:rPr>
              <a:t>Méthodologie</a:t>
            </a:r>
            <a:endParaRPr lang="fr-FR" sz="2800" dirty="0">
              <a:latin typeface="Arial Black" panose="020B0A04020102020204" pitchFamily="34" charset="0"/>
            </a:endParaRPr>
          </a:p>
        </p:txBody>
      </p:sp>
    </p:spTree>
    <p:extLst>
      <p:ext uri="{BB962C8B-B14F-4D97-AF65-F5344CB8AC3E}">
        <p14:creationId xmlns:p14="http://schemas.microsoft.com/office/powerpoint/2010/main" val="32834388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95590" y="256681"/>
            <a:ext cx="2676922" cy="362421"/>
          </a:xfrm>
        </p:spPr>
        <p:txBody>
          <a:bodyPr>
            <a:noAutofit/>
          </a:bodyPr>
          <a:lstStyle/>
          <a:p>
            <a:pPr algn="l"/>
            <a:r>
              <a:rPr lang="fr-FR" sz="2200" b="1" dirty="0" smtClean="0"/>
              <a:t> Absences et Congés</a:t>
            </a:r>
            <a:endParaRPr lang="fr-FR" sz="2200" b="1" dirty="0"/>
          </a:p>
        </p:txBody>
      </p:sp>
      <p:sp>
        <p:nvSpPr>
          <p:cNvPr id="4" name="Espace réservé du numéro de diapositive 3"/>
          <p:cNvSpPr>
            <a:spLocks noGrp="1"/>
          </p:cNvSpPr>
          <p:nvPr>
            <p:ph type="sldNum" sz="quarter" idx="12"/>
          </p:nvPr>
        </p:nvSpPr>
        <p:spPr/>
        <p:txBody>
          <a:bodyPr/>
          <a:lstStyle/>
          <a:p>
            <a:fld id="{ACF67B19-02F2-48C1-993D-3D5388EDBA9B}" type="slidenum">
              <a:rPr lang="fr-FR" smtClean="0"/>
              <a:t>30</a:t>
            </a:fld>
            <a:endParaRPr lang="fr-FR"/>
          </a:p>
        </p:txBody>
      </p:sp>
      <p:graphicFrame>
        <p:nvGraphicFramePr>
          <p:cNvPr id="5" name="Graphique 4"/>
          <p:cNvGraphicFramePr>
            <a:graphicFrameLocks/>
          </p:cNvGraphicFramePr>
          <p:nvPr>
            <p:extLst>
              <p:ext uri="{D42A27DB-BD31-4B8C-83A1-F6EECF244321}">
                <p14:modId xmlns:p14="http://schemas.microsoft.com/office/powerpoint/2010/main" val="2867460134"/>
              </p:ext>
            </p:extLst>
          </p:nvPr>
        </p:nvGraphicFramePr>
        <p:xfrm>
          <a:off x="1763688" y="872086"/>
          <a:ext cx="4478395" cy="167744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aphique 6"/>
          <p:cNvGraphicFramePr>
            <a:graphicFrameLocks/>
          </p:cNvGraphicFramePr>
          <p:nvPr>
            <p:extLst>
              <p:ext uri="{D42A27DB-BD31-4B8C-83A1-F6EECF244321}">
                <p14:modId xmlns:p14="http://schemas.microsoft.com/office/powerpoint/2010/main" val="177394667"/>
              </p:ext>
            </p:extLst>
          </p:nvPr>
        </p:nvGraphicFramePr>
        <p:xfrm>
          <a:off x="1223628" y="3168658"/>
          <a:ext cx="6840760" cy="2228850"/>
        </p:xfrm>
        <a:graphic>
          <a:graphicData uri="http://schemas.openxmlformats.org/drawingml/2006/chart">
            <c:chart xmlns:c="http://schemas.openxmlformats.org/drawingml/2006/chart" xmlns:r="http://schemas.openxmlformats.org/officeDocument/2006/relationships" r:id="rId3"/>
          </a:graphicData>
        </a:graphic>
      </p:graphicFrame>
      <p:sp>
        <p:nvSpPr>
          <p:cNvPr id="3" name="ZoneTexte 2"/>
          <p:cNvSpPr txBox="1"/>
          <p:nvPr/>
        </p:nvSpPr>
        <p:spPr>
          <a:xfrm>
            <a:off x="611560" y="2639945"/>
            <a:ext cx="8064896" cy="276999"/>
          </a:xfrm>
          <a:prstGeom prst="rect">
            <a:avLst/>
          </a:prstGeom>
          <a:noFill/>
        </p:spPr>
        <p:txBody>
          <a:bodyPr wrap="square" rtlCol="0">
            <a:spAutoFit/>
          </a:bodyPr>
          <a:lstStyle/>
          <a:p>
            <a:pPr algn="ctr"/>
            <a:r>
              <a:rPr lang="fr-FR" sz="1200" dirty="0" smtClean="0"/>
              <a:t>172 agents BIATSS ont posé au moins 1 congé maladie en 2017 contre 192 en 2016 et 217 en 2015.</a:t>
            </a:r>
            <a:endParaRPr lang="fr-FR" sz="1200" dirty="0"/>
          </a:p>
        </p:txBody>
      </p:sp>
      <p:sp>
        <p:nvSpPr>
          <p:cNvPr id="6" name="ZoneTexte 5"/>
          <p:cNvSpPr txBox="1"/>
          <p:nvPr/>
        </p:nvSpPr>
        <p:spPr>
          <a:xfrm>
            <a:off x="1213275" y="5509335"/>
            <a:ext cx="6120680" cy="276999"/>
          </a:xfrm>
          <a:prstGeom prst="rect">
            <a:avLst/>
          </a:prstGeom>
          <a:noFill/>
        </p:spPr>
        <p:txBody>
          <a:bodyPr wrap="square" rtlCol="0">
            <a:spAutoFit/>
          </a:bodyPr>
          <a:lstStyle/>
          <a:p>
            <a:pPr algn="ctr"/>
            <a:r>
              <a:rPr lang="fr-FR" sz="1200" dirty="0" smtClean="0"/>
              <a:t>La durée moyenne des congés en jours est de 8,1 en 2017 contre 7,6 en 2015 et 2016.</a:t>
            </a:r>
            <a:endParaRPr lang="fr-FR" sz="1200" dirty="0"/>
          </a:p>
        </p:txBody>
      </p:sp>
    </p:spTree>
    <p:extLst>
      <p:ext uri="{BB962C8B-B14F-4D97-AF65-F5344CB8AC3E}">
        <p14:creationId xmlns:p14="http://schemas.microsoft.com/office/powerpoint/2010/main" val="32013354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p:cNvPicPr>
            <a:picLocks noGrp="1" noChangeAspect="1"/>
          </p:cNvPicPr>
          <p:nvPr>
            <p:ph idx="1"/>
          </p:nvPr>
        </p:nvPicPr>
        <p:blipFill>
          <a:blip r:embed="rId2"/>
          <a:stretch>
            <a:fillRect/>
          </a:stretch>
        </p:blipFill>
        <p:spPr>
          <a:xfrm>
            <a:off x="2067793" y="692696"/>
            <a:ext cx="4365114" cy="1872208"/>
          </a:xfrm>
          <a:prstGeom prst="rect">
            <a:avLst/>
          </a:prstGeom>
        </p:spPr>
      </p:pic>
      <p:sp>
        <p:nvSpPr>
          <p:cNvPr id="4" name="Espace réservé du numéro de diapositive 3"/>
          <p:cNvSpPr>
            <a:spLocks noGrp="1"/>
          </p:cNvSpPr>
          <p:nvPr>
            <p:ph type="sldNum" sz="quarter" idx="12"/>
          </p:nvPr>
        </p:nvSpPr>
        <p:spPr/>
        <p:txBody>
          <a:bodyPr/>
          <a:lstStyle/>
          <a:p>
            <a:fld id="{ACF67B19-02F2-48C1-993D-3D5388EDBA9B}" type="slidenum">
              <a:rPr lang="fr-FR" smtClean="0"/>
              <a:t>31</a:t>
            </a:fld>
            <a:endParaRPr lang="fr-FR"/>
          </a:p>
        </p:txBody>
      </p:sp>
      <p:pic>
        <p:nvPicPr>
          <p:cNvPr id="5" name="Image 4"/>
          <p:cNvPicPr>
            <a:picLocks noChangeAspect="1"/>
          </p:cNvPicPr>
          <p:nvPr/>
        </p:nvPicPr>
        <p:blipFill>
          <a:blip r:embed="rId3"/>
          <a:stretch>
            <a:fillRect/>
          </a:stretch>
        </p:blipFill>
        <p:spPr>
          <a:xfrm>
            <a:off x="1269147" y="2924944"/>
            <a:ext cx="7047269" cy="2182557"/>
          </a:xfrm>
          <a:prstGeom prst="rect">
            <a:avLst/>
          </a:prstGeom>
        </p:spPr>
      </p:pic>
      <p:sp>
        <p:nvSpPr>
          <p:cNvPr id="2" name="Rectangle 1"/>
          <p:cNvSpPr/>
          <p:nvPr/>
        </p:nvSpPr>
        <p:spPr>
          <a:xfrm>
            <a:off x="539552" y="5161881"/>
            <a:ext cx="7975798" cy="830997"/>
          </a:xfrm>
          <a:prstGeom prst="rect">
            <a:avLst/>
          </a:prstGeom>
        </p:spPr>
        <p:txBody>
          <a:bodyPr wrap="square">
            <a:spAutoFit/>
          </a:bodyPr>
          <a:lstStyle/>
          <a:p>
            <a:pPr algn="just"/>
            <a:r>
              <a:rPr lang="fr-FR" sz="1200" dirty="0" smtClean="0"/>
              <a:t>Comme </a:t>
            </a:r>
            <a:r>
              <a:rPr lang="fr-FR" sz="1200" dirty="0"/>
              <a:t>pour les BIATSS, on observe une augmentation significative du nombre </a:t>
            </a:r>
            <a:r>
              <a:rPr lang="fr-FR" sz="1200" dirty="0" smtClean="0"/>
              <a:t>d’arrêts </a:t>
            </a:r>
            <a:r>
              <a:rPr lang="fr-FR" sz="1200" dirty="0"/>
              <a:t>entre 2013 et 2014 (+29%). Pour 2016, le nombre d’arrêts est en nette hausse par rapport à 2015 (+43%). La durée moyenne des arrêts reste cependant stable avec </a:t>
            </a:r>
            <a:r>
              <a:rPr lang="fr-FR" sz="1200" dirty="0" smtClean="0"/>
              <a:t>11,9 </a:t>
            </a:r>
            <a:r>
              <a:rPr lang="fr-FR" sz="1200" dirty="0"/>
              <a:t>jours (cette durée moyenne des congés est beaucoup plus importante que chez les BIATSS</a:t>
            </a:r>
            <a:r>
              <a:rPr lang="fr-FR" sz="1200" dirty="0" smtClean="0"/>
              <a:t>).</a:t>
            </a:r>
          </a:p>
          <a:p>
            <a:r>
              <a:rPr lang="fr-FR" sz="1200" dirty="0" smtClean="0"/>
              <a:t>Pour 2017, la durée moyenne des arrêts est de 14,2 jours.</a:t>
            </a:r>
            <a:endParaRPr lang="fr-FR" sz="1200" dirty="0"/>
          </a:p>
        </p:txBody>
      </p:sp>
      <p:sp>
        <p:nvSpPr>
          <p:cNvPr id="3" name="ZoneTexte 2"/>
          <p:cNvSpPr txBox="1"/>
          <p:nvPr/>
        </p:nvSpPr>
        <p:spPr>
          <a:xfrm>
            <a:off x="724329" y="2512925"/>
            <a:ext cx="8136904" cy="276999"/>
          </a:xfrm>
          <a:prstGeom prst="rect">
            <a:avLst/>
          </a:prstGeom>
          <a:noFill/>
        </p:spPr>
        <p:txBody>
          <a:bodyPr wrap="square" rtlCol="0">
            <a:spAutoFit/>
          </a:bodyPr>
          <a:lstStyle/>
          <a:p>
            <a:r>
              <a:rPr lang="fr-FR" sz="1200" dirty="0" smtClean="0"/>
              <a:t>58 </a:t>
            </a:r>
            <a:r>
              <a:rPr lang="fr-FR" sz="1200" dirty="0"/>
              <a:t>agents </a:t>
            </a:r>
            <a:r>
              <a:rPr lang="fr-FR" sz="1200" dirty="0" smtClean="0"/>
              <a:t>enseignants et enseignants-chercheurs </a:t>
            </a:r>
            <a:r>
              <a:rPr lang="fr-FR" sz="1200" dirty="0"/>
              <a:t>ont posé au moins 1 congé maladie en 2017 contre </a:t>
            </a:r>
            <a:r>
              <a:rPr lang="fr-FR" sz="1200" dirty="0" smtClean="0"/>
              <a:t>69 en </a:t>
            </a:r>
            <a:r>
              <a:rPr lang="fr-FR" sz="1200" dirty="0"/>
              <a:t>2016 et </a:t>
            </a:r>
            <a:r>
              <a:rPr lang="fr-FR" sz="1200" dirty="0" smtClean="0"/>
              <a:t>53 </a:t>
            </a:r>
            <a:r>
              <a:rPr lang="fr-FR" sz="1200" dirty="0"/>
              <a:t>en </a:t>
            </a:r>
            <a:r>
              <a:rPr lang="fr-FR" sz="1200" dirty="0" smtClean="0"/>
              <a:t>2015</a:t>
            </a:r>
            <a:endParaRPr lang="fr-FR" sz="1200" dirty="0"/>
          </a:p>
        </p:txBody>
      </p:sp>
    </p:spTree>
    <p:extLst>
      <p:ext uri="{BB962C8B-B14F-4D97-AF65-F5344CB8AC3E}">
        <p14:creationId xmlns:p14="http://schemas.microsoft.com/office/powerpoint/2010/main" val="3213828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60648"/>
            <a:ext cx="8229600" cy="990600"/>
          </a:xfrm>
        </p:spPr>
        <p:txBody>
          <a:bodyPr>
            <a:normAutofit/>
          </a:bodyPr>
          <a:lstStyle/>
          <a:p>
            <a:r>
              <a:rPr lang="fr-FR" sz="2200" b="1" dirty="0" smtClean="0">
                <a:solidFill>
                  <a:schemeClr val="tx1"/>
                </a:solidFill>
              </a:rPr>
              <a:t>Promotions 2017 : agents promus par corps</a:t>
            </a:r>
            <a:endParaRPr lang="fr-FR" sz="2200" b="1" dirty="0">
              <a:solidFill>
                <a:schemeClr val="tx1"/>
              </a:solidFill>
            </a:endParaRPr>
          </a:p>
        </p:txBody>
      </p:sp>
      <p:sp>
        <p:nvSpPr>
          <p:cNvPr id="5" name="Espace réservé du texte 4"/>
          <p:cNvSpPr>
            <a:spLocks noGrp="1"/>
          </p:cNvSpPr>
          <p:nvPr>
            <p:ph type="body" idx="1"/>
          </p:nvPr>
        </p:nvSpPr>
        <p:spPr>
          <a:xfrm>
            <a:off x="251520" y="1241095"/>
            <a:ext cx="3868340" cy="216024"/>
          </a:xfrm>
        </p:spPr>
        <p:txBody>
          <a:bodyPr>
            <a:normAutofit fontScale="77500" lnSpcReduction="20000"/>
          </a:bodyPr>
          <a:lstStyle/>
          <a:p>
            <a:r>
              <a:rPr lang="fr-FR" sz="1400" dirty="0" smtClean="0"/>
              <a:t>BIATSS</a:t>
            </a:r>
            <a:endParaRPr lang="fr-FR" sz="1400" dirty="0"/>
          </a:p>
        </p:txBody>
      </p:sp>
      <p:graphicFrame>
        <p:nvGraphicFramePr>
          <p:cNvPr id="9" name="Espace réservé du contenu 8"/>
          <p:cNvGraphicFramePr>
            <a:graphicFrameLocks noGrp="1"/>
          </p:cNvGraphicFramePr>
          <p:nvPr>
            <p:ph sz="half" idx="2"/>
            <p:extLst>
              <p:ext uri="{D42A27DB-BD31-4B8C-83A1-F6EECF244321}">
                <p14:modId xmlns:p14="http://schemas.microsoft.com/office/powerpoint/2010/main" val="4008223163"/>
              </p:ext>
            </p:extLst>
          </p:nvPr>
        </p:nvGraphicFramePr>
        <p:xfrm>
          <a:off x="333795" y="1475257"/>
          <a:ext cx="3947379" cy="4521200"/>
        </p:xfrm>
        <a:graphic>
          <a:graphicData uri="http://schemas.openxmlformats.org/drawingml/2006/table">
            <a:tbl>
              <a:tblPr firstRow="1" bandRow="1">
                <a:tableStyleId>{5C22544A-7EE6-4342-B048-85BDC9FD1C3A}</a:tableStyleId>
              </a:tblPr>
              <a:tblGrid>
                <a:gridCol w="1315793">
                  <a:extLst>
                    <a:ext uri="{9D8B030D-6E8A-4147-A177-3AD203B41FA5}">
                      <a16:colId xmlns:a16="http://schemas.microsoft.com/office/drawing/2014/main" val="20000"/>
                    </a:ext>
                  </a:extLst>
                </a:gridCol>
                <a:gridCol w="1315793">
                  <a:extLst>
                    <a:ext uri="{9D8B030D-6E8A-4147-A177-3AD203B41FA5}">
                      <a16:colId xmlns:a16="http://schemas.microsoft.com/office/drawing/2014/main" val="20001"/>
                    </a:ext>
                  </a:extLst>
                </a:gridCol>
                <a:gridCol w="1315793">
                  <a:extLst>
                    <a:ext uri="{9D8B030D-6E8A-4147-A177-3AD203B41FA5}">
                      <a16:colId xmlns:a16="http://schemas.microsoft.com/office/drawing/2014/main" val="2896235664"/>
                    </a:ext>
                  </a:extLst>
                </a:gridCol>
              </a:tblGrid>
              <a:tr h="370840">
                <a:tc>
                  <a:txBody>
                    <a:bodyPr/>
                    <a:lstStyle/>
                    <a:p>
                      <a:endParaRPr lang="fr-FR" sz="1400" dirty="0"/>
                    </a:p>
                  </a:txBody>
                  <a:tcPr/>
                </a:tc>
                <a:tc>
                  <a:txBody>
                    <a:bodyPr/>
                    <a:lstStyle/>
                    <a:p>
                      <a:r>
                        <a:rPr lang="fr-FR" sz="1400" dirty="0" smtClean="0"/>
                        <a:t>Tableau</a:t>
                      </a:r>
                      <a:r>
                        <a:rPr lang="fr-FR" sz="1400" baseline="0" dirty="0" smtClean="0"/>
                        <a:t> d’avancement</a:t>
                      </a:r>
                      <a:endParaRPr lang="fr-FR" sz="1400" dirty="0"/>
                    </a:p>
                  </a:txBody>
                  <a:tcPr/>
                </a:tc>
                <a:tc>
                  <a:txBody>
                    <a:bodyPr/>
                    <a:lstStyle/>
                    <a:p>
                      <a:r>
                        <a:rPr lang="fr-FR" sz="1400" dirty="0" smtClean="0"/>
                        <a:t>Liste d’aptitude</a:t>
                      </a:r>
                      <a:endParaRPr lang="fr-FR" sz="1400" dirty="0"/>
                    </a:p>
                  </a:txBody>
                  <a:tcPr/>
                </a:tc>
                <a:extLst>
                  <a:ext uri="{0D108BD9-81ED-4DB2-BD59-A6C34878D82A}">
                    <a16:rowId xmlns:a16="http://schemas.microsoft.com/office/drawing/2014/main" val="1709550931"/>
                  </a:ext>
                </a:extLst>
              </a:tr>
              <a:tr h="370840">
                <a:tc>
                  <a:txBody>
                    <a:bodyPr/>
                    <a:lstStyle/>
                    <a:p>
                      <a:pPr algn="ctr"/>
                      <a:r>
                        <a:rPr lang="fr-FR" sz="1400" dirty="0" err="1" smtClean="0"/>
                        <a:t>ADJAENES</a:t>
                      </a:r>
                      <a:endParaRPr lang="fr-FR" sz="1400" dirty="0"/>
                    </a:p>
                  </a:txBody>
                  <a:tcPr/>
                </a:tc>
                <a:tc>
                  <a:txBody>
                    <a:bodyPr/>
                    <a:lstStyle/>
                    <a:p>
                      <a:pPr algn="ctr"/>
                      <a:r>
                        <a:rPr lang="fr-FR" sz="1400" dirty="0" smtClean="0"/>
                        <a:t>2</a:t>
                      </a:r>
                      <a:endParaRPr lang="fr-FR" sz="1400" dirty="0"/>
                    </a:p>
                  </a:txBody>
                  <a:tcPr/>
                </a:tc>
                <a:tc>
                  <a:txBody>
                    <a:bodyPr/>
                    <a:lstStyle/>
                    <a:p>
                      <a:pPr algn="ctr"/>
                      <a:endParaRPr lang="fr-FR" sz="1400" dirty="0"/>
                    </a:p>
                  </a:txBody>
                  <a:tcPr/>
                </a:tc>
                <a:extLst>
                  <a:ext uri="{0D108BD9-81ED-4DB2-BD59-A6C34878D82A}">
                    <a16:rowId xmlns:a16="http://schemas.microsoft.com/office/drawing/2014/main" val="10000"/>
                  </a:ext>
                </a:extLst>
              </a:tr>
              <a:tr h="370840">
                <a:tc>
                  <a:txBody>
                    <a:bodyPr/>
                    <a:lstStyle/>
                    <a:p>
                      <a:pPr algn="ctr"/>
                      <a:r>
                        <a:rPr lang="fr-FR" sz="1400" dirty="0" smtClean="0"/>
                        <a:t>ATRF</a:t>
                      </a:r>
                      <a:endParaRPr lang="fr-FR" sz="1400" dirty="0"/>
                    </a:p>
                  </a:txBody>
                  <a:tcPr/>
                </a:tc>
                <a:tc>
                  <a:txBody>
                    <a:bodyPr/>
                    <a:lstStyle/>
                    <a:p>
                      <a:pPr algn="ctr"/>
                      <a:r>
                        <a:rPr lang="fr-FR" sz="1400" dirty="0" smtClean="0"/>
                        <a:t>5</a:t>
                      </a:r>
                      <a:endParaRPr lang="fr-FR" sz="1400" dirty="0"/>
                    </a:p>
                  </a:txBody>
                  <a:tcPr/>
                </a:tc>
                <a:tc>
                  <a:txBody>
                    <a:bodyPr/>
                    <a:lstStyle/>
                    <a:p>
                      <a:pPr algn="ctr"/>
                      <a:endParaRPr lang="fr-FR" sz="1400" dirty="0"/>
                    </a:p>
                  </a:txBody>
                  <a:tcPr/>
                </a:tc>
                <a:extLst>
                  <a:ext uri="{0D108BD9-81ED-4DB2-BD59-A6C34878D82A}">
                    <a16:rowId xmlns:a16="http://schemas.microsoft.com/office/drawing/2014/main" val="10001"/>
                  </a:ext>
                </a:extLst>
              </a:tr>
              <a:tr h="370840">
                <a:tc>
                  <a:txBody>
                    <a:bodyPr/>
                    <a:lstStyle/>
                    <a:p>
                      <a:pPr algn="ctr"/>
                      <a:r>
                        <a:rPr lang="fr-FR" sz="1400" dirty="0" smtClean="0"/>
                        <a:t>SAENES</a:t>
                      </a:r>
                      <a:endParaRPr lang="fr-FR" sz="1400" dirty="0"/>
                    </a:p>
                  </a:txBody>
                  <a:tcPr/>
                </a:tc>
                <a:tc>
                  <a:txBody>
                    <a:bodyPr/>
                    <a:lstStyle/>
                    <a:p>
                      <a:pPr algn="ctr"/>
                      <a:r>
                        <a:rPr lang="fr-FR" sz="1400" dirty="0" smtClean="0"/>
                        <a:t>2</a:t>
                      </a:r>
                      <a:endParaRPr lang="fr-FR" sz="1400" dirty="0"/>
                    </a:p>
                  </a:txBody>
                  <a:tcPr/>
                </a:tc>
                <a:tc>
                  <a:txBody>
                    <a:bodyPr/>
                    <a:lstStyle/>
                    <a:p>
                      <a:pPr algn="ctr"/>
                      <a:r>
                        <a:rPr lang="fr-FR" sz="1400" dirty="0" smtClean="0"/>
                        <a:t>1</a:t>
                      </a:r>
                      <a:endParaRPr lang="fr-FR" sz="1400" dirty="0"/>
                    </a:p>
                  </a:txBody>
                  <a:tcPr/>
                </a:tc>
                <a:extLst>
                  <a:ext uri="{0D108BD9-81ED-4DB2-BD59-A6C34878D82A}">
                    <a16:rowId xmlns:a16="http://schemas.microsoft.com/office/drawing/2014/main" val="10002"/>
                  </a:ext>
                </a:extLst>
              </a:tr>
              <a:tr h="370840">
                <a:tc>
                  <a:txBody>
                    <a:bodyPr/>
                    <a:lstStyle/>
                    <a:p>
                      <a:pPr algn="ctr"/>
                      <a:r>
                        <a:rPr lang="fr-FR" sz="1400" dirty="0" smtClean="0"/>
                        <a:t>Technicien</a:t>
                      </a:r>
                      <a:endParaRPr lang="fr-FR" sz="1400" dirty="0"/>
                    </a:p>
                  </a:txBody>
                  <a:tcPr/>
                </a:tc>
                <a:tc>
                  <a:txBody>
                    <a:bodyPr/>
                    <a:lstStyle/>
                    <a:p>
                      <a:pPr algn="ctr"/>
                      <a:r>
                        <a:rPr lang="fr-FR" sz="1400" dirty="0" smtClean="0"/>
                        <a:t>1</a:t>
                      </a:r>
                      <a:endParaRPr lang="fr-FR" sz="1400" dirty="0"/>
                    </a:p>
                  </a:txBody>
                  <a:tcPr/>
                </a:tc>
                <a:tc>
                  <a:txBody>
                    <a:bodyPr/>
                    <a:lstStyle/>
                    <a:p>
                      <a:pPr algn="ctr"/>
                      <a:r>
                        <a:rPr lang="fr-FR" sz="1400" dirty="0" smtClean="0"/>
                        <a:t>1</a:t>
                      </a:r>
                      <a:endParaRPr lang="fr-FR" sz="1400" dirty="0"/>
                    </a:p>
                  </a:txBody>
                  <a:tcPr/>
                </a:tc>
                <a:extLst>
                  <a:ext uri="{0D108BD9-81ED-4DB2-BD59-A6C34878D82A}">
                    <a16:rowId xmlns:a16="http://schemas.microsoft.com/office/drawing/2014/main" val="10003"/>
                  </a:ext>
                </a:extLst>
              </a:tr>
              <a:tr h="370840">
                <a:tc>
                  <a:txBody>
                    <a:bodyPr/>
                    <a:lstStyle/>
                    <a:p>
                      <a:pPr algn="ctr"/>
                      <a:r>
                        <a:rPr lang="fr-FR" sz="1400" dirty="0" smtClean="0"/>
                        <a:t>Magasinier</a:t>
                      </a:r>
                      <a:endParaRPr lang="fr-FR" sz="1400" dirty="0"/>
                    </a:p>
                  </a:txBody>
                  <a:tcPr/>
                </a:tc>
                <a:tc>
                  <a:txBody>
                    <a:bodyPr/>
                    <a:lstStyle/>
                    <a:p>
                      <a:pPr algn="ctr"/>
                      <a:r>
                        <a:rPr lang="fr-FR" sz="1400" dirty="0" smtClean="0"/>
                        <a:t>1</a:t>
                      </a:r>
                      <a:endParaRPr lang="fr-FR" sz="1400" dirty="0"/>
                    </a:p>
                  </a:txBody>
                  <a:tcPr/>
                </a:tc>
                <a:tc>
                  <a:txBody>
                    <a:bodyPr/>
                    <a:lstStyle/>
                    <a:p>
                      <a:pPr algn="ctr"/>
                      <a:endParaRPr lang="fr-FR" sz="1400" dirty="0"/>
                    </a:p>
                  </a:txBody>
                  <a:tcPr/>
                </a:tc>
                <a:extLst>
                  <a:ext uri="{0D108BD9-81ED-4DB2-BD59-A6C34878D82A}">
                    <a16:rowId xmlns:a16="http://schemas.microsoft.com/office/drawing/2014/main" val="2595111660"/>
                  </a:ext>
                </a:extLst>
              </a:tr>
              <a:tr h="370840">
                <a:tc>
                  <a:txBody>
                    <a:bodyPr/>
                    <a:lstStyle/>
                    <a:p>
                      <a:pPr algn="ctr"/>
                      <a:r>
                        <a:rPr lang="fr-FR" sz="1400" dirty="0" smtClean="0"/>
                        <a:t>Attaché</a:t>
                      </a:r>
                      <a:endParaRPr lang="fr-FR" sz="1400" dirty="0"/>
                    </a:p>
                  </a:txBody>
                  <a:tcPr/>
                </a:tc>
                <a:tc>
                  <a:txBody>
                    <a:bodyPr/>
                    <a:lstStyle/>
                    <a:p>
                      <a:pPr algn="ctr"/>
                      <a:endParaRPr lang="fr-FR" sz="1400" dirty="0"/>
                    </a:p>
                  </a:txBody>
                  <a:tcPr/>
                </a:tc>
                <a:tc>
                  <a:txBody>
                    <a:bodyPr/>
                    <a:lstStyle/>
                    <a:p>
                      <a:pPr algn="ctr"/>
                      <a:endParaRPr lang="fr-FR" sz="1400" dirty="0"/>
                    </a:p>
                  </a:txBody>
                  <a:tcPr/>
                </a:tc>
                <a:extLst>
                  <a:ext uri="{0D108BD9-81ED-4DB2-BD59-A6C34878D82A}">
                    <a16:rowId xmlns:a16="http://schemas.microsoft.com/office/drawing/2014/main" val="10004"/>
                  </a:ext>
                </a:extLst>
              </a:tr>
              <a:tr h="370840">
                <a:tc>
                  <a:txBody>
                    <a:bodyPr/>
                    <a:lstStyle/>
                    <a:p>
                      <a:pPr algn="ctr"/>
                      <a:r>
                        <a:rPr lang="fr-FR" sz="1400" dirty="0" smtClean="0"/>
                        <a:t>Attaché</a:t>
                      </a:r>
                      <a:r>
                        <a:rPr lang="fr-FR" sz="1400" baseline="0" dirty="0" smtClean="0"/>
                        <a:t> principal</a:t>
                      </a:r>
                      <a:endParaRPr lang="fr-FR" sz="1400" dirty="0"/>
                    </a:p>
                  </a:txBody>
                  <a:tcPr/>
                </a:tc>
                <a:tc>
                  <a:txBody>
                    <a:bodyPr/>
                    <a:lstStyle/>
                    <a:p>
                      <a:pPr algn="ctr"/>
                      <a:endParaRPr lang="fr-FR" sz="1400" dirty="0"/>
                    </a:p>
                  </a:txBody>
                  <a:tcPr/>
                </a:tc>
                <a:tc>
                  <a:txBody>
                    <a:bodyPr/>
                    <a:lstStyle/>
                    <a:p>
                      <a:pPr algn="ctr"/>
                      <a:endParaRPr lang="fr-FR" sz="1400" dirty="0"/>
                    </a:p>
                  </a:txBody>
                  <a:tcPr/>
                </a:tc>
                <a:extLst>
                  <a:ext uri="{0D108BD9-81ED-4DB2-BD59-A6C34878D82A}">
                    <a16:rowId xmlns:a16="http://schemas.microsoft.com/office/drawing/2014/main" val="10005"/>
                  </a:ext>
                </a:extLst>
              </a:tr>
              <a:tr h="370840">
                <a:tc>
                  <a:txBody>
                    <a:bodyPr/>
                    <a:lstStyle/>
                    <a:p>
                      <a:pPr algn="ctr"/>
                      <a:r>
                        <a:rPr lang="fr-FR" sz="1400" dirty="0" smtClean="0"/>
                        <a:t>Assistant</a:t>
                      </a:r>
                      <a:r>
                        <a:rPr lang="fr-FR" sz="1400" baseline="0" dirty="0" smtClean="0"/>
                        <a:t> Ingénieur</a:t>
                      </a:r>
                      <a:endParaRPr lang="fr-FR" sz="1400" dirty="0"/>
                    </a:p>
                  </a:txBody>
                  <a:tcPr/>
                </a:tc>
                <a:tc>
                  <a:txBody>
                    <a:bodyPr/>
                    <a:lstStyle/>
                    <a:p>
                      <a:pPr algn="ctr"/>
                      <a:endParaRPr lang="fr-FR" sz="1400" dirty="0"/>
                    </a:p>
                  </a:txBody>
                  <a:tcPr/>
                </a:tc>
                <a:tc>
                  <a:txBody>
                    <a:bodyPr/>
                    <a:lstStyle/>
                    <a:p>
                      <a:pPr algn="ctr"/>
                      <a:endParaRPr lang="fr-FR" sz="1400" dirty="0"/>
                    </a:p>
                  </a:txBody>
                  <a:tcPr/>
                </a:tc>
                <a:extLst>
                  <a:ext uri="{0D108BD9-81ED-4DB2-BD59-A6C34878D82A}">
                    <a16:rowId xmlns:a16="http://schemas.microsoft.com/office/drawing/2014/main" val="10006"/>
                  </a:ext>
                </a:extLst>
              </a:tr>
              <a:tr h="370840">
                <a:tc>
                  <a:txBody>
                    <a:bodyPr/>
                    <a:lstStyle/>
                    <a:p>
                      <a:pPr algn="ctr"/>
                      <a:r>
                        <a:rPr lang="fr-FR" sz="1400" dirty="0" err="1" smtClean="0"/>
                        <a:t>IG</a:t>
                      </a:r>
                      <a:r>
                        <a:rPr lang="fr-FR" sz="1400" dirty="0" smtClean="0"/>
                        <a:t> Études</a:t>
                      </a:r>
                      <a:endParaRPr lang="fr-FR" sz="1400" dirty="0"/>
                    </a:p>
                  </a:txBody>
                  <a:tcPr/>
                </a:tc>
                <a:tc>
                  <a:txBody>
                    <a:bodyPr/>
                    <a:lstStyle/>
                    <a:p>
                      <a:pPr algn="ctr"/>
                      <a:r>
                        <a:rPr lang="fr-FR" sz="1400" dirty="0" smtClean="0"/>
                        <a:t>2</a:t>
                      </a:r>
                      <a:endParaRPr lang="fr-FR" sz="1400" dirty="0"/>
                    </a:p>
                  </a:txBody>
                  <a:tcPr/>
                </a:tc>
                <a:tc>
                  <a:txBody>
                    <a:bodyPr/>
                    <a:lstStyle/>
                    <a:p>
                      <a:pPr algn="ctr"/>
                      <a:r>
                        <a:rPr lang="fr-FR" sz="1400" dirty="0" smtClean="0"/>
                        <a:t>1</a:t>
                      </a:r>
                      <a:endParaRPr lang="fr-FR" sz="1400" dirty="0"/>
                    </a:p>
                  </a:txBody>
                  <a:tcPr/>
                </a:tc>
                <a:extLst>
                  <a:ext uri="{0D108BD9-81ED-4DB2-BD59-A6C34878D82A}">
                    <a16:rowId xmlns:a16="http://schemas.microsoft.com/office/drawing/2014/main" val="10007"/>
                  </a:ext>
                </a:extLst>
              </a:tr>
              <a:tr h="370840">
                <a:tc>
                  <a:txBody>
                    <a:bodyPr/>
                    <a:lstStyle/>
                    <a:p>
                      <a:pPr algn="ctr"/>
                      <a:r>
                        <a:rPr lang="fr-FR" sz="1400" dirty="0" err="1" smtClean="0"/>
                        <a:t>IG</a:t>
                      </a:r>
                      <a:r>
                        <a:rPr lang="fr-FR" sz="1400" dirty="0" smtClean="0"/>
                        <a:t> Recherche</a:t>
                      </a:r>
                      <a:endParaRPr lang="fr-FR" sz="1400" dirty="0"/>
                    </a:p>
                  </a:txBody>
                  <a:tcPr/>
                </a:tc>
                <a:tc>
                  <a:txBody>
                    <a:bodyPr/>
                    <a:lstStyle/>
                    <a:p>
                      <a:pPr algn="ctr"/>
                      <a:r>
                        <a:rPr lang="fr-FR" sz="1400" dirty="0" smtClean="0"/>
                        <a:t>1</a:t>
                      </a:r>
                      <a:endParaRPr lang="fr-FR" sz="1400" dirty="0"/>
                    </a:p>
                  </a:txBody>
                  <a:tcPr/>
                </a:tc>
                <a:tc>
                  <a:txBody>
                    <a:bodyPr/>
                    <a:lstStyle/>
                    <a:p>
                      <a:pPr algn="ctr"/>
                      <a:endParaRPr lang="fr-FR" sz="1400" dirty="0"/>
                    </a:p>
                  </a:txBody>
                  <a:tcPr/>
                </a:tc>
                <a:extLst>
                  <a:ext uri="{0D108BD9-81ED-4DB2-BD59-A6C34878D82A}">
                    <a16:rowId xmlns:a16="http://schemas.microsoft.com/office/drawing/2014/main" val="10008"/>
                  </a:ext>
                </a:extLst>
              </a:tr>
            </a:tbl>
          </a:graphicData>
        </a:graphic>
      </p:graphicFrame>
      <p:sp>
        <p:nvSpPr>
          <p:cNvPr id="7" name="Espace réservé du texte 6"/>
          <p:cNvSpPr>
            <a:spLocks noGrp="1"/>
          </p:cNvSpPr>
          <p:nvPr>
            <p:ph type="body" sz="quarter" idx="3"/>
          </p:nvPr>
        </p:nvSpPr>
        <p:spPr>
          <a:xfrm>
            <a:off x="4665782" y="1059186"/>
            <a:ext cx="3887391" cy="305174"/>
          </a:xfrm>
        </p:spPr>
        <p:txBody>
          <a:bodyPr/>
          <a:lstStyle/>
          <a:p>
            <a:r>
              <a:rPr lang="fr-FR" sz="1400" dirty="0" smtClean="0"/>
              <a:t>Enseignants</a:t>
            </a:r>
            <a:endParaRPr lang="fr-FR" sz="1400" dirty="0"/>
          </a:p>
        </p:txBody>
      </p:sp>
      <p:graphicFrame>
        <p:nvGraphicFramePr>
          <p:cNvPr id="10" name="Espace réservé du contenu 9"/>
          <p:cNvGraphicFramePr>
            <a:graphicFrameLocks noGrp="1"/>
          </p:cNvGraphicFramePr>
          <p:nvPr>
            <p:ph sz="quarter" idx="4"/>
            <p:extLst>
              <p:ext uri="{D42A27DB-BD31-4B8C-83A1-F6EECF244321}">
                <p14:modId xmlns:p14="http://schemas.microsoft.com/office/powerpoint/2010/main" val="3692794566"/>
              </p:ext>
            </p:extLst>
          </p:nvPr>
        </p:nvGraphicFramePr>
        <p:xfrm>
          <a:off x="4732098" y="1357909"/>
          <a:ext cx="3754761" cy="2595880"/>
        </p:xfrm>
        <a:graphic>
          <a:graphicData uri="http://schemas.openxmlformats.org/drawingml/2006/table">
            <a:tbl>
              <a:tblPr firstRow="1" bandRow="1">
                <a:tableStyleId>{5C22544A-7EE6-4342-B048-85BDC9FD1C3A}</a:tableStyleId>
              </a:tblPr>
              <a:tblGrid>
                <a:gridCol w="1728193">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1018456">
                  <a:extLst>
                    <a:ext uri="{9D8B030D-6E8A-4147-A177-3AD203B41FA5}">
                      <a16:colId xmlns:a16="http://schemas.microsoft.com/office/drawing/2014/main" val="20002"/>
                    </a:ext>
                  </a:extLst>
                </a:gridCol>
              </a:tblGrid>
              <a:tr h="370840">
                <a:tc>
                  <a:txBody>
                    <a:bodyPr/>
                    <a:lstStyle/>
                    <a:p>
                      <a:pPr algn="ctr"/>
                      <a:endParaRPr lang="fr-FR" sz="1400" dirty="0"/>
                    </a:p>
                  </a:txBody>
                  <a:tcPr/>
                </a:tc>
                <a:tc>
                  <a:txBody>
                    <a:bodyPr/>
                    <a:lstStyle/>
                    <a:p>
                      <a:pPr algn="ctr"/>
                      <a:r>
                        <a:rPr lang="fr-FR" sz="1400" dirty="0" smtClean="0"/>
                        <a:t>Local</a:t>
                      </a:r>
                      <a:endParaRPr lang="fr-FR" sz="1400" dirty="0"/>
                    </a:p>
                  </a:txBody>
                  <a:tcPr/>
                </a:tc>
                <a:tc>
                  <a:txBody>
                    <a:bodyPr/>
                    <a:lstStyle/>
                    <a:p>
                      <a:pPr algn="ctr"/>
                      <a:r>
                        <a:rPr lang="fr-FR" sz="1400" dirty="0" smtClean="0"/>
                        <a:t>National</a:t>
                      </a:r>
                      <a:endParaRPr lang="fr-FR" sz="1400" dirty="0"/>
                    </a:p>
                  </a:txBody>
                  <a:tcPr/>
                </a:tc>
                <a:extLst>
                  <a:ext uri="{0D108BD9-81ED-4DB2-BD59-A6C34878D82A}">
                    <a16:rowId xmlns:a16="http://schemas.microsoft.com/office/drawing/2014/main" val="10000"/>
                  </a:ext>
                </a:extLst>
              </a:tr>
              <a:tr h="370840">
                <a:tc>
                  <a:txBody>
                    <a:bodyPr/>
                    <a:lstStyle/>
                    <a:p>
                      <a:pPr algn="ctr"/>
                      <a:r>
                        <a:rPr lang="fr-FR" dirty="0" smtClean="0"/>
                        <a:t>MCF</a:t>
                      </a:r>
                      <a:r>
                        <a:rPr lang="fr-FR" baseline="0" dirty="0" smtClean="0"/>
                        <a:t> Hors classe</a:t>
                      </a:r>
                      <a:endParaRPr lang="fr-FR" dirty="0"/>
                    </a:p>
                  </a:txBody>
                  <a:tcPr/>
                </a:tc>
                <a:tc>
                  <a:txBody>
                    <a:bodyPr/>
                    <a:lstStyle/>
                    <a:p>
                      <a:pPr algn="ctr"/>
                      <a:r>
                        <a:rPr lang="fr-FR" dirty="0" smtClean="0"/>
                        <a:t>3</a:t>
                      </a:r>
                      <a:endParaRPr lang="fr-FR" dirty="0"/>
                    </a:p>
                  </a:txBody>
                  <a:tcPr/>
                </a:tc>
                <a:tc>
                  <a:txBody>
                    <a:bodyPr/>
                    <a:lstStyle/>
                    <a:p>
                      <a:pPr algn="ctr"/>
                      <a:r>
                        <a:rPr lang="fr-FR" dirty="0" smtClean="0"/>
                        <a:t>4</a:t>
                      </a:r>
                      <a:endParaRPr lang="fr-FR" dirty="0"/>
                    </a:p>
                  </a:txBody>
                  <a:tcPr/>
                </a:tc>
                <a:extLst>
                  <a:ext uri="{0D108BD9-81ED-4DB2-BD59-A6C34878D82A}">
                    <a16:rowId xmlns:a16="http://schemas.microsoft.com/office/drawing/2014/main" val="10001"/>
                  </a:ext>
                </a:extLst>
              </a:tr>
              <a:tr h="370840">
                <a:tc>
                  <a:txBody>
                    <a:bodyPr/>
                    <a:lstStyle/>
                    <a:p>
                      <a:pPr algn="ctr"/>
                      <a:r>
                        <a:rPr lang="fr-FR" dirty="0" smtClean="0"/>
                        <a:t>PR 1</a:t>
                      </a:r>
                      <a:r>
                        <a:rPr lang="fr-FR" baseline="30000" dirty="0" smtClean="0"/>
                        <a:t>ère</a:t>
                      </a:r>
                      <a:r>
                        <a:rPr lang="fr-FR" dirty="0" smtClean="0"/>
                        <a:t> classe</a:t>
                      </a:r>
                      <a:endParaRPr lang="fr-FR" dirty="0"/>
                    </a:p>
                  </a:txBody>
                  <a:tcPr/>
                </a:tc>
                <a:tc>
                  <a:txBody>
                    <a:bodyPr/>
                    <a:lstStyle/>
                    <a:p>
                      <a:pPr algn="ctr"/>
                      <a:r>
                        <a:rPr lang="fr-FR" dirty="0" smtClean="0"/>
                        <a:t>1</a:t>
                      </a:r>
                      <a:endParaRPr lang="fr-FR" dirty="0"/>
                    </a:p>
                  </a:txBody>
                  <a:tcPr/>
                </a:tc>
                <a:tc>
                  <a:txBody>
                    <a:bodyPr/>
                    <a:lstStyle/>
                    <a:p>
                      <a:pPr algn="ctr"/>
                      <a:r>
                        <a:rPr lang="fr-FR" dirty="0" smtClean="0"/>
                        <a:t>3</a:t>
                      </a:r>
                      <a:endParaRPr lang="fr-FR" dirty="0"/>
                    </a:p>
                  </a:txBody>
                  <a:tcPr/>
                </a:tc>
                <a:extLst>
                  <a:ext uri="{0D108BD9-81ED-4DB2-BD59-A6C34878D82A}">
                    <a16:rowId xmlns:a16="http://schemas.microsoft.com/office/drawing/2014/main" val="10002"/>
                  </a:ext>
                </a:extLst>
              </a:tr>
              <a:tr h="370840">
                <a:tc>
                  <a:txBody>
                    <a:bodyPr/>
                    <a:lstStyle/>
                    <a:p>
                      <a:pPr algn="ctr"/>
                      <a:r>
                        <a:rPr lang="fr-FR" dirty="0" smtClean="0"/>
                        <a:t>PR Cl. </a:t>
                      </a:r>
                      <a:r>
                        <a:rPr lang="fr-FR" dirty="0" err="1" smtClean="0"/>
                        <a:t>except</a:t>
                      </a:r>
                      <a:r>
                        <a:rPr lang="fr-FR" baseline="0" dirty="0" smtClean="0"/>
                        <a:t> 1</a:t>
                      </a:r>
                      <a:endParaRPr lang="fr-FR" dirty="0"/>
                    </a:p>
                  </a:txBody>
                  <a:tcPr/>
                </a:tc>
                <a:tc>
                  <a:txBody>
                    <a:bodyPr/>
                    <a:lstStyle/>
                    <a:p>
                      <a:pPr algn="ctr"/>
                      <a:r>
                        <a:rPr lang="fr-FR" dirty="0" smtClean="0"/>
                        <a:t>1</a:t>
                      </a:r>
                      <a:endParaRPr lang="fr-FR" dirty="0"/>
                    </a:p>
                  </a:txBody>
                  <a:tcPr/>
                </a:tc>
                <a:tc>
                  <a:txBody>
                    <a:bodyPr/>
                    <a:lstStyle/>
                    <a:p>
                      <a:pPr algn="ctr"/>
                      <a:r>
                        <a:rPr lang="fr-FR" dirty="0" smtClean="0"/>
                        <a:t>2</a:t>
                      </a:r>
                      <a:endParaRPr lang="fr-FR" dirty="0"/>
                    </a:p>
                  </a:txBody>
                  <a:tcPr/>
                </a:tc>
                <a:extLst>
                  <a:ext uri="{0D108BD9-81ED-4DB2-BD59-A6C34878D82A}">
                    <a16:rowId xmlns:a16="http://schemas.microsoft.com/office/drawing/2014/main" val="10003"/>
                  </a:ext>
                </a:extLst>
              </a:tr>
              <a:tr h="370840">
                <a:tc>
                  <a:txBody>
                    <a:bodyPr/>
                    <a:lstStyle/>
                    <a:p>
                      <a:pPr algn="ctr"/>
                      <a:r>
                        <a:rPr lang="fr-FR" dirty="0" smtClean="0"/>
                        <a:t>PR Cl. </a:t>
                      </a:r>
                      <a:r>
                        <a:rPr lang="fr-FR" dirty="0" err="1" smtClean="0"/>
                        <a:t>except</a:t>
                      </a:r>
                      <a:r>
                        <a:rPr lang="fr-FR" dirty="0" smtClean="0"/>
                        <a:t> 2</a:t>
                      </a:r>
                      <a:endParaRPr lang="fr-FR" dirty="0"/>
                    </a:p>
                  </a:txBody>
                  <a:tcPr/>
                </a:tc>
                <a:tc>
                  <a:txBody>
                    <a:bodyPr/>
                    <a:lstStyle/>
                    <a:p>
                      <a:pPr algn="ctr"/>
                      <a:r>
                        <a:rPr lang="fr-FR" dirty="0" smtClean="0"/>
                        <a:t>1</a:t>
                      </a:r>
                      <a:endParaRPr lang="fr-FR" dirty="0"/>
                    </a:p>
                  </a:txBody>
                  <a:tcPr/>
                </a:tc>
                <a:tc>
                  <a:txBody>
                    <a:bodyPr/>
                    <a:lstStyle/>
                    <a:p>
                      <a:pPr algn="ctr"/>
                      <a:endParaRPr lang="fr-FR" dirty="0"/>
                    </a:p>
                  </a:txBody>
                  <a:tcPr/>
                </a:tc>
                <a:extLst>
                  <a:ext uri="{0D108BD9-81ED-4DB2-BD59-A6C34878D82A}">
                    <a16:rowId xmlns:a16="http://schemas.microsoft.com/office/drawing/2014/main" val="10004"/>
                  </a:ext>
                </a:extLst>
              </a:tr>
              <a:tr h="370840">
                <a:tc>
                  <a:txBody>
                    <a:bodyPr/>
                    <a:lstStyle/>
                    <a:p>
                      <a:pPr algn="ctr"/>
                      <a:r>
                        <a:rPr lang="fr-FR" dirty="0" smtClean="0"/>
                        <a:t>PRAG HC</a:t>
                      </a:r>
                      <a:endParaRPr lang="fr-FR" dirty="0"/>
                    </a:p>
                  </a:txBody>
                  <a:tcPr/>
                </a:tc>
                <a:tc>
                  <a:txBody>
                    <a:bodyPr/>
                    <a:lstStyle/>
                    <a:p>
                      <a:pPr algn="ctr"/>
                      <a:endParaRPr lang="fr-FR" dirty="0"/>
                    </a:p>
                  </a:txBody>
                  <a:tcPr/>
                </a:tc>
                <a:tc>
                  <a:txBody>
                    <a:bodyPr/>
                    <a:lstStyle/>
                    <a:p>
                      <a:pPr algn="ctr"/>
                      <a:r>
                        <a:rPr lang="fr-FR" dirty="0" smtClean="0"/>
                        <a:t>3</a:t>
                      </a:r>
                      <a:endParaRPr lang="fr-FR" dirty="0"/>
                    </a:p>
                  </a:txBody>
                  <a:tcPr/>
                </a:tc>
                <a:extLst>
                  <a:ext uri="{0D108BD9-81ED-4DB2-BD59-A6C34878D82A}">
                    <a16:rowId xmlns:a16="http://schemas.microsoft.com/office/drawing/2014/main" val="3544688598"/>
                  </a:ext>
                </a:extLst>
              </a:tr>
              <a:tr h="370840">
                <a:tc>
                  <a:txBody>
                    <a:bodyPr/>
                    <a:lstStyle/>
                    <a:p>
                      <a:pPr algn="ctr"/>
                      <a:r>
                        <a:rPr lang="fr-FR" dirty="0" smtClean="0"/>
                        <a:t>PRCE HC</a:t>
                      </a:r>
                      <a:endParaRPr lang="fr-FR" dirty="0"/>
                    </a:p>
                  </a:txBody>
                  <a:tcPr/>
                </a:tc>
                <a:tc>
                  <a:txBody>
                    <a:bodyPr/>
                    <a:lstStyle/>
                    <a:p>
                      <a:pPr algn="ctr"/>
                      <a:endParaRPr lang="fr-FR" dirty="0"/>
                    </a:p>
                  </a:txBody>
                  <a:tcPr/>
                </a:tc>
                <a:tc>
                  <a:txBody>
                    <a:bodyPr/>
                    <a:lstStyle/>
                    <a:p>
                      <a:pPr algn="ctr"/>
                      <a:r>
                        <a:rPr lang="fr-FR" dirty="0" smtClean="0"/>
                        <a:t>2</a:t>
                      </a:r>
                      <a:endParaRPr lang="fr-FR" dirty="0"/>
                    </a:p>
                  </a:txBody>
                  <a:tcPr/>
                </a:tc>
                <a:extLst>
                  <a:ext uri="{0D108BD9-81ED-4DB2-BD59-A6C34878D82A}">
                    <a16:rowId xmlns:a16="http://schemas.microsoft.com/office/drawing/2014/main" val="2829213310"/>
                  </a:ext>
                </a:extLst>
              </a:tr>
            </a:tbl>
          </a:graphicData>
        </a:graphic>
      </p:graphicFrame>
      <p:sp>
        <p:nvSpPr>
          <p:cNvPr id="3" name="Espace réservé du numéro de diapositive 2"/>
          <p:cNvSpPr>
            <a:spLocks noGrp="1"/>
          </p:cNvSpPr>
          <p:nvPr>
            <p:ph type="sldNum" sz="quarter" idx="12"/>
          </p:nvPr>
        </p:nvSpPr>
        <p:spPr/>
        <p:txBody>
          <a:bodyPr/>
          <a:lstStyle/>
          <a:p>
            <a:fld id="{ACF67B19-02F2-48C1-993D-3D5388EDBA9B}" type="slidenum">
              <a:rPr lang="fr-FR" smtClean="0"/>
              <a:t>32</a:t>
            </a:fld>
            <a:endParaRPr lang="fr-FR"/>
          </a:p>
        </p:txBody>
      </p:sp>
      <p:sp>
        <p:nvSpPr>
          <p:cNvPr id="4" name="ZoneTexte 3"/>
          <p:cNvSpPr txBox="1"/>
          <p:nvPr/>
        </p:nvSpPr>
        <p:spPr>
          <a:xfrm>
            <a:off x="4732098" y="4293096"/>
            <a:ext cx="3754761" cy="1015663"/>
          </a:xfrm>
          <a:prstGeom prst="rect">
            <a:avLst/>
          </a:prstGeom>
          <a:noFill/>
        </p:spPr>
        <p:txBody>
          <a:bodyPr wrap="square" rtlCol="0">
            <a:spAutoFit/>
          </a:bodyPr>
          <a:lstStyle/>
          <a:p>
            <a:r>
              <a:rPr lang="fr-FR" sz="1000" dirty="0" smtClean="0">
                <a:latin typeface="Arial" panose="020B0604020202020204" pitchFamily="34" charset="0"/>
                <a:cs typeface="Arial" panose="020B0604020202020204" pitchFamily="34" charset="0"/>
              </a:rPr>
              <a:t>Nombre </a:t>
            </a:r>
            <a:r>
              <a:rPr lang="fr-FR" sz="1000" dirty="0">
                <a:latin typeface="Arial" panose="020B0604020202020204" pitchFamily="34" charset="0"/>
                <a:cs typeface="Arial" panose="020B0604020202020204" pitchFamily="34" charset="0"/>
              </a:rPr>
              <a:t>de postes publiés sur la BIEP sur le nombre total de postes publiés par la </a:t>
            </a:r>
            <a:r>
              <a:rPr lang="fr-FR" sz="1000" dirty="0" smtClean="0">
                <a:latin typeface="Arial" panose="020B0604020202020204" pitchFamily="34" charset="0"/>
                <a:cs typeface="Arial" panose="020B0604020202020204" pitchFamily="34" charset="0"/>
              </a:rPr>
              <a:t>structure : </a:t>
            </a:r>
            <a:r>
              <a:rPr lang="fr-FR" sz="1000" b="1" dirty="0" smtClean="0">
                <a:latin typeface="Arial" panose="020B0604020202020204" pitchFamily="34" charset="0"/>
                <a:cs typeface="Arial" panose="020B0604020202020204" pitchFamily="34" charset="0"/>
              </a:rPr>
              <a:t>9 / 58</a:t>
            </a:r>
          </a:p>
          <a:p>
            <a:endParaRPr lang="fr-FR" sz="1000" dirty="0">
              <a:latin typeface="Arial" panose="020B0604020202020204" pitchFamily="34" charset="0"/>
              <a:cs typeface="Arial" panose="020B0604020202020204" pitchFamily="34" charset="0"/>
            </a:endParaRPr>
          </a:p>
          <a:p>
            <a:r>
              <a:rPr lang="fr-FR" sz="1000" dirty="0">
                <a:latin typeface="Arial" panose="020B0604020202020204" pitchFamily="34" charset="0"/>
                <a:cs typeface="Arial" panose="020B0604020202020204" pitchFamily="34" charset="0"/>
              </a:rPr>
              <a:t>Nombre de recrutements consécutifs à une publication sur la </a:t>
            </a:r>
            <a:r>
              <a:rPr lang="fr-FR" sz="1000" dirty="0" smtClean="0">
                <a:latin typeface="Arial" panose="020B0604020202020204" pitchFamily="34" charset="0"/>
                <a:cs typeface="Arial" panose="020B0604020202020204" pitchFamily="34" charset="0"/>
              </a:rPr>
              <a:t>BIEP : </a:t>
            </a:r>
            <a:r>
              <a:rPr lang="fr-FR" sz="1000" b="1" dirty="0" smtClean="0">
                <a:latin typeface="Arial" panose="020B0604020202020204" pitchFamily="34" charset="0"/>
                <a:cs typeface="Arial" panose="020B0604020202020204" pitchFamily="34" charset="0"/>
              </a:rPr>
              <a:t>5 / 9</a:t>
            </a:r>
            <a:endParaRPr lang="fr-FR" sz="1000" b="1" dirty="0">
              <a:latin typeface="Arial" panose="020B0604020202020204" pitchFamily="34" charset="0"/>
              <a:cs typeface="Arial" panose="020B0604020202020204" pitchFamily="34" charset="0"/>
            </a:endParaRPr>
          </a:p>
          <a:p>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97366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extLst>
              <p:ext uri="{D42A27DB-BD31-4B8C-83A1-F6EECF244321}">
                <p14:modId xmlns:p14="http://schemas.microsoft.com/office/powerpoint/2010/main" val="2824912469"/>
              </p:ext>
            </p:extLst>
          </p:nvPr>
        </p:nvGraphicFramePr>
        <p:xfrm>
          <a:off x="466215" y="1807497"/>
          <a:ext cx="4968552" cy="910715"/>
        </p:xfrm>
        <a:graphic>
          <a:graphicData uri="http://schemas.openxmlformats.org/drawingml/2006/table">
            <a:tbl>
              <a:tblPr/>
              <a:tblGrid>
                <a:gridCol w="3528392">
                  <a:extLst>
                    <a:ext uri="{9D8B030D-6E8A-4147-A177-3AD203B41FA5}">
                      <a16:colId xmlns:a16="http://schemas.microsoft.com/office/drawing/2014/main" val="1715642946"/>
                    </a:ext>
                  </a:extLst>
                </a:gridCol>
                <a:gridCol w="1440160">
                  <a:extLst>
                    <a:ext uri="{9D8B030D-6E8A-4147-A177-3AD203B41FA5}">
                      <a16:colId xmlns:a16="http://schemas.microsoft.com/office/drawing/2014/main" val="2116896723"/>
                    </a:ext>
                  </a:extLst>
                </a:gridCol>
              </a:tblGrid>
              <a:tr h="273527">
                <a:tc>
                  <a:txBody>
                    <a:bodyPr/>
                    <a:lstStyle/>
                    <a:p>
                      <a:pPr algn="l" fontAlgn="b"/>
                      <a:r>
                        <a:rPr lang="fr-FR" sz="1100" b="0" i="0" u="none" strike="noStrike" dirty="0" smtClean="0">
                          <a:solidFill>
                            <a:srgbClr val="000000"/>
                          </a:solidFill>
                          <a:effectLst/>
                          <a:latin typeface="Calibri" panose="020F0502020204030204" pitchFamily="34" charset="0"/>
                        </a:rPr>
                        <a:t> </a:t>
                      </a:r>
                      <a:r>
                        <a:rPr lang="fr-FR" sz="1100" b="1" i="0" u="none" strike="noStrike" dirty="0" smtClean="0">
                          <a:solidFill>
                            <a:srgbClr val="000000"/>
                          </a:solidFill>
                          <a:effectLst/>
                          <a:latin typeface="Calibri" panose="020F0502020204030204" pitchFamily="34" charset="0"/>
                        </a:rPr>
                        <a:t>Compte</a:t>
                      </a:r>
                      <a:r>
                        <a:rPr lang="fr-FR" sz="1100" b="1" i="0" u="none" strike="noStrike" baseline="0" dirty="0" smtClean="0">
                          <a:solidFill>
                            <a:srgbClr val="000000"/>
                          </a:solidFill>
                          <a:effectLst/>
                          <a:latin typeface="Calibri" panose="020F0502020204030204" pitchFamily="34" charset="0"/>
                        </a:rPr>
                        <a:t> épargne-T</a:t>
                      </a:r>
                      <a:r>
                        <a:rPr lang="fr-FR" sz="1100" b="1" i="0" u="none" strike="noStrike" dirty="0" smtClean="0">
                          <a:solidFill>
                            <a:srgbClr val="000000"/>
                          </a:solidFill>
                          <a:effectLst/>
                          <a:latin typeface="Calibri" panose="020F0502020204030204" pitchFamily="34" charset="0"/>
                        </a:rPr>
                        <a:t>emps</a:t>
                      </a:r>
                      <a:endParaRPr lang="fr-FR" sz="11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fr-FR"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7823814"/>
                  </a:ext>
                </a:extLst>
              </a:tr>
              <a:tr h="211362">
                <a:tc>
                  <a:txBody>
                    <a:bodyPr/>
                    <a:lstStyle/>
                    <a:p>
                      <a:pPr algn="l" fontAlgn="b"/>
                      <a:r>
                        <a:rPr lang="fr-FR" sz="1100" b="0" i="0" u="none" strike="noStrike" dirty="0">
                          <a:solidFill>
                            <a:srgbClr val="000000"/>
                          </a:solidFill>
                          <a:effectLst/>
                          <a:latin typeface="Calibri" panose="020F0502020204030204" pitchFamily="34" charset="0"/>
                        </a:rPr>
                        <a:t>Nombre total d'agents ayant ouvert un CET.</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dirty="0">
                          <a:solidFill>
                            <a:srgbClr val="000000"/>
                          </a:solidFill>
                          <a:effectLst/>
                          <a:latin typeface="Calibri" panose="020F0502020204030204" pitchFamily="34" charset="0"/>
                        </a:rPr>
                        <a:t>62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8057505"/>
                  </a:ext>
                </a:extLst>
              </a:tr>
              <a:tr h="248661">
                <a:tc>
                  <a:txBody>
                    <a:bodyPr/>
                    <a:lstStyle/>
                    <a:p>
                      <a:pPr algn="l" fontAlgn="b"/>
                      <a:r>
                        <a:rPr lang="fr-FR" sz="1100" b="0" i="0" u="none" strike="noStrike" dirty="0">
                          <a:solidFill>
                            <a:srgbClr val="000000"/>
                          </a:solidFill>
                          <a:effectLst/>
                          <a:latin typeface="Calibri" panose="020F0502020204030204" pitchFamily="34" charset="0"/>
                        </a:rPr>
                        <a:t>Nombre d'agents ayant déposé des jours de CET dans l'année.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a:solidFill>
                            <a:srgbClr val="000000"/>
                          </a:solidFill>
                          <a:effectLst/>
                          <a:latin typeface="Calibri" panose="020F0502020204030204" pitchFamily="34" charset="0"/>
                        </a:rPr>
                        <a:t>27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5508086"/>
                  </a:ext>
                </a:extLst>
              </a:tr>
              <a:tr h="130547">
                <a:tc>
                  <a:txBody>
                    <a:bodyPr/>
                    <a:lstStyle/>
                    <a:p>
                      <a:pPr algn="l" fontAlgn="b"/>
                      <a:r>
                        <a:rPr lang="fr-FR" sz="1100" b="0" i="0" u="none" strike="noStrike">
                          <a:solidFill>
                            <a:srgbClr val="000000"/>
                          </a:solidFill>
                          <a:effectLst/>
                          <a:latin typeface="Calibri" panose="020F0502020204030204" pitchFamily="34" charset="0"/>
                        </a:rPr>
                        <a:t>Nombre de jours de CET utilisés dans l'année.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1100" b="0" i="0" u="none" strike="noStrike" dirty="0">
                          <a:solidFill>
                            <a:srgbClr val="000000"/>
                          </a:solidFill>
                          <a:effectLst/>
                          <a:latin typeface="Calibri" panose="020F0502020204030204" pitchFamily="34" charset="0"/>
                        </a:rPr>
                        <a:t>20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1533844"/>
                  </a:ext>
                </a:extLst>
              </a:tr>
            </a:tbl>
          </a:graphicData>
        </a:graphic>
      </p:graphicFrame>
      <p:sp>
        <p:nvSpPr>
          <p:cNvPr id="2" name="Espace réservé du numéro de diapositive 1"/>
          <p:cNvSpPr>
            <a:spLocks noGrp="1"/>
          </p:cNvSpPr>
          <p:nvPr>
            <p:ph type="sldNum" sz="quarter" idx="12"/>
          </p:nvPr>
        </p:nvSpPr>
        <p:spPr/>
        <p:txBody>
          <a:bodyPr/>
          <a:lstStyle/>
          <a:p>
            <a:fld id="{ACF67B19-02F2-48C1-993D-3D5388EDBA9B}" type="slidenum">
              <a:rPr lang="fr-FR" smtClean="0"/>
              <a:t>33</a:t>
            </a:fld>
            <a:endParaRPr lang="fr-FR"/>
          </a:p>
        </p:txBody>
      </p:sp>
      <p:sp>
        <p:nvSpPr>
          <p:cNvPr id="3" name="Rectangle 2"/>
          <p:cNvSpPr/>
          <p:nvPr/>
        </p:nvSpPr>
        <p:spPr>
          <a:xfrm>
            <a:off x="364220" y="332656"/>
            <a:ext cx="2404120" cy="369332"/>
          </a:xfrm>
          <a:prstGeom prst="rect">
            <a:avLst/>
          </a:prstGeom>
        </p:spPr>
        <p:txBody>
          <a:bodyPr wrap="none">
            <a:spAutoFit/>
          </a:bodyPr>
          <a:lstStyle/>
          <a:p>
            <a:r>
              <a:rPr lang="fr-FR" dirty="0" smtClean="0"/>
              <a:t>Compte épargne-temps</a:t>
            </a:r>
            <a:endParaRPr lang="fr-FR" dirty="0"/>
          </a:p>
        </p:txBody>
      </p:sp>
      <p:sp>
        <p:nvSpPr>
          <p:cNvPr id="4" name="Rectangle 3"/>
          <p:cNvSpPr/>
          <p:nvPr/>
        </p:nvSpPr>
        <p:spPr>
          <a:xfrm>
            <a:off x="374050" y="3395931"/>
            <a:ext cx="3893886" cy="369332"/>
          </a:xfrm>
          <a:prstGeom prst="rect">
            <a:avLst/>
          </a:prstGeom>
        </p:spPr>
        <p:txBody>
          <a:bodyPr wrap="none">
            <a:spAutoFit/>
          </a:bodyPr>
          <a:lstStyle/>
          <a:p>
            <a:r>
              <a:rPr lang="fr-FR" dirty="0"/>
              <a:t>Nombre d’agents bénéficiant de la GIPA</a:t>
            </a:r>
          </a:p>
        </p:txBody>
      </p:sp>
      <p:graphicFrame>
        <p:nvGraphicFramePr>
          <p:cNvPr id="8" name="Espace réservé du contenu 1"/>
          <p:cNvGraphicFramePr>
            <a:graphicFrameLocks/>
          </p:cNvGraphicFramePr>
          <p:nvPr>
            <p:extLst>
              <p:ext uri="{D42A27DB-BD31-4B8C-83A1-F6EECF244321}">
                <p14:modId xmlns:p14="http://schemas.microsoft.com/office/powerpoint/2010/main" val="1798295317"/>
              </p:ext>
            </p:extLst>
          </p:nvPr>
        </p:nvGraphicFramePr>
        <p:xfrm>
          <a:off x="466215" y="4659714"/>
          <a:ext cx="4968551" cy="1384996"/>
        </p:xfrm>
        <a:graphic>
          <a:graphicData uri="http://schemas.openxmlformats.org/drawingml/2006/table">
            <a:tbl>
              <a:tblPr/>
              <a:tblGrid>
                <a:gridCol w="2744584">
                  <a:extLst>
                    <a:ext uri="{9D8B030D-6E8A-4147-A177-3AD203B41FA5}">
                      <a16:colId xmlns:a16="http://schemas.microsoft.com/office/drawing/2014/main" val="3304399300"/>
                    </a:ext>
                  </a:extLst>
                </a:gridCol>
                <a:gridCol w="1337584">
                  <a:extLst>
                    <a:ext uri="{9D8B030D-6E8A-4147-A177-3AD203B41FA5}">
                      <a16:colId xmlns:a16="http://schemas.microsoft.com/office/drawing/2014/main" val="3450527343"/>
                    </a:ext>
                  </a:extLst>
                </a:gridCol>
                <a:gridCol w="886383">
                  <a:extLst>
                    <a:ext uri="{9D8B030D-6E8A-4147-A177-3AD203B41FA5}">
                      <a16:colId xmlns:a16="http://schemas.microsoft.com/office/drawing/2014/main" val="4026566623"/>
                    </a:ext>
                  </a:extLst>
                </a:gridCol>
              </a:tblGrid>
              <a:tr h="250723">
                <a:tc>
                  <a:txBody>
                    <a:bodyPr/>
                    <a:lstStyle/>
                    <a:p>
                      <a:pPr algn="l" fontAlgn="b"/>
                      <a:r>
                        <a:rPr lang="fr-FR" sz="1100" b="0" i="0" u="none" strike="noStrike" dirty="0">
                          <a:solidFill>
                            <a:srgbClr val="000000"/>
                          </a:solidFill>
                          <a:effectLst/>
                          <a:latin typeface="Calibri" panose="020F0502020204030204" pitchFamily="34" charset="0"/>
                        </a:rPr>
                        <a:t>Nombre d'agents bénéficiaires de la GIPA, par catégorie et par genre.</a:t>
                      </a:r>
                    </a:p>
                  </a:txBody>
                  <a:tcPr marL="6268" marR="6268" marT="62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fr-FR" sz="1100" b="1" i="0" u="none" strike="noStrike" dirty="0" smtClean="0">
                          <a:solidFill>
                            <a:srgbClr val="000000"/>
                          </a:solidFill>
                          <a:effectLst/>
                          <a:latin typeface="Calibri" panose="020F0502020204030204" pitchFamily="34" charset="0"/>
                        </a:rPr>
                        <a:t>28</a:t>
                      </a:r>
                      <a:r>
                        <a:rPr lang="fr-FR" sz="1100" b="1" i="0" u="none" strike="noStrike" dirty="0">
                          <a:solidFill>
                            <a:srgbClr val="000000"/>
                          </a:solidFill>
                          <a:effectLst/>
                          <a:latin typeface="Calibri" panose="020F0502020204030204" pitchFamily="34" charset="0"/>
                        </a:rPr>
                        <a:t> </a:t>
                      </a:r>
                    </a:p>
                  </a:txBody>
                  <a:tcPr marL="6268" marR="6268" marT="62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1" i="0" u="none" strike="noStrike" dirty="0">
                          <a:solidFill>
                            <a:srgbClr val="000000"/>
                          </a:solidFill>
                          <a:effectLst/>
                          <a:latin typeface="Calibri" panose="020F0502020204030204" pitchFamily="34" charset="0"/>
                        </a:rPr>
                        <a:t> </a:t>
                      </a:r>
                      <a:r>
                        <a:rPr lang="fr-FR" sz="1100" b="1" i="0" u="none" strike="noStrike" dirty="0" smtClean="0">
                          <a:solidFill>
                            <a:srgbClr val="000000"/>
                          </a:solidFill>
                          <a:effectLst/>
                          <a:latin typeface="Calibri" panose="020F0502020204030204" pitchFamily="34" charset="0"/>
                        </a:rPr>
                        <a:t>10</a:t>
                      </a:r>
                      <a:endParaRPr lang="fr-FR" sz="1100" b="1" i="0" u="none" strike="noStrike" dirty="0">
                        <a:solidFill>
                          <a:srgbClr val="000000"/>
                        </a:solidFill>
                        <a:effectLst/>
                        <a:latin typeface="Calibri" panose="020F0502020204030204" pitchFamily="34" charset="0"/>
                      </a:endParaRPr>
                    </a:p>
                  </a:txBody>
                  <a:tcPr marL="6268" marR="6268" marT="62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5216600"/>
                  </a:ext>
                </a:extLst>
              </a:tr>
              <a:tr h="125361">
                <a:tc>
                  <a:txBody>
                    <a:bodyPr/>
                    <a:lstStyle/>
                    <a:p>
                      <a:pPr algn="l" fontAlgn="b"/>
                      <a:r>
                        <a:rPr lang="fr-FR" sz="1100" b="0" i="0" u="none" strike="noStrike" dirty="0" smtClean="0">
                          <a:solidFill>
                            <a:srgbClr val="000000"/>
                          </a:solidFill>
                          <a:effectLst/>
                          <a:latin typeface="Calibri" panose="020F0502020204030204" pitchFamily="34" charset="0"/>
                        </a:rPr>
                        <a:t> </a:t>
                      </a:r>
                      <a:endParaRPr lang="fr-FR" sz="1100" b="0" i="0" u="none" strike="noStrike" dirty="0">
                        <a:solidFill>
                          <a:srgbClr val="000000"/>
                        </a:solidFill>
                        <a:effectLst/>
                        <a:latin typeface="Calibri" panose="020F0502020204030204" pitchFamily="34" charset="0"/>
                      </a:endParaRPr>
                    </a:p>
                  </a:txBody>
                  <a:tcPr marL="6268" marR="6268" marT="62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dirty="0">
                          <a:solidFill>
                            <a:srgbClr val="000000"/>
                          </a:solidFill>
                          <a:effectLst/>
                          <a:latin typeface="Calibri" panose="020F0502020204030204" pitchFamily="34" charset="0"/>
                        </a:rPr>
                        <a:t>Femme</a:t>
                      </a:r>
                    </a:p>
                  </a:txBody>
                  <a:tcPr marL="6268" marR="6268" marT="62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dirty="0">
                          <a:solidFill>
                            <a:srgbClr val="000000"/>
                          </a:solidFill>
                          <a:effectLst/>
                          <a:latin typeface="Calibri" panose="020F0502020204030204" pitchFamily="34" charset="0"/>
                        </a:rPr>
                        <a:t>Homme</a:t>
                      </a:r>
                    </a:p>
                  </a:txBody>
                  <a:tcPr marL="6268" marR="6268" marT="626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4859685"/>
                  </a:ext>
                </a:extLst>
              </a:tr>
              <a:tr h="125361">
                <a:tc>
                  <a:txBody>
                    <a:bodyPr/>
                    <a:lstStyle/>
                    <a:p>
                      <a:pPr algn="l" fontAlgn="b"/>
                      <a:r>
                        <a:rPr lang="fr-FR" sz="1100" b="0" i="0" u="none" strike="noStrike" dirty="0">
                          <a:solidFill>
                            <a:srgbClr val="000000"/>
                          </a:solidFill>
                          <a:effectLst/>
                          <a:latin typeface="Calibri" panose="020F0502020204030204" pitchFamily="34" charset="0"/>
                        </a:rPr>
                        <a:t>A</a:t>
                      </a:r>
                    </a:p>
                  </a:txBody>
                  <a:tcPr marL="6268" marR="6268" marT="62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a:solidFill>
                            <a:srgbClr val="000000"/>
                          </a:solidFill>
                          <a:effectLst/>
                          <a:latin typeface="Calibri" panose="020F0502020204030204" pitchFamily="34" charset="0"/>
                        </a:rPr>
                        <a:t>4</a:t>
                      </a:r>
                    </a:p>
                  </a:txBody>
                  <a:tcPr marL="6268" marR="6268" marT="62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dirty="0">
                          <a:solidFill>
                            <a:srgbClr val="000000"/>
                          </a:solidFill>
                          <a:effectLst/>
                          <a:latin typeface="Calibri" panose="020F0502020204030204" pitchFamily="34" charset="0"/>
                        </a:rPr>
                        <a:t>3</a:t>
                      </a:r>
                    </a:p>
                  </a:txBody>
                  <a:tcPr marL="6268" marR="6268" marT="626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7458626"/>
                  </a:ext>
                </a:extLst>
              </a:tr>
              <a:tr h="125361">
                <a:tc>
                  <a:txBody>
                    <a:bodyPr/>
                    <a:lstStyle/>
                    <a:p>
                      <a:pPr algn="l" fontAlgn="b"/>
                      <a:r>
                        <a:rPr lang="fr-FR" sz="1100" b="0" i="0" u="none" strike="noStrike" dirty="0">
                          <a:solidFill>
                            <a:srgbClr val="000000"/>
                          </a:solidFill>
                          <a:effectLst/>
                          <a:latin typeface="Calibri" panose="020F0502020204030204" pitchFamily="34" charset="0"/>
                        </a:rPr>
                        <a:t>B</a:t>
                      </a:r>
                    </a:p>
                  </a:txBody>
                  <a:tcPr marL="6268" marR="6268" marT="62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a:solidFill>
                            <a:srgbClr val="000000"/>
                          </a:solidFill>
                          <a:effectLst/>
                          <a:latin typeface="Calibri" panose="020F0502020204030204" pitchFamily="34" charset="0"/>
                        </a:rPr>
                        <a:t>2</a:t>
                      </a:r>
                    </a:p>
                  </a:txBody>
                  <a:tcPr marL="6268" marR="6268" marT="62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dirty="0">
                          <a:solidFill>
                            <a:srgbClr val="000000"/>
                          </a:solidFill>
                          <a:effectLst/>
                          <a:latin typeface="Calibri" panose="020F0502020204030204" pitchFamily="34" charset="0"/>
                        </a:rPr>
                        <a:t> </a:t>
                      </a:r>
                    </a:p>
                  </a:txBody>
                  <a:tcPr marL="6268" marR="6268" marT="626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2170941"/>
                  </a:ext>
                </a:extLst>
              </a:tr>
              <a:tr h="131629">
                <a:tc>
                  <a:txBody>
                    <a:bodyPr/>
                    <a:lstStyle/>
                    <a:p>
                      <a:pPr algn="l" fontAlgn="b"/>
                      <a:r>
                        <a:rPr lang="fr-FR" sz="1100" b="0" i="0" u="none" strike="noStrike" dirty="0">
                          <a:solidFill>
                            <a:srgbClr val="000000"/>
                          </a:solidFill>
                          <a:effectLst/>
                          <a:latin typeface="Calibri" panose="020F0502020204030204" pitchFamily="34" charset="0"/>
                        </a:rPr>
                        <a:t>C</a:t>
                      </a:r>
                    </a:p>
                  </a:txBody>
                  <a:tcPr marL="6268" marR="6268" marT="62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dirty="0">
                          <a:solidFill>
                            <a:srgbClr val="000000"/>
                          </a:solidFill>
                          <a:effectLst/>
                          <a:latin typeface="Calibri" panose="020F0502020204030204" pitchFamily="34" charset="0"/>
                        </a:rPr>
                        <a:t>1</a:t>
                      </a:r>
                    </a:p>
                  </a:txBody>
                  <a:tcPr marL="6268" marR="6268" marT="62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dirty="0">
                          <a:solidFill>
                            <a:srgbClr val="000000"/>
                          </a:solidFill>
                          <a:effectLst/>
                          <a:latin typeface="Calibri" panose="020F0502020204030204" pitchFamily="34" charset="0"/>
                        </a:rPr>
                        <a:t> </a:t>
                      </a:r>
                    </a:p>
                  </a:txBody>
                  <a:tcPr marL="6268" marR="6268" marT="626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8255522"/>
                  </a:ext>
                </a:extLst>
              </a:tr>
              <a:tr h="131629">
                <a:tc>
                  <a:txBody>
                    <a:bodyPr/>
                    <a:lstStyle/>
                    <a:p>
                      <a:pPr algn="l" fontAlgn="b"/>
                      <a:r>
                        <a:rPr lang="fr-FR" sz="1100" b="0" i="0" u="none" strike="noStrike" dirty="0" smtClean="0">
                          <a:solidFill>
                            <a:srgbClr val="000000"/>
                          </a:solidFill>
                          <a:effectLst/>
                          <a:latin typeface="Calibri" panose="020F0502020204030204" pitchFamily="34" charset="0"/>
                        </a:rPr>
                        <a:t>Enseignants-chercheurs</a:t>
                      </a:r>
                      <a:endParaRPr lang="fr-FR" sz="1100" b="0" i="0" u="none" strike="noStrike" dirty="0">
                        <a:solidFill>
                          <a:srgbClr val="000000"/>
                        </a:solidFill>
                        <a:effectLst/>
                        <a:latin typeface="Calibri" panose="020F0502020204030204" pitchFamily="34" charset="0"/>
                      </a:endParaRPr>
                    </a:p>
                  </a:txBody>
                  <a:tcPr marL="6268" marR="6268" marT="62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dirty="0" smtClean="0">
                          <a:solidFill>
                            <a:srgbClr val="000000"/>
                          </a:solidFill>
                          <a:effectLst/>
                          <a:latin typeface="Calibri" panose="020F0502020204030204" pitchFamily="34" charset="0"/>
                        </a:rPr>
                        <a:t>3</a:t>
                      </a:r>
                      <a:endParaRPr lang="fr-FR" sz="1100" b="0" i="0" u="none" strike="noStrike" dirty="0">
                        <a:solidFill>
                          <a:srgbClr val="000000"/>
                        </a:solidFill>
                        <a:effectLst/>
                        <a:latin typeface="Calibri" panose="020F0502020204030204" pitchFamily="34" charset="0"/>
                      </a:endParaRPr>
                    </a:p>
                  </a:txBody>
                  <a:tcPr marL="6268" marR="6268" marT="62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dirty="0" smtClean="0">
                          <a:solidFill>
                            <a:srgbClr val="000000"/>
                          </a:solidFill>
                          <a:effectLst/>
                          <a:latin typeface="Calibri" panose="020F0502020204030204" pitchFamily="34" charset="0"/>
                        </a:rPr>
                        <a:t>11</a:t>
                      </a:r>
                      <a:endParaRPr lang="fr-FR" sz="1100" b="0" i="0" u="none" strike="noStrike" dirty="0">
                        <a:solidFill>
                          <a:srgbClr val="000000"/>
                        </a:solidFill>
                        <a:effectLst/>
                        <a:latin typeface="Calibri" panose="020F0502020204030204" pitchFamily="34" charset="0"/>
                      </a:endParaRPr>
                    </a:p>
                  </a:txBody>
                  <a:tcPr marL="6268" marR="6268" marT="626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4107753"/>
                  </a:ext>
                </a:extLst>
              </a:tr>
              <a:tr h="131629">
                <a:tc>
                  <a:txBody>
                    <a:bodyPr/>
                    <a:lstStyle/>
                    <a:p>
                      <a:pPr algn="l" fontAlgn="b"/>
                      <a:r>
                        <a:rPr lang="fr-FR" sz="1100" b="0" i="0" u="none" strike="noStrike" dirty="0" smtClean="0">
                          <a:solidFill>
                            <a:srgbClr val="000000"/>
                          </a:solidFill>
                          <a:effectLst/>
                          <a:latin typeface="Calibri" panose="020F0502020204030204" pitchFamily="34" charset="0"/>
                        </a:rPr>
                        <a:t>Enseignants</a:t>
                      </a:r>
                      <a:endParaRPr lang="fr-FR" sz="1100" b="0" i="0" u="none" strike="noStrike" dirty="0">
                        <a:solidFill>
                          <a:srgbClr val="000000"/>
                        </a:solidFill>
                        <a:effectLst/>
                        <a:latin typeface="Calibri" panose="020F0502020204030204" pitchFamily="34" charset="0"/>
                      </a:endParaRPr>
                    </a:p>
                  </a:txBody>
                  <a:tcPr marL="6268" marR="6268" marT="62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1100" b="0" i="0" u="none" strike="noStrike" dirty="0" smtClean="0">
                          <a:solidFill>
                            <a:srgbClr val="000000"/>
                          </a:solidFill>
                          <a:effectLst/>
                          <a:latin typeface="Calibri" panose="020F0502020204030204" pitchFamily="34" charset="0"/>
                        </a:rPr>
                        <a:t>4</a:t>
                      </a:r>
                      <a:endParaRPr lang="fr-FR" sz="1100" b="0" i="0" u="none" strike="noStrike" dirty="0">
                        <a:solidFill>
                          <a:srgbClr val="000000"/>
                        </a:solidFill>
                        <a:effectLst/>
                        <a:latin typeface="Calibri" panose="020F0502020204030204" pitchFamily="34" charset="0"/>
                      </a:endParaRPr>
                    </a:p>
                  </a:txBody>
                  <a:tcPr marL="6268" marR="6268" marT="62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1100" b="0" i="0" u="none" strike="noStrike" dirty="0" smtClean="0">
                          <a:solidFill>
                            <a:srgbClr val="000000"/>
                          </a:solidFill>
                          <a:effectLst/>
                          <a:latin typeface="Calibri" panose="020F0502020204030204" pitchFamily="34" charset="0"/>
                        </a:rPr>
                        <a:t>10</a:t>
                      </a:r>
                      <a:endParaRPr lang="fr-FR" sz="1100" b="0" i="0" u="none" strike="noStrike" dirty="0">
                        <a:solidFill>
                          <a:srgbClr val="000000"/>
                        </a:solidFill>
                        <a:effectLst/>
                        <a:latin typeface="Calibri" panose="020F0502020204030204" pitchFamily="34" charset="0"/>
                      </a:endParaRPr>
                    </a:p>
                  </a:txBody>
                  <a:tcPr marL="6268" marR="6268" marT="626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5584393"/>
                  </a:ext>
                </a:extLst>
              </a:tr>
            </a:tbl>
          </a:graphicData>
        </a:graphic>
      </p:graphicFrame>
      <p:sp>
        <p:nvSpPr>
          <p:cNvPr id="5" name="Rectangle 4"/>
          <p:cNvSpPr/>
          <p:nvPr/>
        </p:nvSpPr>
        <p:spPr>
          <a:xfrm>
            <a:off x="395536" y="758495"/>
            <a:ext cx="6624736" cy="600164"/>
          </a:xfrm>
          <a:prstGeom prst="rect">
            <a:avLst/>
          </a:prstGeom>
        </p:spPr>
        <p:txBody>
          <a:bodyPr wrap="square">
            <a:spAutoFit/>
          </a:bodyPr>
          <a:lstStyle/>
          <a:p>
            <a:r>
              <a:rPr lang="fr-FR" sz="1100" dirty="0"/>
              <a:t>Le </a:t>
            </a:r>
            <a:r>
              <a:rPr lang="fr-FR" sz="1100" b="1" dirty="0" smtClean="0"/>
              <a:t>C</a:t>
            </a:r>
            <a:r>
              <a:rPr lang="fr-FR" sz="1100" dirty="0" smtClean="0"/>
              <a:t>ompte Épargne-Temps </a:t>
            </a:r>
            <a:r>
              <a:rPr lang="fr-FR" sz="1100" dirty="0"/>
              <a:t>(CET) permet </a:t>
            </a:r>
            <a:r>
              <a:rPr lang="fr-FR" sz="1100" dirty="0" smtClean="0"/>
              <a:t>à l’ensemble des personnels BIATSS d'accumuler </a:t>
            </a:r>
            <a:r>
              <a:rPr lang="fr-FR" sz="1100" dirty="0"/>
              <a:t>des droits à congé rémunéré ou de bénéficier d'une rémunération (immédiate ou différée), en contrepartie des périodes de congé ou de repos non prises, ou des sommes </a:t>
            </a:r>
            <a:r>
              <a:rPr lang="fr-FR" sz="1100" dirty="0" smtClean="0"/>
              <a:t>qu'ils </a:t>
            </a:r>
            <a:r>
              <a:rPr lang="fr-FR" sz="1100" dirty="0"/>
              <a:t>y </a:t>
            </a:r>
            <a:r>
              <a:rPr lang="fr-FR" sz="1100" dirty="0" smtClean="0"/>
              <a:t>ont </a:t>
            </a:r>
            <a:r>
              <a:rPr lang="fr-FR" sz="1100" dirty="0"/>
              <a:t>affectées.</a:t>
            </a:r>
          </a:p>
        </p:txBody>
      </p:sp>
      <p:sp>
        <p:nvSpPr>
          <p:cNvPr id="7" name="Rectangle 6"/>
          <p:cNvSpPr/>
          <p:nvPr/>
        </p:nvSpPr>
        <p:spPr>
          <a:xfrm>
            <a:off x="363026" y="3997045"/>
            <a:ext cx="6480720" cy="430887"/>
          </a:xfrm>
          <a:prstGeom prst="rect">
            <a:avLst/>
          </a:prstGeom>
        </p:spPr>
        <p:txBody>
          <a:bodyPr wrap="square">
            <a:spAutoFit/>
          </a:bodyPr>
          <a:lstStyle/>
          <a:p>
            <a:r>
              <a:rPr lang="fr-FR" sz="1100" dirty="0"/>
              <a:t>Un agent public peut bénéficier d'une indemnité de garantie individuelle du pouvoir d'achat </a:t>
            </a:r>
            <a:r>
              <a:rPr lang="fr-FR" sz="1100" dirty="0" smtClean="0"/>
              <a:t>(</a:t>
            </a:r>
            <a:r>
              <a:rPr lang="fr-FR" sz="1100" b="1" dirty="0" err="1" smtClean="0"/>
              <a:t>GIPA</a:t>
            </a:r>
            <a:r>
              <a:rPr lang="fr-FR" sz="1100" dirty="0" smtClean="0"/>
              <a:t>), </a:t>
            </a:r>
            <a:r>
              <a:rPr lang="fr-FR" sz="1100" dirty="0"/>
              <a:t>si l'évolution de son traitement brut est inférieure, sur 4 ans, à celle de l'indice des prix à la consommation.</a:t>
            </a:r>
          </a:p>
        </p:txBody>
      </p:sp>
    </p:spTree>
    <p:extLst>
      <p:ext uri="{BB962C8B-B14F-4D97-AF65-F5344CB8AC3E}">
        <p14:creationId xmlns:p14="http://schemas.microsoft.com/office/powerpoint/2010/main" val="39897211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ACF67B19-02F2-48C1-993D-3D5388EDBA9B}" type="slidenum">
              <a:rPr lang="fr-FR" smtClean="0"/>
              <a:t>34</a:t>
            </a:fld>
            <a:endParaRPr lang="fr-FR"/>
          </a:p>
        </p:txBody>
      </p:sp>
      <p:graphicFrame>
        <p:nvGraphicFramePr>
          <p:cNvPr id="5" name="Tableau 4"/>
          <p:cNvGraphicFramePr>
            <a:graphicFrameLocks noGrp="1"/>
          </p:cNvGraphicFramePr>
          <p:nvPr>
            <p:extLst>
              <p:ext uri="{D42A27DB-BD31-4B8C-83A1-F6EECF244321}">
                <p14:modId xmlns:p14="http://schemas.microsoft.com/office/powerpoint/2010/main" val="3262356056"/>
              </p:ext>
            </p:extLst>
          </p:nvPr>
        </p:nvGraphicFramePr>
        <p:xfrm>
          <a:off x="899592" y="332656"/>
          <a:ext cx="6912766" cy="5490358"/>
        </p:xfrm>
        <a:graphic>
          <a:graphicData uri="http://schemas.openxmlformats.org/drawingml/2006/table">
            <a:tbl>
              <a:tblPr/>
              <a:tblGrid>
                <a:gridCol w="2519080">
                  <a:extLst>
                    <a:ext uri="{9D8B030D-6E8A-4147-A177-3AD203B41FA5}">
                      <a16:colId xmlns:a16="http://schemas.microsoft.com/office/drawing/2014/main" val="3805635148"/>
                    </a:ext>
                  </a:extLst>
                </a:gridCol>
                <a:gridCol w="1227683">
                  <a:extLst>
                    <a:ext uri="{9D8B030D-6E8A-4147-A177-3AD203B41FA5}">
                      <a16:colId xmlns:a16="http://schemas.microsoft.com/office/drawing/2014/main" val="1841395973"/>
                    </a:ext>
                  </a:extLst>
                </a:gridCol>
                <a:gridCol w="813555">
                  <a:extLst>
                    <a:ext uri="{9D8B030D-6E8A-4147-A177-3AD203B41FA5}">
                      <a16:colId xmlns:a16="http://schemas.microsoft.com/office/drawing/2014/main" val="3929181674"/>
                    </a:ext>
                  </a:extLst>
                </a:gridCol>
                <a:gridCol w="588112">
                  <a:extLst>
                    <a:ext uri="{9D8B030D-6E8A-4147-A177-3AD203B41FA5}">
                      <a16:colId xmlns:a16="http://schemas.microsoft.com/office/drawing/2014/main" val="144000730"/>
                    </a:ext>
                  </a:extLst>
                </a:gridCol>
                <a:gridCol w="588112">
                  <a:extLst>
                    <a:ext uri="{9D8B030D-6E8A-4147-A177-3AD203B41FA5}">
                      <a16:colId xmlns:a16="http://schemas.microsoft.com/office/drawing/2014/main" val="885206750"/>
                    </a:ext>
                  </a:extLst>
                </a:gridCol>
                <a:gridCol w="588112">
                  <a:extLst>
                    <a:ext uri="{9D8B030D-6E8A-4147-A177-3AD203B41FA5}">
                      <a16:colId xmlns:a16="http://schemas.microsoft.com/office/drawing/2014/main" val="2713961222"/>
                    </a:ext>
                  </a:extLst>
                </a:gridCol>
                <a:gridCol w="588112">
                  <a:extLst>
                    <a:ext uri="{9D8B030D-6E8A-4147-A177-3AD203B41FA5}">
                      <a16:colId xmlns:a16="http://schemas.microsoft.com/office/drawing/2014/main" val="2188981142"/>
                    </a:ext>
                  </a:extLst>
                </a:gridCol>
              </a:tblGrid>
              <a:tr h="273309">
                <a:tc>
                  <a:txBody>
                    <a:bodyPr/>
                    <a:lstStyle/>
                    <a:p>
                      <a:pPr algn="l" fontAlgn="ctr"/>
                      <a:r>
                        <a:rPr lang="fr-FR" sz="800" b="1" i="0" u="none" strike="noStrike" dirty="0" smtClean="0">
                          <a:solidFill>
                            <a:srgbClr val="000000"/>
                          </a:solidFill>
                          <a:effectLst/>
                          <a:latin typeface="Calibri" panose="020F0502020204030204" pitchFamily="34" charset="0"/>
                        </a:rPr>
                        <a:t> </a:t>
                      </a:r>
                      <a:r>
                        <a:rPr lang="fr-FR" sz="800" b="1" i="0" u="none" strike="noStrike" dirty="0">
                          <a:solidFill>
                            <a:srgbClr val="000000"/>
                          </a:solidFill>
                          <a:effectLst/>
                          <a:latin typeface="Calibri" panose="020F0502020204030204" pitchFamily="34" charset="0"/>
                        </a:rPr>
                        <a:t>Embauches et départs.</a:t>
                      </a:r>
                    </a:p>
                  </a:txBody>
                  <a:tcPr marL="4274" marR="4274" marT="427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fr-FR" sz="800" b="0" i="0" u="none" strike="noStrike" dirty="0">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8486730"/>
                  </a:ext>
                </a:extLst>
              </a:tr>
              <a:tr h="316691">
                <a:tc gridSpan="7">
                  <a:txBody>
                    <a:bodyPr/>
                    <a:lstStyle/>
                    <a:p>
                      <a:pPr algn="l" fontAlgn="b"/>
                      <a:r>
                        <a:rPr lang="fr-FR" sz="800" b="0" i="0" u="sng" strike="noStrike" dirty="0">
                          <a:solidFill>
                            <a:srgbClr val="000000"/>
                          </a:solidFill>
                          <a:effectLst/>
                          <a:latin typeface="Calibri" panose="020F0502020204030204" pitchFamily="34" charset="0"/>
                        </a:rPr>
                        <a:t>Répartition des agents recrutés par catégorie hiérarchique </a:t>
                      </a:r>
                      <a:r>
                        <a:rPr lang="fr-FR" sz="800" b="0" i="0" u="sng" strike="noStrike" dirty="0" smtClean="0">
                          <a:solidFill>
                            <a:srgbClr val="000000"/>
                          </a:solidFill>
                          <a:effectLst/>
                          <a:latin typeface="Calibri" panose="020F0502020204030204" pitchFamily="34" charset="0"/>
                        </a:rPr>
                        <a:t>, </a:t>
                      </a:r>
                      <a:r>
                        <a:rPr lang="fr-FR" sz="800" b="0" i="0" u="sng" strike="noStrike" dirty="0">
                          <a:solidFill>
                            <a:srgbClr val="000000"/>
                          </a:solidFill>
                          <a:effectLst/>
                          <a:latin typeface="Calibri" panose="020F0502020204030204" pitchFamily="34" charset="0"/>
                        </a:rPr>
                        <a:t>par corps et par voie d'accès </a:t>
                      </a:r>
                    </a:p>
                  </a:txBody>
                  <a:tcPr marL="4274" marR="4274" marT="42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796168173"/>
                  </a:ext>
                </a:extLst>
              </a:tr>
              <a:tr h="190883">
                <a:tc>
                  <a:txBody>
                    <a:bodyPr/>
                    <a:lstStyle/>
                    <a:p>
                      <a:pPr algn="l" fontAlgn="b"/>
                      <a:r>
                        <a:rPr lang="fr-FR" sz="800" b="0" i="0" u="none" strike="noStrike">
                          <a:solidFill>
                            <a:srgbClr val="000000"/>
                          </a:solidFill>
                          <a:effectLst/>
                          <a:latin typeface="Calibri" panose="020F0502020204030204" pitchFamily="34" charset="0"/>
                        </a:rPr>
                        <a:t>Catégorie</a:t>
                      </a:r>
                    </a:p>
                  </a:txBody>
                  <a:tcPr marL="4274" marR="4274" marT="427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dirty="0">
                          <a:solidFill>
                            <a:srgbClr val="000000"/>
                          </a:solidFill>
                          <a:effectLst/>
                          <a:latin typeface="Calibri" panose="020F0502020204030204" pitchFamily="34" charset="0"/>
                        </a:rPr>
                        <a:t>A</a:t>
                      </a:r>
                      <a:r>
                        <a:rPr lang="fr-FR" sz="800" b="1" i="0" u="none" strike="noStrike" dirty="0" smtClean="0">
                          <a:solidFill>
                            <a:srgbClr val="000000"/>
                          </a:solidFill>
                          <a:effectLst/>
                          <a:latin typeface="Calibri" panose="020F0502020204030204" pitchFamily="34" charset="0"/>
                        </a:rPr>
                        <a:t>+</a:t>
                      </a:r>
                      <a:endParaRPr lang="fr-FR" sz="800" b="1" i="0" u="none" strike="noStrike" dirty="0">
                        <a:solidFill>
                          <a:srgbClr val="000000"/>
                        </a:solidFill>
                        <a:effectLst/>
                        <a:latin typeface="Calibri" panose="020F0502020204030204" pitchFamily="34" charset="0"/>
                      </a:endParaRP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dirty="0">
                          <a:solidFill>
                            <a:srgbClr val="000000"/>
                          </a:solidFill>
                          <a:effectLst/>
                          <a:latin typeface="Calibri" panose="020F0502020204030204" pitchFamily="34" charset="0"/>
                        </a:rPr>
                        <a:t>A</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a:solidFill>
                            <a:srgbClr val="000000"/>
                          </a:solidFill>
                          <a:effectLst/>
                          <a:latin typeface="Calibri" panose="020F0502020204030204" pitchFamily="34" charset="0"/>
                        </a:rPr>
                        <a:t>B</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dirty="0">
                          <a:solidFill>
                            <a:srgbClr val="000000"/>
                          </a:solidFill>
                          <a:effectLst/>
                          <a:latin typeface="Calibri" panose="020F0502020204030204" pitchFamily="34" charset="0"/>
                        </a:rPr>
                        <a:t>C</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 </a:t>
                      </a:r>
                      <a:r>
                        <a:rPr lang="fr-FR" sz="800" b="1" i="0" u="none" strike="noStrike" dirty="0" smtClean="0">
                          <a:solidFill>
                            <a:srgbClr val="000000"/>
                          </a:solidFill>
                          <a:effectLst/>
                          <a:latin typeface="Calibri" panose="020F0502020204030204" pitchFamily="34" charset="0"/>
                        </a:rPr>
                        <a:t>ENS</a:t>
                      </a:r>
                      <a:endParaRPr lang="fr-FR" sz="800" b="1" i="0" u="none" strike="noStrike" dirty="0">
                        <a:solidFill>
                          <a:srgbClr val="000000"/>
                        </a:solidFill>
                        <a:effectLst/>
                        <a:latin typeface="Calibri" panose="020F0502020204030204" pitchFamily="34" charset="0"/>
                      </a:endParaRP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1321432"/>
                  </a:ext>
                </a:extLst>
              </a:tr>
              <a:tr h="126614">
                <a:tc>
                  <a:txBody>
                    <a:bodyPr/>
                    <a:lstStyle/>
                    <a:p>
                      <a:pPr algn="l" fontAlgn="b"/>
                      <a:r>
                        <a:rPr lang="fr-FR" sz="800" b="0" i="0" u="none" strike="noStrike">
                          <a:solidFill>
                            <a:srgbClr val="000000"/>
                          </a:solidFill>
                          <a:effectLst/>
                          <a:latin typeface="Calibri" panose="020F0502020204030204" pitchFamily="34" charset="0"/>
                        </a:rPr>
                        <a:t>Concours externe</a:t>
                      </a:r>
                    </a:p>
                  </a:txBody>
                  <a:tcPr marL="4274" marR="4274" marT="427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3</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 </a:t>
                      </a:r>
                      <a:r>
                        <a:rPr lang="fr-FR" sz="800" b="0" i="0" u="none" strike="noStrike" dirty="0" smtClean="0">
                          <a:solidFill>
                            <a:srgbClr val="000000"/>
                          </a:solidFill>
                          <a:effectLst/>
                          <a:latin typeface="Calibri" panose="020F0502020204030204" pitchFamily="34" charset="0"/>
                        </a:rPr>
                        <a:t>8</a:t>
                      </a:r>
                      <a:endParaRPr lang="fr-FR" sz="800" b="0" i="0" u="none" strike="noStrike" dirty="0">
                        <a:solidFill>
                          <a:srgbClr val="000000"/>
                        </a:solidFill>
                        <a:effectLst/>
                        <a:latin typeface="Calibri" panose="020F0502020204030204" pitchFamily="34" charset="0"/>
                      </a:endParaRP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572749"/>
                  </a:ext>
                </a:extLst>
              </a:tr>
              <a:tr h="126614">
                <a:tc>
                  <a:txBody>
                    <a:bodyPr/>
                    <a:lstStyle/>
                    <a:p>
                      <a:pPr algn="l" fontAlgn="b"/>
                      <a:r>
                        <a:rPr lang="fr-FR" sz="800" b="0" i="0" u="none" strike="noStrike" dirty="0">
                          <a:solidFill>
                            <a:srgbClr val="000000"/>
                          </a:solidFill>
                          <a:effectLst/>
                          <a:latin typeface="Calibri" panose="020F0502020204030204" pitchFamily="34" charset="0"/>
                        </a:rPr>
                        <a:t>Concours interne</a:t>
                      </a:r>
                    </a:p>
                  </a:txBody>
                  <a:tcPr marL="4274" marR="4274" marT="427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6653531"/>
                  </a:ext>
                </a:extLst>
              </a:tr>
              <a:tr h="126614">
                <a:tc>
                  <a:txBody>
                    <a:bodyPr/>
                    <a:lstStyle/>
                    <a:p>
                      <a:pPr algn="l" fontAlgn="b"/>
                      <a:r>
                        <a:rPr lang="fr-FR" sz="800" b="0" i="0" u="none" strike="noStrike">
                          <a:solidFill>
                            <a:srgbClr val="000000"/>
                          </a:solidFill>
                          <a:effectLst/>
                          <a:latin typeface="Calibri" panose="020F0502020204030204" pitchFamily="34" charset="0"/>
                        </a:rPr>
                        <a:t>Recrutement sans concours</a:t>
                      </a:r>
                    </a:p>
                  </a:txBody>
                  <a:tcPr marL="4274" marR="4274" marT="427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5</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 </a:t>
                      </a:r>
                      <a:r>
                        <a:rPr lang="fr-FR" sz="800" b="0" i="0" u="none" strike="noStrike" dirty="0" smtClean="0">
                          <a:solidFill>
                            <a:srgbClr val="000000"/>
                          </a:solidFill>
                          <a:effectLst/>
                          <a:latin typeface="Calibri" panose="020F0502020204030204" pitchFamily="34" charset="0"/>
                        </a:rPr>
                        <a:t>4</a:t>
                      </a:r>
                      <a:endParaRPr lang="fr-FR" sz="800" b="0" i="0" u="none" strike="noStrike" dirty="0">
                        <a:solidFill>
                          <a:srgbClr val="000000"/>
                        </a:solidFill>
                        <a:effectLst/>
                        <a:latin typeface="Calibri" panose="020F0502020204030204" pitchFamily="34" charset="0"/>
                      </a:endParaRP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dirty="0">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1739557"/>
                  </a:ext>
                </a:extLst>
              </a:tr>
              <a:tr h="126614">
                <a:tc>
                  <a:txBody>
                    <a:bodyPr/>
                    <a:lstStyle/>
                    <a:p>
                      <a:pPr algn="l" fontAlgn="b"/>
                      <a:r>
                        <a:rPr lang="fr-FR" sz="800" b="0" i="0" u="none" strike="noStrike">
                          <a:solidFill>
                            <a:srgbClr val="000000"/>
                          </a:solidFill>
                          <a:effectLst/>
                          <a:latin typeface="Calibri" panose="020F0502020204030204" pitchFamily="34" charset="0"/>
                        </a:rPr>
                        <a:t>Concours réservé</a:t>
                      </a:r>
                    </a:p>
                  </a:txBody>
                  <a:tcPr marL="4274" marR="4274" marT="427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2</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2</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1</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 </a:t>
                      </a:r>
                      <a:r>
                        <a:rPr lang="fr-FR" sz="800" b="0" i="0" u="none" strike="noStrike" dirty="0" smtClean="0">
                          <a:solidFill>
                            <a:srgbClr val="000000"/>
                          </a:solidFill>
                          <a:effectLst/>
                          <a:latin typeface="Calibri" panose="020F0502020204030204" pitchFamily="34" charset="0"/>
                        </a:rPr>
                        <a:t>1</a:t>
                      </a:r>
                      <a:endParaRPr lang="fr-FR" sz="800" b="0" i="0" u="none" strike="noStrike" dirty="0">
                        <a:solidFill>
                          <a:srgbClr val="000000"/>
                        </a:solidFill>
                        <a:effectLst/>
                        <a:latin typeface="Calibri" panose="020F0502020204030204" pitchFamily="34" charset="0"/>
                      </a:endParaRP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9296460"/>
                  </a:ext>
                </a:extLst>
              </a:tr>
              <a:tr h="126614">
                <a:tc>
                  <a:txBody>
                    <a:bodyPr/>
                    <a:lstStyle/>
                    <a:p>
                      <a:pPr algn="l" fontAlgn="b"/>
                      <a:r>
                        <a:rPr lang="fr-FR" sz="800" b="0" i="0" u="none" strike="noStrike">
                          <a:solidFill>
                            <a:srgbClr val="000000"/>
                          </a:solidFill>
                          <a:effectLst/>
                          <a:latin typeface="Calibri" panose="020F0502020204030204" pitchFamily="34" charset="0"/>
                        </a:rPr>
                        <a:t>CDD</a:t>
                      </a:r>
                    </a:p>
                  </a:txBody>
                  <a:tcPr marL="4274" marR="4274" marT="427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8</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14</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5</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15</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 </a:t>
                      </a:r>
                      <a:r>
                        <a:rPr lang="fr-FR" sz="800" b="0" i="0" u="none" strike="noStrike" dirty="0" smtClean="0">
                          <a:solidFill>
                            <a:srgbClr val="000000"/>
                          </a:solidFill>
                          <a:effectLst/>
                          <a:latin typeface="Calibri" panose="020F0502020204030204" pitchFamily="34" charset="0"/>
                        </a:rPr>
                        <a:t>55</a:t>
                      </a:r>
                      <a:endParaRPr lang="fr-FR" sz="800" b="0" i="0" u="none" strike="noStrike" dirty="0">
                        <a:solidFill>
                          <a:srgbClr val="000000"/>
                        </a:solidFill>
                        <a:effectLst/>
                        <a:latin typeface="Calibri" panose="020F0502020204030204" pitchFamily="34" charset="0"/>
                      </a:endParaRP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3431629"/>
                  </a:ext>
                </a:extLst>
              </a:tr>
              <a:tr h="242231">
                <a:tc gridSpan="7">
                  <a:txBody>
                    <a:bodyPr/>
                    <a:lstStyle/>
                    <a:p>
                      <a:pPr algn="l" fontAlgn="b"/>
                      <a:r>
                        <a:rPr lang="fr-FR" sz="800" b="0" i="0" u="sng" strike="noStrike" dirty="0">
                          <a:solidFill>
                            <a:srgbClr val="000000"/>
                          </a:solidFill>
                          <a:effectLst/>
                          <a:latin typeface="Calibri" panose="020F0502020204030204" pitchFamily="34" charset="0"/>
                        </a:rPr>
                        <a:t>Affectations en provenance d'un autre </a:t>
                      </a:r>
                      <a:r>
                        <a:rPr lang="fr-FR" sz="800" b="0" i="0" u="sng" strike="noStrike" dirty="0" smtClean="0">
                          <a:solidFill>
                            <a:srgbClr val="000000"/>
                          </a:solidFill>
                          <a:effectLst/>
                          <a:latin typeface="Calibri" panose="020F0502020204030204" pitchFamily="34" charset="0"/>
                        </a:rPr>
                        <a:t>ministère</a:t>
                      </a:r>
                      <a:endParaRPr lang="fr-FR" sz="800" b="0" i="0" u="sng" strike="noStrike" dirty="0">
                        <a:solidFill>
                          <a:srgbClr val="000000"/>
                        </a:solidFill>
                        <a:effectLst/>
                        <a:latin typeface="Calibri" panose="020F0502020204030204" pitchFamily="34" charset="0"/>
                      </a:endParaRPr>
                    </a:p>
                  </a:txBody>
                  <a:tcPr marL="4274" marR="4274" marT="42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817920407"/>
                  </a:ext>
                </a:extLst>
              </a:tr>
              <a:tr h="126614">
                <a:tc>
                  <a:txBody>
                    <a:bodyPr/>
                    <a:lstStyle/>
                    <a:p>
                      <a:pPr algn="l" fontAlgn="b"/>
                      <a:r>
                        <a:rPr lang="fr-FR" sz="800" b="0" i="0" u="none" strike="noStrike">
                          <a:solidFill>
                            <a:srgbClr val="000000"/>
                          </a:solidFill>
                          <a:effectLst/>
                          <a:latin typeface="Calibri" panose="020F0502020204030204" pitchFamily="34" charset="0"/>
                        </a:rPr>
                        <a:t>Mise à disposition</a:t>
                      </a:r>
                    </a:p>
                  </a:txBody>
                  <a:tcPr marL="4274" marR="4274" marT="427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0</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3224097"/>
                  </a:ext>
                </a:extLst>
              </a:tr>
              <a:tr h="236351">
                <a:tc>
                  <a:txBody>
                    <a:bodyPr/>
                    <a:lstStyle/>
                    <a:p>
                      <a:pPr algn="l" fontAlgn="b"/>
                      <a:r>
                        <a:rPr lang="fr-FR" sz="800" b="0" i="0" u="none" strike="noStrike" dirty="0">
                          <a:solidFill>
                            <a:srgbClr val="000000"/>
                          </a:solidFill>
                          <a:effectLst/>
                          <a:latin typeface="Calibri" panose="020F0502020204030204" pitchFamily="34" charset="0"/>
                        </a:rPr>
                        <a:t>Accueil en détachement</a:t>
                      </a:r>
                    </a:p>
                  </a:txBody>
                  <a:tcPr marL="4274" marR="4274" marT="427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ctr" fontAlgn="b"/>
                      <a:r>
                        <a:rPr lang="fr-FR" sz="800" b="0" i="0" u="none" strike="noStrike" dirty="0" smtClean="0">
                          <a:solidFill>
                            <a:srgbClr val="000000"/>
                          </a:solidFill>
                          <a:effectLst/>
                          <a:latin typeface="Calibri" panose="020F0502020204030204" pitchFamily="34" charset="0"/>
                        </a:rPr>
                        <a:t>5 Effectif 2017 mais pas de nouvel accueil en 2017</a:t>
                      </a:r>
                      <a:endParaRPr lang="fr-FR" sz="800" b="0" i="0" u="none" strike="noStrike" dirty="0">
                        <a:solidFill>
                          <a:srgbClr val="000000"/>
                        </a:solidFill>
                        <a:effectLst/>
                        <a:latin typeface="Calibri" panose="020F0502020204030204" pitchFamily="34" charset="0"/>
                      </a:endParaRP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fr-FR" sz="800" b="0" i="0" u="none" strike="noStrike" dirty="0">
                        <a:solidFill>
                          <a:srgbClr val="000000"/>
                        </a:solidFill>
                        <a:effectLst/>
                        <a:latin typeface="Calibri" panose="020F0502020204030204" pitchFamily="34" charset="0"/>
                      </a:endParaRP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fr-FR" sz="800" b="0" i="0" u="none" strike="noStrike" dirty="0">
                        <a:solidFill>
                          <a:srgbClr val="000000"/>
                        </a:solidFill>
                        <a:effectLst/>
                        <a:latin typeface="Calibri" panose="020F0502020204030204" pitchFamily="34" charset="0"/>
                      </a:endParaRP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fr-FR" sz="800" b="0" i="0" u="none" strike="noStrike" dirty="0">
                        <a:solidFill>
                          <a:srgbClr val="000000"/>
                        </a:solidFill>
                        <a:effectLst/>
                        <a:latin typeface="Calibri" panose="020F0502020204030204" pitchFamily="34" charset="0"/>
                      </a:endParaRP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fr-FR" sz="800" b="0" i="0" u="none" strike="noStrike" dirty="0">
                        <a:solidFill>
                          <a:srgbClr val="000000"/>
                        </a:solidFill>
                        <a:effectLst/>
                        <a:latin typeface="Calibri" panose="020F0502020204030204" pitchFamily="34" charset="0"/>
                      </a:endParaRP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dirty="0">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8635183"/>
                  </a:ext>
                </a:extLst>
              </a:tr>
              <a:tr h="286323">
                <a:tc gridSpan="7">
                  <a:txBody>
                    <a:bodyPr/>
                    <a:lstStyle/>
                    <a:p>
                      <a:pPr algn="l" fontAlgn="b"/>
                      <a:r>
                        <a:rPr lang="fr-FR" sz="800" b="0" i="0" u="sng" strike="noStrike" dirty="0">
                          <a:solidFill>
                            <a:srgbClr val="000000"/>
                          </a:solidFill>
                          <a:effectLst/>
                          <a:latin typeface="Calibri" panose="020F0502020204030204" pitchFamily="34" charset="0"/>
                        </a:rPr>
                        <a:t>Départs définitifs de personnes </a:t>
                      </a:r>
                      <a:r>
                        <a:rPr lang="fr-FR" sz="800" b="0" i="0" u="sng" strike="noStrike" dirty="0" smtClean="0">
                          <a:solidFill>
                            <a:srgbClr val="000000"/>
                          </a:solidFill>
                          <a:effectLst/>
                          <a:latin typeface="Calibri" panose="020F0502020204030204" pitchFamily="34" charset="0"/>
                        </a:rPr>
                        <a:t>titulaires</a:t>
                      </a:r>
                      <a:endParaRPr lang="fr-FR" sz="800" b="0" i="0" u="sng" strike="noStrike" dirty="0">
                        <a:solidFill>
                          <a:srgbClr val="000000"/>
                        </a:solidFill>
                        <a:effectLst/>
                        <a:latin typeface="Calibri" panose="020F0502020204030204" pitchFamily="34" charset="0"/>
                      </a:endParaRPr>
                    </a:p>
                  </a:txBody>
                  <a:tcPr marL="4274" marR="4274" marT="42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960171312"/>
                  </a:ext>
                </a:extLst>
              </a:tr>
              <a:tr h="126614">
                <a:tc>
                  <a:txBody>
                    <a:bodyPr/>
                    <a:lstStyle/>
                    <a:p>
                      <a:pPr algn="l" fontAlgn="b"/>
                      <a:r>
                        <a:rPr lang="fr-FR" sz="800" b="0" i="0" u="none" strike="noStrike">
                          <a:solidFill>
                            <a:srgbClr val="000000"/>
                          </a:solidFill>
                          <a:effectLst/>
                          <a:latin typeface="Calibri" panose="020F0502020204030204" pitchFamily="34" charset="0"/>
                        </a:rPr>
                        <a:t>Retraite</a:t>
                      </a:r>
                    </a:p>
                  </a:txBody>
                  <a:tcPr marL="4274" marR="4274" marT="427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smtClean="0">
                          <a:solidFill>
                            <a:srgbClr val="000000"/>
                          </a:solidFill>
                          <a:effectLst/>
                          <a:latin typeface="Calibri" panose="020F0502020204030204" pitchFamily="34" charset="0"/>
                        </a:rPr>
                        <a:t>0</a:t>
                      </a:r>
                      <a:endParaRPr lang="fr-FR" sz="800" b="0" i="0" u="none" strike="noStrike" dirty="0">
                        <a:solidFill>
                          <a:srgbClr val="000000"/>
                        </a:solidFill>
                        <a:effectLst/>
                        <a:latin typeface="Calibri" panose="020F0502020204030204" pitchFamily="34" charset="0"/>
                      </a:endParaRP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smtClean="0">
                          <a:solidFill>
                            <a:srgbClr val="000000"/>
                          </a:solidFill>
                          <a:effectLst/>
                          <a:latin typeface="Calibri" panose="020F0502020204030204" pitchFamily="34" charset="0"/>
                        </a:rPr>
                        <a:t>3</a:t>
                      </a:r>
                      <a:endParaRPr lang="fr-FR" sz="800" b="0" i="0" u="none" strike="noStrike" dirty="0">
                        <a:solidFill>
                          <a:srgbClr val="000000"/>
                        </a:solidFill>
                        <a:effectLst/>
                        <a:latin typeface="Calibri" panose="020F0502020204030204" pitchFamily="34" charset="0"/>
                      </a:endParaRP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 </a:t>
                      </a:r>
                      <a:r>
                        <a:rPr lang="fr-FR" sz="800" b="0" i="0" u="none" strike="noStrike" dirty="0" smtClean="0">
                          <a:solidFill>
                            <a:srgbClr val="000000"/>
                          </a:solidFill>
                          <a:effectLst/>
                          <a:latin typeface="Calibri" panose="020F0502020204030204" pitchFamily="34" charset="0"/>
                        </a:rPr>
                        <a:t>1</a:t>
                      </a:r>
                      <a:endParaRPr lang="fr-FR" sz="800" b="0" i="0" u="none" strike="noStrike" dirty="0">
                        <a:solidFill>
                          <a:srgbClr val="000000"/>
                        </a:solidFill>
                        <a:effectLst/>
                        <a:latin typeface="Calibri" panose="020F0502020204030204" pitchFamily="34" charset="0"/>
                      </a:endParaRP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 </a:t>
                      </a:r>
                      <a:r>
                        <a:rPr lang="fr-FR" sz="800" b="0" i="0" u="none" strike="noStrike" dirty="0" smtClean="0">
                          <a:solidFill>
                            <a:srgbClr val="000000"/>
                          </a:solidFill>
                          <a:effectLst/>
                          <a:latin typeface="Calibri" panose="020F0502020204030204" pitchFamily="34" charset="0"/>
                        </a:rPr>
                        <a:t>2</a:t>
                      </a:r>
                      <a:endParaRPr lang="fr-FR" sz="800" b="0" i="0" u="none" strike="noStrike" dirty="0">
                        <a:solidFill>
                          <a:srgbClr val="000000"/>
                        </a:solidFill>
                        <a:effectLst/>
                        <a:latin typeface="Calibri" panose="020F0502020204030204" pitchFamily="34" charset="0"/>
                      </a:endParaRP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 </a:t>
                      </a:r>
                      <a:r>
                        <a:rPr lang="fr-FR" sz="800" b="0" i="0" u="none" strike="noStrike" dirty="0" smtClean="0">
                          <a:solidFill>
                            <a:srgbClr val="000000"/>
                          </a:solidFill>
                          <a:effectLst/>
                          <a:latin typeface="Calibri" panose="020F0502020204030204" pitchFamily="34" charset="0"/>
                        </a:rPr>
                        <a:t>6</a:t>
                      </a:r>
                      <a:endParaRPr lang="fr-FR" sz="800" b="0" i="0" u="none" strike="noStrike" dirty="0">
                        <a:solidFill>
                          <a:srgbClr val="000000"/>
                        </a:solidFill>
                        <a:effectLst/>
                        <a:latin typeface="Calibri" panose="020F0502020204030204" pitchFamily="34" charset="0"/>
                      </a:endParaRP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8342710"/>
                  </a:ext>
                </a:extLst>
              </a:tr>
              <a:tr h="126614">
                <a:tc>
                  <a:txBody>
                    <a:bodyPr/>
                    <a:lstStyle/>
                    <a:p>
                      <a:pPr algn="l" fontAlgn="b"/>
                      <a:r>
                        <a:rPr lang="fr-FR" sz="800" b="0" i="0" u="none" strike="noStrike">
                          <a:solidFill>
                            <a:srgbClr val="000000"/>
                          </a:solidFill>
                          <a:effectLst/>
                          <a:latin typeface="Calibri" panose="020F0502020204030204" pitchFamily="34" charset="0"/>
                        </a:rPr>
                        <a:t>Décès</a:t>
                      </a:r>
                    </a:p>
                  </a:txBody>
                  <a:tcPr marL="4274" marR="4274" marT="427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0</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3620402"/>
                  </a:ext>
                </a:extLst>
              </a:tr>
              <a:tr h="126614">
                <a:tc>
                  <a:txBody>
                    <a:bodyPr/>
                    <a:lstStyle/>
                    <a:p>
                      <a:pPr algn="l" fontAlgn="b"/>
                      <a:r>
                        <a:rPr lang="fr-FR" sz="800" b="0" i="0" u="none" strike="noStrike">
                          <a:solidFill>
                            <a:srgbClr val="000000"/>
                          </a:solidFill>
                          <a:effectLst/>
                          <a:latin typeface="Calibri" panose="020F0502020204030204" pitchFamily="34" charset="0"/>
                        </a:rPr>
                        <a:t>Démission </a:t>
                      </a:r>
                    </a:p>
                  </a:txBody>
                  <a:tcPr marL="4274" marR="4274" marT="427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0</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4340764"/>
                  </a:ext>
                </a:extLst>
              </a:tr>
              <a:tr h="126614">
                <a:tc>
                  <a:txBody>
                    <a:bodyPr/>
                    <a:lstStyle/>
                    <a:p>
                      <a:pPr algn="l" fontAlgn="b"/>
                      <a:r>
                        <a:rPr lang="fr-FR" sz="800" b="0" i="0" u="none" strike="noStrike">
                          <a:solidFill>
                            <a:srgbClr val="000000"/>
                          </a:solidFill>
                          <a:effectLst/>
                          <a:latin typeface="Calibri" panose="020F0502020204030204" pitchFamily="34" charset="0"/>
                        </a:rPr>
                        <a:t>Révocation</a:t>
                      </a:r>
                    </a:p>
                  </a:txBody>
                  <a:tcPr marL="4274" marR="4274" marT="427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0</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3866791"/>
                  </a:ext>
                </a:extLst>
              </a:tr>
              <a:tr h="126614">
                <a:tc>
                  <a:txBody>
                    <a:bodyPr/>
                    <a:lstStyle/>
                    <a:p>
                      <a:pPr algn="l" fontAlgn="b"/>
                      <a:r>
                        <a:rPr lang="fr-FR" sz="800" b="0" i="0" u="none" strike="noStrike">
                          <a:solidFill>
                            <a:srgbClr val="000000"/>
                          </a:solidFill>
                          <a:effectLst/>
                          <a:latin typeface="Calibri" panose="020F0502020204030204" pitchFamily="34" charset="0"/>
                        </a:rPr>
                        <a:t>Départ volontaire</a:t>
                      </a:r>
                    </a:p>
                  </a:txBody>
                  <a:tcPr marL="4274" marR="4274" marT="427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0</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 </a:t>
                      </a:r>
                      <a:r>
                        <a:rPr lang="fr-FR" sz="800" b="0" i="0" u="none" strike="noStrike" dirty="0" smtClean="0">
                          <a:solidFill>
                            <a:srgbClr val="000000"/>
                          </a:solidFill>
                          <a:effectLst/>
                          <a:latin typeface="Calibri" panose="020F0502020204030204" pitchFamily="34" charset="0"/>
                        </a:rPr>
                        <a:t>1</a:t>
                      </a:r>
                      <a:endParaRPr lang="fr-FR" sz="800" b="0" i="0" u="none" strike="noStrike" dirty="0">
                        <a:solidFill>
                          <a:srgbClr val="000000"/>
                        </a:solidFill>
                        <a:effectLst/>
                        <a:latin typeface="Calibri" panose="020F0502020204030204" pitchFamily="34" charset="0"/>
                      </a:endParaRP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0306389"/>
                  </a:ext>
                </a:extLst>
              </a:tr>
              <a:tr h="126614">
                <a:tc>
                  <a:txBody>
                    <a:bodyPr/>
                    <a:lstStyle/>
                    <a:p>
                      <a:pPr algn="l" fontAlgn="b"/>
                      <a:r>
                        <a:rPr lang="fr-FR" sz="800" b="0" i="0" u="none" strike="noStrike">
                          <a:solidFill>
                            <a:srgbClr val="000000"/>
                          </a:solidFill>
                          <a:effectLst/>
                          <a:latin typeface="Calibri" panose="020F0502020204030204" pitchFamily="34" charset="0"/>
                        </a:rPr>
                        <a:t>Concours ou recrutement sortant</a:t>
                      </a:r>
                    </a:p>
                  </a:txBody>
                  <a:tcPr marL="4274" marR="4274" marT="427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0</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 </a:t>
                      </a:r>
                      <a:r>
                        <a:rPr lang="fr-FR" sz="800" b="0" i="0" u="none" strike="noStrike" dirty="0" smtClean="0">
                          <a:solidFill>
                            <a:srgbClr val="000000"/>
                          </a:solidFill>
                          <a:effectLst/>
                          <a:latin typeface="Calibri" panose="020F0502020204030204" pitchFamily="34" charset="0"/>
                        </a:rPr>
                        <a:t>7</a:t>
                      </a:r>
                      <a:endParaRPr lang="fr-FR" sz="800" b="0" i="0" u="none" strike="noStrike" dirty="0">
                        <a:solidFill>
                          <a:srgbClr val="000000"/>
                        </a:solidFill>
                        <a:effectLst/>
                        <a:latin typeface="Calibri" panose="020F0502020204030204" pitchFamily="34" charset="0"/>
                      </a:endParaRP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7598143"/>
                  </a:ext>
                </a:extLst>
              </a:tr>
              <a:tr h="126614">
                <a:tc>
                  <a:txBody>
                    <a:bodyPr/>
                    <a:lstStyle/>
                    <a:p>
                      <a:pPr algn="l" fontAlgn="b"/>
                      <a:r>
                        <a:rPr lang="fr-FR" sz="800" b="0" i="0" u="none" strike="noStrike">
                          <a:solidFill>
                            <a:srgbClr val="000000"/>
                          </a:solidFill>
                          <a:effectLst/>
                          <a:latin typeface="Calibri" panose="020F0502020204030204" pitchFamily="34" charset="0"/>
                        </a:rPr>
                        <a:t>Fin de détachement</a:t>
                      </a:r>
                    </a:p>
                  </a:txBody>
                  <a:tcPr marL="4274" marR="4274" marT="427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0</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7430862"/>
                  </a:ext>
                </a:extLst>
              </a:tr>
              <a:tr h="126614">
                <a:tc>
                  <a:txBody>
                    <a:bodyPr/>
                    <a:lstStyle/>
                    <a:p>
                      <a:pPr algn="l" fontAlgn="b"/>
                      <a:r>
                        <a:rPr lang="fr-FR" sz="800" b="0" i="0" u="none" strike="noStrike">
                          <a:solidFill>
                            <a:srgbClr val="000000"/>
                          </a:solidFill>
                          <a:effectLst/>
                          <a:latin typeface="Calibri" panose="020F0502020204030204" pitchFamily="34" charset="0"/>
                        </a:rPr>
                        <a:t>Inaptitude définitive</a:t>
                      </a:r>
                    </a:p>
                  </a:txBody>
                  <a:tcPr marL="4274" marR="4274" marT="427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0</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6052420"/>
                  </a:ext>
                </a:extLst>
              </a:tr>
              <a:tr h="248940">
                <a:tc gridSpan="7">
                  <a:txBody>
                    <a:bodyPr/>
                    <a:lstStyle/>
                    <a:p>
                      <a:pPr algn="l" fontAlgn="b"/>
                      <a:r>
                        <a:rPr lang="fr-FR" sz="800" b="0" i="0" u="sng" strike="noStrike" dirty="0">
                          <a:solidFill>
                            <a:srgbClr val="000000"/>
                          </a:solidFill>
                          <a:effectLst/>
                          <a:latin typeface="Calibri" panose="020F0502020204030204" pitchFamily="34" charset="0"/>
                        </a:rPr>
                        <a:t>départs définitifs de personnels non </a:t>
                      </a:r>
                      <a:r>
                        <a:rPr lang="fr-FR" sz="800" b="0" i="0" u="sng" strike="noStrike" dirty="0" smtClean="0">
                          <a:solidFill>
                            <a:srgbClr val="000000"/>
                          </a:solidFill>
                          <a:effectLst/>
                          <a:latin typeface="Calibri" panose="020F0502020204030204" pitchFamily="34" charset="0"/>
                        </a:rPr>
                        <a:t>titulaires</a:t>
                      </a:r>
                      <a:endParaRPr lang="fr-FR" sz="800" b="0" i="0" u="sng" strike="noStrike" dirty="0">
                        <a:solidFill>
                          <a:srgbClr val="000000"/>
                        </a:solidFill>
                        <a:effectLst/>
                        <a:latin typeface="Calibri" panose="020F0502020204030204" pitchFamily="34" charset="0"/>
                      </a:endParaRPr>
                    </a:p>
                  </a:txBody>
                  <a:tcPr marL="4274" marR="4274" marT="42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328552046"/>
                  </a:ext>
                </a:extLst>
              </a:tr>
              <a:tr h="126614">
                <a:tc>
                  <a:txBody>
                    <a:bodyPr/>
                    <a:lstStyle/>
                    <a:p>
                      <a:pPr algn="l" fontAlgn="b"/>
                      <a:r>
                        <a:rPr lang="fr-FR" sz="800" b="0" i="0" u="none" strike="noStrike">
                          <a:solidFill>
                            <a:srgbClr val="000000"/>
                          </a:solidFill>
                          <a:effectLst/>
                          <a:latin typeface="Calibri" panose="020F0502020204030204" pitchFamily="34" charset="0"/>
                        </a:rPr>
                        <a:t>Retraite</a:t>
                      </a:r>
                    </a:p>
                  </a:txBody>
                  <a:tcPr marL="4274" marR="4274" marT="427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0</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7719823"/>
                  </a:ext>
                </a:extLst>
              </a:tr>
              <a:tr h="126614">
                <a:tc>
                  <a:txBody>
                    <a:bodyPr/>
                    <a:lstStyle/>
                    <a:p>
                      <a:pPr algn="l" fontAlgn="b"/>
                      <a:r>
                        <a:rPr lang="fr-FR" sz="800" b="0" i="0" u="none" strike="noStrike">
                          <a:solidFill>
                            <a:srgbClr val="000000"/>
                          </a:solidFill>
                          <a:effectLst/>
                          <a:latin typeface="Calibri" panose="020F0502020204030204" pitchFamily="34" charset="0"/>
                        </a:rPr>
                        <a:t>Décès</a:t>
                      </a:r>
                    </a:p>
                  </a:txBody>
                  <a:tcPr marL="4274" marR="4274" marT="427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0</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1051773"/>
                  </a:ext>
                </a:extLst>
              </a:tr>
              <a:tr h="126614">
                <a:tc>
                  <a:txBody>
                    <a:bodyPr/>
                    <a:lstStyle/>
                    <a:p>
                      <a:pPr algn="l" fontAlgn="b"/>
                      <a:r>
                        <a:rPr lang="fr-FR" sz="800" b="0" i="0" u="none" strike="noStrike">
                          <a:solidFill>
                            <a:srgbClr val="000000"/>
                          </a:solidFill>
                          <a:effectLst/>
                          <a:latin typeface="Calibri" panose="020F0502020204030204" pitchFamily="34" charset="0"/>
                        </a:rPr>
                        <a:t>Démission </a:t>
                      </a:r>
                    </a:p>
                  </a:txBody>
                  <a:tcPr marL="4274" marR="4274" marT="427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b"/>
                      <a:r>
                        <a:rPr lang="fr-FR" sz="800" b="0" i="0" u="none" strike="noStrike" dirty="0" smtClean="0">
                          <a:solidFill>
                            <a:srgbClr val="000000"/>
                          </a:solidFill>
                          <a:effectLst/>
                          <a:latin typeface="Calibri" panose="020F0502020204030204" pitchFamily="34" charset="0"/>
                        </a:rPr>
                        <a:t>14</a:t>
                      </a:r>
                      <a:endParaRPr lang="fr-FR" sz="800" b="0" i="0" u="none" strike="noStrike" dirty="0">
                        <a:solidFill>
                          <a:srgbClr val="000000"/>
                        </a:solidFill>
                        <a:effectLst/>
                        <a:latin typeface="Calibri" panose="020F0502020204030204" pitchFamily="34" charset="0"/>
                      </a:endParaRP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fr-FR" sz="800" b="0" i="0" u="none" strike="noStrike" dirty="0">
                        <a:solidFill>
                          <a:srgbClr val="000000"/>
                        </a:solidFill>
                        <a:effectLst/>
                        <a:latin typeface="Calibri" panose="020F0502020204030204" pitchFamily="34" charset="0"/>
                      </a:endParaRP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fr-FR" sz="800" b="0" i="0" u="none" strike="noStrike" dirty="0">
                        <a:solidFill>
                          <a:srgbClr val="000000"/>
                        </a:solidFill>
                        <a:effectLst/>
                        <a:latin typeface="Calibri" panose="020F0502020204030204" pitchFamily="34" charset="0"/>
                      </a:endParaRP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fr-FR" sz="800" b="0" i="0" u="none" strike="noStrike" dirty="0">
                        <a:solidFill>
                          <a:srgbClr val="000000"/>
                        </a:solidFill>
                        <a:effectLst/>
                        <a:latin typeface="Calibri" panose="020F0502020204030204" pitchFamily="34" charset="0"/>
                      </a:endParaRP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dirty="0">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5676340"/>
                  </a:ext>
                </a:extLst>
              </a:tr>
              <a:tr h="159014">
                <a:tc>
                  <a:txBody>
                    <a:bodyPr/>
                    <a:lstStyle/>
                    <a:p>
                      <a:pPr algn="l" fontAlgn="b"/>
                      <a:r>
                        <a:rPr lang="fr-FR" sz="800" b="0" i="0" u="none" strike="noStrike">
                          <a:solidFill>
                            <a:srgbClr val="000000"/>
                          </a:solidFill>
                          <a:effectLst/>
                          <a:latin typeface="Calibri" panose="020F0502020204030204" pitchFamily="34" charset="0"/>
                        </a:rPr>
                        <a:t>Fin de CDD</a:t>
                      </a:r>
                    </a:p>
                  </a:txBody>
                  <a:tcPr marL="4274" marR="4274" marT="427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smtClean="0">
                          <a:solidFill>
                            <a:srgbClr val="000000"/>
                          </a:solidFill>
                          <a:effectLst/>
                          <a:latin typeface="Calibri" panose="020F0502020204030204" pitchFamily="34" charset="0"/>
                        </a:rPr>
                        <a:t>0</a:t>
                      </a:r>
                      <a:endParaRPr lang="fr-FR" sz="800" b="0" i="0" u="none" strike="noStrike" dirty="0">
                        <a:solidFill>
                          <a:srgbClr val="000000"/>
                        </a:solidFill>
                        <a:effectLst/>
                        <a:latin typeface="Calibri" panose="020F0502020204030204" pitchFamily="34" charset="0"/>
                      </a:endParaRP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smtClean="0">
                          <a:solidFill>
                            <a:srgbClr val="000000"/>
                          </a:solidFill>
                          <a:effectLst/>
                          <a:latin typeface="Calibri" panose="020F0502020204030204" pitchFamily="34" charset="0"/>
                        </a:rPr>
                        <a:t> 35</a:t>
                      </a:r>
                      <a:endParaRPr lang="fr-FR" sz="800" b="0" i="0" u="none" strike="noStrike" dirty="0">
                        <a:solidFill>
                          <a:srgbClr val="000000"/>
                        </a:solidFill>
                        <a:effectLst/>
                        <a:latin typeface="Calibri" panose="020F0502020204030204" pitchFamily="34" charset="0"/>
                      </a:endParaRP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 </a:t>
                      </a:r>
                      <a:r>
                        <a:rPr lang="fr-FR" sz="800" b="0" i="0" u="none" strike="noStrike" dirty="0" smtClean="0">
                          <a:solidFill>
                            <a:srgbClr val="000000"/>
                          </a:solidFill>
                          <a:effectLst/>
                          <a:latin typeface="Calibri" panose="020F0502020204030204" pitchFamily="34" charset="0"/>
                        </a:rPr>
                        <a:t>7</a:t>
                      </a:r>
                      <a:endParaRPr lang="fr-FR" sz="800" b="0" i="0" u="none" strike="noStrike" dirty="0">
                        <a:solidFill>
                          <a:srgbClr val="000000"/>
                        </a:solidFill>
                        <a:effectLst/>
                        <a:latin typeface="Calibri" panose="020F0502020204030204" pitchFamily="34" charset="0"/>
                      </a:endParaRP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 </a:t>
                      </a:r>
                      <a:r>
                        <a:rPr lang="fr-FR" sz="800" b="0" i="0" u="none" strike="noStrike" dirty="0" smtClean="0">
                          <a:solidFill>
                            <a:srgbClr val="000000"/>
                          </a:solidFill>
                          <a:effectLst/>
                          <a:latin typeface="Calibri" panose="020F0502020204030204" pitchFamily="34" charset="0"/>
                        </a:rPr>
                        <a:t>11</a:t>
                      </a:r>
                      <a:endParaRPr lang="fr-FR" sz="800" b="0" i="0" u="none" strike="noStrike" dirty="0">
                        <a:solidFill>
                          <a:srgbClr val="000000"/>
                        </a:solidFill>
                        <a:effectLst/>
                        <a:latin typeface="Calibri" panose="020F0502020204030204" pitchFamily="34" charset="0"/>
                      </a:endParaRP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 </a:t>
                      </a:r>
                      <a:r>
                        <a:rPr lang="fr-FR" sz="800" b="0" i="0" u="none" strike="noStrike" dirty="0" smtClean="0">
                          <a:solidFill>
                            <a:srgbClr val="000000"/>
                          </a:solidFill>
                          <a:effectLst/>
                          <a:latin typeface="Calibri" panose="020F0502020204030204" pitchFamily="34" charset="0"/>
                        </a:rPr>
                        <a:t>26</a:t>
                      </a:r>
                      <a:endParaRPr lang="fr-FR" sz="800" b="0" i="0" u="none" strike="noStrike" dirty="0">
                        <a:solidFill>
                          <a:srgbClr val="000000"/>
                        </a:solidFill>
                        <a:effectLst/>
                        <a:latin typeface="Calibri" panose="020F0502020204030204" pitchFamily="34" charset="0"/>
                      </a:endParaRP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1510450"/>
                  </a:ext>
                </a:extLst>
              </a:tr>
              <a:tr h="126614">
                <a:tc>
                  <a:txBody>
                    <a:bodyPr/>
                    <a:lstStyle/>
                    <a:p>
                      <a:pPr algn="l" fontAlgn="b"/>
                      <a:r>
                        <a:rPr lang="fr-FR" sz="800" b="0" i="0" u="none" strike="noStrike">
                          <a:solidFill>
                            <a:srgbClr val="000000"/>
                          </a:solidFill>
                          <a:effectLst/>
                          <a:latin typeface="Calibri" panose="020F0502020204030204" pitchFamily="34" charset="0"/>
                        </a:rPr>
                        <a:t>Licenciement</a:t>
                      </a:r>
                    </a:p>
                  </a:txBody>
                  <a:tcPr marL="4274" marR="4274" marT="427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0</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5299479"/>
                  </a:ext>
                </a:extLst>
              </a:tr>
              <a:tr h="126614">
                <a:tc>
                  <a:txBody>
                    <a:bodyPr/>
                    <a:lstStyle/>
                    <a:p>
                      <a:pPr algn="l" fontAlgn="b"/>
                      <a:r>
                        <a:rPr lang="fr-FR" sz="800" b="0" i="0" u="none" strike="noStrike">
                          <a:solidFill>
                            <a:srgbClr val="000000"/>
                          </a:solidFill>
                          <a:effectLst/>
                          <a:latin typeface="Calibri" panose="020F0502020204030204" pitchFamily="34" charset="0"/>
                        </a:rPr>
                        <a:t>inaptitude définitive</a:t>
                      </a:r>
                    </a:p>
                  </a:txBody>
                  <a:tcPr marL="4274" marR="4274" marT="427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0</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0673639"/>
                  </a:ext>
                </a:extLst>
              </a:tr>
              <a:tr h="248940">
                <a:tc gridSpan="7">
                  <a:txBody>
                    <a:bodyPr/>
                    <a:lstStyle/>
                    <a:p>
                      <a:pPr algn="l" fontAlgn="b"/>
                      <a:r>
                        <a:rPr lang="fr-FR" sz="800" b="0" i="0" u="sng" strike="noStrike" dirty="0" smtClean="0">
                          <a:solidFill>
                            <a:srgbClr val="000000"/>
                          </a:solidFill>
                          <a:effectLst/>
                          <a:latin typeface="Calibri" panose="020F0502020204030204" pitchFamily="34" charset="0"/>
                        </a:rPr>
                        <a:t>Départs temporaires d'agents titulaires </a:t>
                      </a:r>
                      <a:endParaRPr lang="fr-FR" sz="800" b="0" i="0" u="none" strike="noStrike" dirty="0">
                        <a:solidFill>
                          <a:srgbClr val="000000"/>
                        </a:solidFill>
                        <a:effectLst/>
                        <a:latin typeface="Calibri" panose="020F0502020204030204" pitchFamily="34" charset="0"/>
                      </a:endParaRPr>
                    </a:p>
                  </a:txBody>
                  <a:tcPr marL="4274" marR="4274" marT="42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941113190"/>
                  </a:ext>
                </a:extLst>
              </a:tr>
              <a:tr h="126614">
                <a:tc>
                  <a:txBody>
                    <a:bodyPr/>
                    <a:lstStyle/>
                    <a:p>
                      <a:pPr algn="l" fontAlgn="b"/>
                      <a:r>
                        <a:rPr lang="fr-FR" sz="800" b="0" i="0" u="none" strike="noStrike">
                          <a:solidFill>
                            <a:srgbClr val="000000"/>
                          </a:solidFill>
                          <a:effectLst/>
                          <a:latin typeface="Calibri" panose="020F0502020204030204" pitchFamily="34" charset="0"/>
                        </a:rPr>
                        <a:t>Disponibilité</a:t>
                      </a:r>
                    </a:p>
                  </a:txBody>
                  <a:tcPr marL="4274" marR="4274" marT="427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1</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Nouvelle en 2017</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0807309"/>
                  </a:ext>
                </a:extLst>
              </a:tr>
              <a:tr h="126614">
                <a:tc>
                  <a:txBody>
                    <a:bodyPr/>
                    <a:lstStyle/>
                    <a:p>
                      <a:pPr algn="l" fontAlgn="b"/>
                      <a:r>
                        <a:rPr lang="fr-FR" sz="800" b="0" i="0" u="none" strike="noStrike" dirty="0" smtClean="0">
                          <a:solidFill>
                            <a:srgbClr val="000000"/>
                          </a:solidFill>
                          <a:effectLst/>
                          <a:latin typeface="Calibri" panose="020F0502020204030204" pitchFamily="34" charset="0"/>
                        </a:rPr>
                        <a:t>Détachement</a:t>
                      </a:r>
                      <a:endParaRPr lang="fr-FR" sz="800" b="0" i="0" u="none" strike="noStrike" dirty="0">
                        <a:solidFill>
                          <a:srgbClr val="000000"/>
                        </a:solidFill>
                        <a:effectLst/>
                        <a:latin typeface="Calibri" panose="020F0502020204030204" pitchFamily="34" charset="0"/>
                      </a:endParaRPr>
                    </a:p>
                  </a:txBody>
                  <a:tcPr marL="4274" marR="4274" marT="427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800" b="0" i="0" u="none" strike="noStrike">
                        <a:solidFill>
                          <a:srgbClr val="000000"/>
                        </a:solidFill>
                        <a:effectLst/>
                        <a:latin typeface="Calibri" panose="020F0502020204030204" pitchFamily="34" charset="0"/>
                      </a:endParaRP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800" b="0" i="0" u="none" strike="noStrike" dirty="0">
                        <a:solidFill>
                          <a:srgbClr val="000000"/>
                        </a:solidFill>
                        <a:effectLst/>
                        <a:latin typeface="Calibri" panose="020F0502020204030204" pitchFamily="34" charset="0"/>
                      </a:endParaRP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800" b="0" i="0" u="none" strike="noStrike">
                        <a:solidFill>
                          <a:srgbClr val="000000"/>
                        </a:solidFill>
                        <a:effectLst/>
                        <a:latin typeface="Calibri" panose="020F0502020204030204" pitchFamily="34" charset="0"/>
                      </a:endParaRP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800" b="0" i="0" u="none" strike="noStrike">
                        <a:solidFill>
                          <a:srgbClr val="000000"/>
                        </a:solidFill>
                        <a:effectLst/>
                        <a:latin typeface="Calibri" panose="020F0502020204030204" pitchFamily="34" charset="0"/>
                      </a:endParaRP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smtClean="0">
                          <a:solidFill>
                            <a:srgbClr val="000000"/>
                          </a:solidFill>
                          <a:effectLst/>
                          <a:latin typeface="Calibri" panose="020F0502020204030204" pitchFamily="34" charset="0"/>
                        </a:rPr>
                        <a:t>1</a:t>
                      </a:r>
                      <a:endParaRPr lang="fr-FR" sz="800" b="0" i="0" u="none" strike="noStrike" dirty="0">
                        <a:solidFill>
                          <a:srgbClr val="000000"/>
                        </a:solidFill>
                        <a:effectLst/>
                        <a:latin typeface="Calibri" panose="020F0502020204030204" pitchFamily="34" charset="0"/>
                      </a:endParaRP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800" b="0" i="0" u="none" strike="noStrike" dirty="0">
                        <a:solidFill>
                          <a:srgbClr val="000000"/>
                        </a:solidFill>
                        <a:effectLst/>
                        <a:latin typeface="Calibri" panose="020F0502020204030204" pitchFamily="34" charset="0"/>
                      </a:endParaRPr>
                    </a:p>
                  </a:txBody>
                  <a:tcPr marL="4274" marR="4274" marT="427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3417402"/>
                  </a:ext>
                </a:extLst>
              </a:tr>
              <a:tr h="126614">
                <a:tc>
                  <a:txBody>
                    <a:bodyPr/>
                    <a:lstStyle/>
                    <a:p>
                      <a:pPr algn="l" fontAlgn="b"/>
                      <a:r>
                        <a:rPr lang="fr-FR" sz="800" b="0" i="0" u="none" strike="noStrike" dirty="0" smtClean="0">
                          <a:solidFill>
                            <a:srgbClr val="000000"/>
                          </a:solidFill>
                          <a:effectLst/>
                          <a:latin typeface="Calibri" panose="020F0502020204030204" pitchFamily="34" charset="0"/>
                        </a:rPr>
                        <a:t>Congé</a:t>
                      </a:r>
                      <a:r>
                        <a:rPr lang="fr-FR" sz="800" b="0" i="0" u="none" strike="noStrike" baseline="0" dirty="0" smtClean="0">
                          <a:solidFill>
                            <a:srgbClr val="000000"/>
                          </a:solidFill>
                          <a:effectLst/>
                          <a:latin typeface="Calibri" panose="020F0502020204030204" pitchFamily="34" charset="0"/>
                        </a:rPr>
                        <a:t> parental</a:t>
                      </a:r>
                      <a:endParaRPr lang="fr-FR" sz="800" b="0" i="0" u="none" strike="noStrike" dirty="0">
                        <a:solidFill>
                          <a:srgbClr val="000000"/>
                        </a:solidFill>
                        <a:effectLst/>
                        <a:latin typeface="Calibri" panose="020F0502020204030204" pitchFamily="34" charset="0"/>
                      </a:endParaRPr>
                    </a:p>
                  </a:txBody>
                  <a:tcPr marL="4274" marR="4274" marT="427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800" b="0" i="0" u="none" strike="noStrike">
                        <a:solidFill>
                          <a:srgbClr val="000000"/>
                        </a:solidFill>
                        <a:effectLst/>
                        <a:latin typeface="Calibri" panose="020F0502020204030204" pitchFamily="34" charset="0"/>
                      </a:endParaRP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800" b="0" i="0" u="none" strike="noStrike" dirty="0">
                        <a:solidFill>
                          <a:srgbClr val="000000"/>
                        </a:solidFill>
                        <a:effectLst/>
                        <a:latin typeface="Calibri" panose="020F0502020204030204" pitchFamily="34" charset="0"/>
                      </a:endParaRP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800" b="0" i="0" u="none" strike="noStrike">
                        <a:solidFill>
                          <a:srgbClr val="000000"/>
                        </a:solidFill>
                        <a:effectLst/>
                        <a:latin typeface="Calibri" panose="020F0502020204030204" pitchFamily="34" charset="0"/>
                      </a:endParaRP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800" b="0" i="0" u="none" strike="noStrike">
                        <a:solidFill>
                          <a:srgbClr val="000000"/>
                        </a:solidFill>
                        <a:effectLst/>
                        <a:latin typeface="Calibri" panose="020F0502020204030204" pitchFamily="34" charset="0"/>
                      </a:endParaRP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smtClean="0">
                          <a:solidFill>
                            <a:srgbClr val="000000"/>
                          </a:solidFill>
                          <a:effectLst/>
                          <a:latin typeface="Calibri" panose="020F0502020204030204" pitchFamily="34" charset="0"/>
                        </a:rPr>
                        <a:t>1</a:t>
                      </a:r>
                      <a:endParaRPr lang="fr-FR" sz="800" b="0" i="0" u="none" strike="noStrike" dirty="0">
                        <a:solidFill>
                          <a:srgbClr val="000000"/>
                        </a:solidFill>
                        <a:effectLst/>
                        <a:latin typeface="Calibri" panose="020F0502020204030204" pitchFamily="34" charset="0"/>
                      </a:endParaRP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800" b="0" i="0" u="none" strike="noStrike" dirty="0">
                        <a:solidFill>
                          <a:srgbClr val="000000"/>
                        </a:solidFill>
                        <a:effectLst/>
                        <a:latin typeface="Calibri" panose="020F0502020204030204" pitchFamily="34" charset="0"/>
                      </a:endParaRPr>
                    </a:p>
                  </a:txBody>
                  <a:tcPr marL="4274" marR="4274" marT="427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3976503"/>
                  </a:ext>
                </a:extLst>
              </a:tr>
              <a:tr h="248940">
                <a:tc gridSpan="7">
                  <a:txBody>
                    <a:bodyPr/>
                    <a:lstStyle/>
                    <a:p>
                      <a:pPr algn="l" fontAlgn="b"/>
                      <a:r>
                        <a:rPr lang="fr-FR" sz="800" b="0" i="0" u="sng" strike="noStrike" dirty="0">
                          <a:solidFill>
                            <a:srgbClr val="000000"/>
                          </a:solidFill>
                          <a:effectLst/>
                          <a:latin typeface="Calibri" panose="020F0502020204030204" pitchFamily="34" charset="0"/>
                        </a:rPr>
                        <a:t>Départs temporaires d'agents non titulaires </a:t>
                      </a:r>
                    </a:p>
                  </a:txBody>
                  <a:tcPr marL="4274" marR="4274" marT="42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188520548"/>
                  </a:ext>
                </a:extLst>
              </a:tr>
              <a:tr h="126614">
                <a:tc>
                  <a:txBody>
                    <a:bodyPr/>
                    <a:lstStyle/>
                    <a:p>
                      <a:pPr algn="l" fontAlgn="b"/>
                      <a:r>
                        <a:rPr lang="fr-FR" sz="800" b="0" i="0" u="none" strike="noStrike">
                          <a:solidFill>
                            <a:srgbClr val="000000"/>
                          </a:solidFill>
                          <a:effectLst/>
                          <a:latin typeface="Calibri" panose="020F0502020204030204" pitchFamily="34" charset="0"/>
                        </a:rPr>
                        <a:t>Mise à disposition</a:t>
                      </a:r>
                    </a:p>
                  </a:txBody>
                  <a:tcPr marL="4274" marR="4274" marT="427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smtClean="0">
                          <a:solidFill>
                            <a:srgbClr val="000000"/>
                          </a:solidFill>
                          <a:effectLst/>
                          <a:latin typeface="Calibri" panose="020F0502020204030204" pitchFamily="34" charset="0"/>
                        </a:rPr>
                        <a:t>0</a:t>
                      </a:r>
                      <a:endParaRPr lang="fr-FR" sz="800" b="0" i="0" u="none" strike="noStrike" dirty="0">
                        <a:solidFill>
                          <a:srgbClr val="000000"/>
                        </a:solidFill>
                        <a:effectLst/>
                        <a:latin typeface="Calibri" panose="020F0502020204030204" pitchFamily="34" charset="0"/>
                      </a:endParaRP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smtClean="0">
                          <a:solidFill>
                            <a:srgbClr val="000000"/>
                          </a:solidFill>
                          <a:effectLst/>
                          <a:latin typeface="Calibri" panose="020F0502020204030204" pitchFamily="34" charset="0"/>
                        </a:rPr>
                        <a:t>1 CDI </a:t>
                      </a:r>
                      <a:endParaRPr lang="fr-FR" sz="800" b="0" i="0" u="none" strike="noStrike" dirty="0">
                        <a:solidFill>
                          <a:srgbClr val="000000"/>
                        </a:solidFill>
                        <a:effectLst/>
                        <a:latin typeface="Calibri" panose="020F0502020204030204" pitchFamily="34" charset="0"/>
                      </a:endParaRP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6407116"/>
                  </a:ext>
                </a:extLst>
              </a:tr>
              <a:tr h="126614">
                <a:tc>
                  <a:txBody>
                    <a:bodyPr/>
                    <a:lstStyle/>
                    <a:p>
                      <a:pPr algn="l" fontAlgn="b"/>
                      <a:r>
                        <a:rPr lang="fr-FR" sz="800" b="0" i="0" u="none" strike="noStrike">
                          <a:solidFill>
                            <a:srgbClr val="000000"/>
                          </a:solidFill>
                          <a:effectLst/>
                          <a:latin typeface="Calibri" panose="020F0502020204030204" pitchFamily="34" charset="0"/>
                        </a:rPr>
                        <a:t>Autres</a:t>
                      </a:r>
                    </a:p>
                  </a:txBody>
                  <a:tcPr marL="4274" marR="4274" marT="427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0</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800" b="0" i="0" u="none" strike="noStrike" dirty="0">
                          <a:solidFill>
                            <a:srgbClr val="000000"/>
                          </a:solidFill>
                          <a:effectLst/>
                          <a:latin typeface="Calibri" panose="020F0502020204030204" pitchFamily="34" charset="0"/>
                        </a:rPr>
                        <a:t> </a:t>
                      </a:r>
                    </a:p>
                  </a:txBody>
                  <a:tcPr marL="4274" marR="4274" marT="4274"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7257521"/>
                  </a:ext>
                </a:extLst>
              </a:tr>
            </a:tbl>
          </a:graphicData>
        </a:graphic>
      </p:graphicFrame>
    </p:spTree>
    <p:extLst>
      <p:ext uri="{BB962C8B-B14F-4D97-AF65-F5344CB8AC3E}">
        <p14:creationId xmlns:p14="http://schemas.microsoft.com/office/powerpoint/2010/main" val="7210198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6529" y="271448"/>
            <a:ext cx="8229600" cy="792088"/>
          </a:xfrm>
        </p:spPr>
        <p:txBody>
          <a:bodyPr>
            <a:normAutofit/>
          </a:bodyPr>
          <a:lstStyle/>
          <a:p>
            <a:r>
              <a:rPr lang="fr-FR" sz="2200" b="1" dirty="0" smtClean="0">
                <a:solidFill>
                  <a:schemeClr val="tx1"/>
                </a:solidFill>
              </a:rPr>
              <a:t>Handicap</a:t>
            </a:r>
            <a:br>
              <a:rPr lang="fr-FR" sz="2200" b="1" dirty="0" smtClean="0">
                <a:solidFill>
                  <a:schemeClr val="tx1"/>
                </a:solidFill>
              </a:rPr>
            </a:br>
            <a:r>
              <a:rPr lang="fr-FR" sz="2200" b="1" dirty="0" smtClean="0">
                <a:solidFill>
                  <a:schemeClr val="tx1"/>
                </a:solidFill>
              </a:rPr>
              <a:t>Personnels bénéficiant d’une RQTH EN 2017 : </a:t>
            </a:r>
            <a:r>
              <a:rPr lang="fr-FR" sz="2200" b="1" dirty="0" smtClean="0"/>
              <a:t>39</a:t>
            </a:r>
            <a:endParaRPr lang="fr-FR" sz="2200" b="1" dirty="0">
              <a:solidFill>
                <a:schemeClr val="tx1"/>
              </a:solidFill>
            </a:endParaRPr>
          </a:p>
        </p:txBody>
      </p:sp>
      <p:graphicFrame>
        <p:nvGraphicFramePr>
          <p:cNvPr id="9" name="Espace réservé du contenu 8"/>
          <p:cNvGraphicFramePr>
            <a:graphicFrameLocks noGrp="1"/>
          </p:cNvGraphicFramePr>
          <p:nvPr>
            <p:ph idx="1"/>
            <p:extLst>
              <p:ext uri="{D42A27DB-BD31-4B8C-83A1-F6EECF244321}">
                <p14:modId xmlns:p14="http://schemas.microsoft.com/office/powerpoint/2010/main" val="3417214006"/>
              </p:ext>
            </p:extLst>
          </p:nvPr>
        </p:nvGraphicFramePr>
        <p:xfrm>
          <a:off x="611560" y="1268760"/>
          <a:ext cx="7776864" cy="1587262"/>
        </p:xfrm>
        <a:graphic>
          <a:graphicData uri="http://schemas.openxmlformats.org/drawingml/2006/table">
            <a:tbl>
              <a:tblPr/>
              <a:tblGrid>
                <a:gridCol w="972108">
                  <a:extLst>
                    <a:ext uri="{9D8B030D-6E8A-4147-A177-3AD203B41FA5}">
                      <a16:colId xmlns:a16="http://schemas.microsoft.com/office/drawing/2014/main" val="3640490194"/>
                    </a:ext>
                  </a:extLst>
                </a:gridCol>
                <a:gridCol w="972108">
                  <a:extLst>
                    <a:ext uri="{9D8B030D-6E8A-4147-A177-3AD203B41FA5}">
                      <a16:colId xmlns:a16="http://schemas.microsoft.com/office/drawing/2014/main" val="2748512914"/>
                    </a:ext>
                  </a:extLst>
                </a:gridCol>
                <a:gridCol w="972108">
                  <a:extLst>
                    <a:ext uri="{9D8B030D-6E8A-4147-A177-3AD203B41FA5}">
                      <a16:colId xmlns:a16="http://schemas.microsoft.com/office/drawing/2014/main" val="3235925367"/>
                    </a:ext>
                  </a:extLst>
                </a:gridCol>
                <a:gridCol w="972108">
                  <a:extLst>
                    <a:ext uri="{9D8B030D-6E8A-4147-A177-3AD203B41FA5}">
                      <a16:colId xmlns:a16="http://schemas.microsoft.com/office/drawing/2014/main" val="1683634299"/>
                    </a:ext>
                  </a:extLst>
                </a:gridCol>
                <a:gridCol w="972108">
                  <a:extLst>
                    <a:ext uri="{9D8B030D-6E8A-4147-A177-3AD203B41FA5}">
                      <a16:colId xmlns:a16="http://schemas.microsoft.com/office/drawing/2014/main" val="2686365384"/>
                    </a:ext>
                  </a:extLst>
                </a:gridCol>
                <a:gridCol w="1100341">
                  <a:extLst>
                    <a:ext uri="{9D8B030D-6E8A-4147-A177-3AD203B41FA5}">
                      <a16:colId xmlns:a16="http://schemas.microsoft.com/office/drawing/2014/main" val="4033865536"/>
                    </a:ext>
                  </a:extLst>
                </a:gridCol>
                <a:gridCol w="1023895">
                  <a:extLst>
                    <a:ext uri="{9D8B030D-6E8A-4147-A177-3AD203B41FA5}">
                      <a16:colId xmlns:a16="http://schemas.microsoft.com/office/drawing/2014/main" val="1266604072"/>
                    </a:ext>
                  </a:extLst>
                </a:gridCol>
                <a:gridCol w="792088">
                  <a:extLst>
                    <a:ext uri="{9D8B030D-6E8A-4147-A177-3AD203B41FA5}">
                      <a16:colId xmlns:a16="http://schemas.microsoft.com/office/drawing/2014/main" val="663609919"/>
                    </a:ext>
                  </a:extLst>
                </a:gridCol>
              </a:tblGrid>
              <a:tr h="764302">
                <a:tc>
                  <a:txBody>
                    <a:bodyPr/>
                    <a:lstStyle/>
                    <a:p>
                      <a:pPr algn="ctr"/>
                      <a:r>
                        <a:rPr lang="fr-FR" sz="1200" b="1" dirty="0">
                          <a:effectLst/>
                        </a:rPr>
                        <a:t>Effectif 2017</a:t>
                      </a:r>
                    </a:p>
                  </a:txBody>
                  <a:tcPr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l"/>
                      <a:r>
                        <a:rPr lang="fr-FR" sz="1200" b="1" dirty="0">
                          <a:effectLst/>
                        </a:rPr>
                        <a:t>Sexe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fr-FR" sz="1200" b="1" dirty="0"/>
                        <a:t>Titulaires Catégorie A</a:t>
                      </a:r>
                    </a:p>
                  </a:txBody>
                  <a:tcPr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fr-FR" sz="1200" b="1" dirty="0"/>
                        <a:t>Titulaires Catégorie B</a:t>
                      </a:r>
                    </a:p>
                  </a:txBody>
                  <a:tcPr anchor="ctr">
                    <a:lnL>
                      <a:noFill/>
                    </a:lnL>
                    <a:lnR>
                      <a:noFill/>
                    </a:lnR>
                    <a:lnT>
                      <a:noFill/>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fr-FR" sz="1200" b="1" dirty="0"/>
                        <a:t>Titulaires Catégorie C</a:t>
                      </a:r>
                    </a:p>
                  </a:txBody>
                  <a:tcPr anchor="ctr">
                    <a:lnL>
                      <a:noFill/>
                    </a:lnL>
                    <a:lnR>
                      <a:noFill/>
                    </a:lnR>
                    <a:lnT>
                      <a:noFill/>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fr-FR" sz="1200" b="1" dirty="0" smtClean="0"/>
                        <a:t>Enseignants-chercheurs</a:t>
                      </a:r>
                      <a:endParaRPr lang="fr-FR" sz="1200" b="1" dirty="0"/>
                    </a:p>
                  </a:txBody>
                  <a:tcPr anchor="ctr">
                    <a:lnL>
                      <a:noFill/>
                    </a:lnL>
                    <a:lnR>
                      <a:noFill/>
                    </a:lnR>
                    <a:lnT>
                      <a:noFill/>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fr-FR" sz="1200" b="1" dirty="0" smtClean="0"/>
                        <a:t>enseignants</a:t>
                      </a:r>
                      <a:endParaRPr lang="fr-FR" sz="1200" b="1" dirty="0"/>
                    </a:p>
                  </a:txBody>
                  <a:tcPr anchor="ctr">
                    <a:lnL>
                      <a:noFill/>
                    </a:lnL>
                    <a:lnR>
                      <a:noFill/>
                    </a:lnR>
                    <a:lnT>
                      <a:noFill/>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smtClean="0"/>
                        <a:t>Non Titulaires</a:t>
                      </a:r>
                    </a:p>
                  </a:txBody>
                  <a:tcPr anchor="ctr">
                    <a:lnL>
                      <a:noFill/>
                    </a:lnL>
                    <a:lnR>
                      <a:noFill/>
                    </a:lnR>
                    <a:lnT>
                      <a:noFill/>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366135078"/>
                  </a:ext>
                </a:extLst>
              </a:tr>
              <a:tr h="0">
                <a:tc>
                  <a:txBody>
                    <a:bodyPr/>
                    <a:lstStyle/>
                    <a:p>
                      <a:pPr algn="ctr"/>
                      <a:r>
                        <a:rPr lang="fr-FR" sz="1200" dirty="0" smtClean="0"/>
                        <a:t>15</a:t>
                      </a:r>
                      <a:endParaRPr lang="fr-FR" sz="1200" dirty="0"/>
                    </a:p>
                  </a:txBody>
                  <a:tcPr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accent3">
                        <a:lumMod val="20000"/>
                        <a:lumOff val="80000"/>
                      </a:schemeClr>
                    </a:solidFill>
                  </a:tcPr>
                </a:tc>
                <a:tc>
                  <a:txBody>
                    <a:bodyPr/>
                    <a:lstStyle/>
                    <a:p>
                      <a:pPr algn="l"/>
                      <a:r>
                        <a:rPr lang="fr-FR" sz="1200" dirty="0">
                          <a:effectLst/>
                        </a:rPr>
                        <a:t>Hommes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accent3">
                        <a:lumMod val="20000"/>
                        <a:lumOff val="80000"/>
                      </a:schemeClr>
                    </a:solidFill>
                  </a:tcPr>
                </a:tc>
                <a:tc>
                  <a:txBody>
                    <a:bodyPr/>
                    <a:lstStyle/>
                    <a:p>
                      <a:pPr algn="ctr"/>
                      <a:r>
                        <a:rPr lang="fr-FR" sz="1200" dirty="0" smtClean="0"/>
                        <a:t>1</a:t>
                      </a:r>
                      <a:endParaRPr lang="fr-FR" sz="1200" dirty="0"/>
                    </a:p>
                  </a:txBody>
                  <a:tcPr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chemeClr val="accent3">
                        <a:lumMod val="20000"/>
                        <a:lumOff val="80000"/>
                      </a:schemeClr>
                    </a:solidFill>
                  </a:tcPr>
                </a:tc>
                <a:tc>
                  <a:txBody>
                    <a:bodyPr/>
                    <a:lstStyle/>
                    <a:p>
                      <a:pPr algn="ctr"/>
                      <a:r>
                        <a:rPr lang="fr-FR" sz="1200" dirty="0"/>
                        <a:t>2</a:t>
                      </a:r>
                    </a:p>
                  </a:txBody>
                  <a:tcPr anchor="ctr">
                    <a:lnL>
                      <a:noFill/>
                    </a:lnL>
                    <a:lnR>
                      <a:noFill/>
                    </a:lnR>
                    <a:lnT w="12700" cap="flat" cmpd="sng" algn="ctr">
                      <a:solidFill>
                        <a:schemeClr val="tx1"/>
                      </a:solidFill>
                      <a:prstDash val="solid"/>
                      <a:round/>
                      <a:headEnd type="none" w="med" len="med"/>
                      <a:tailEnd type="none" w="med" len="med"/>
                    </a:lnT>
                    <a:lnB>
                      <a:noFill/>
                    </a:lnB>
                    <a:solidFill>
                      <a:schemeClr val="accent3">
                        <a:lumMod val="20000"/>
                        <a:lumOff val="80000"/>
                      </a:schemeClr>
                    </a:solidFill>
                  </a:tcPr>
                </a:tc>
                <a:tc>
                  <a:txBody>
                    <a:bodyPr/>
                    <a:lstStyle/>
                    <a:p>
                      <a:pPr algn="ctr"/>
                      <a:r>
                        <a:rPr lang="fr-FR" sz="1200" dirty="0" smtClean="0"/>
                        <a:t>3</a:t>
                      </a:r>
                      <a:endParaRPr lang="fr-FR" sz="1200" dirty="0"/>
                    </a:p>
                  </a:txBody>
                  <a:tcPr anchor="ctr">
                    <a:lnL>
                      <a:noFill/>
                    </a:lnL>
                    <a:lnR>
                      <a:noFill/>
                    </a:lnR>
                    <a:lnT w="12700" cap="flat" cmpd="sng" algn="ctr">
                      <a:solidFill>
                        <a:schemeClr val="tx1"/>
                      </a:solidFill>
                      <a:prstDash val="solid"/>
                      <a:round/>
                      <a:headEnd type="none" w="med" len="med"/>
                      <a:tailEnd type="none" w="med" len="med"/>
                    </a:lnT>
                    <a:lnB>
                      <a:noFill/>
                    </a:lnB>
                    <a:solidFill>
                      <a:schemeClr val="accent3">
                        <a:lumMod val="20000"/>
                        <a:lumOff val="80000"/>
                      </a:schemeClr>
                    </a:solidFill>
                  </a:tcPr>
                </a:tc>
                <a:tc>
                  <a:txBody>
                    <a:bodyPr/>
                    <a:lstStyle/>
                    <a:p>
                      <a:pPr algn="ctr"/>
                      <a:r>
                        <a:rPr lang="fr-FR" sz="1200" dirty="0" smtClean="0"/>
                        <a:t>6</a:t>
                      </a:r>
                      <a:endParaRPr lang="fr-FR" sz="1200" dirty="0"/>
                    </a:p>
                  </a:txBody>
                  <a:tcPr anchor="ctr">
                    <a:lnL>
                      <a:noFill/>
                    </a:lnL>
                    <a:lnR>
                      <a:noFill/>
                    </a:lnR>
                    <a:lnT w="12700" cap="flat" cmpd="sng" algn="ctr">
                      <a:solidFill>
                        <a:schemeClr val="tx1"/>
                      </a:solidFill>
                      <a:prstDash val="solid"/>
                      <a:round/>
                      <a:headEnd type="none" w="med" len="med"/>
                      <a:tailEnd type="none" w="med" len="med"/>
                    </a:lnT>
                    <a:lnB>
                      <a:noFill/>
                    </a:lnB>
                    <a:solidFill>
                      <a:schemeClr val="accent3">
                        <a:lumMod val="20000"/>
                        <a:lumOff val="80000"/>
                      </a:schemeClr>
                    </a:solidFill>
                  </a:tcPr>
                </a:tc>
                <a:tc>
                  <a:txBody>
                    <a:bodyPr/>
                    <a:lstStyle/>
                    <a:p>
                      <a:pPr algn="ctr"/>
                      <a:r>
                        <a:rPr lang="fr-FR" sz="1200" dirty="0" smtClean="0"/>
                        <a:t>1</a:t>
                      </a:r>
                      <a:endParaRPr lang="fr-FR" sz="1200" dirty="0"/>
                    </a:p>
                  </a:txBody>
                  <a:tcPr anchor="ctr">
                    <a:lnL>
                      <a:noFill/>
                    </a:lnL>
                    <a:lnR>
                      <a:noFill/>
                    </a:lnR>
                    <a:lnT w="12700" cap="flat" cmpd="sng" algn="ctr">
                      <a:solidFill>
                        <a:schemeClr val="tx1"/>
                      </a:solidFill>
                      <a:prstDash val="solid"/>
                      <a:round/>
                      <a:headEnd type="none" w="med" len="med"/>
                      <a:tailEnd type="none" w="med" len="med"/>
                    </a:lnT>
                    <a:lnB>
                      <a:noFill/>
                    </a:lnB>
                    <a:solidFill>
                      <a:schemeClr val="accent3">
                        <a:lumMod val="20000"/>
                        <a:lumOff val="80000"/>
                      </a:schemeClr>
                    </a:solidFill>
                  </a:tcPr>
                </a:tc>
                <a:tc>
                  <a:txBody>
                    <a:bodyPr/>
                    <a:lstStyle/>
                    <a:p>
                      <a:pPr algn="ctr"/>
                      <a:r>
                        <a:rPr lang="fr-FR" sz="1200" dirty="0" smtClean="0"/>
                        <a:t>2</a:t>
                      </a:r>
                      <a:endParaRPr lang="fr-FR" sz="1200" dirty="0"/>
                    </a:p>
                  </a:txBody>
                  <a:tcPr anchor="ctr">
                    <a:lnL>
                      <a:noFill/>
                    </a:lnL>
                    <a:lnR>
                      <a:noFill/>
                    </a:lnR>
                    <a:lnT w="12700" cap="flat" cmpd="sng" algn="ctr">
                      <a:solidFill>
                        <a:schemeClr val="tx1"/>
                      </a:solidFill>
                      <a:prstDash val="solid"/>
                      <a:round/>
                      <a:headEnd type="none" w="med" len="med"/>
                      <a:tailEnd type="none" w="med" len="med"/>
                    </a:lnT>
                    <a:lnB>
                      <a:noFill/>
                    </a:lnB>
                    <a:solidFill>
                      <a:schemeClr val="accent3">
                        <a:lumMod val="20000"/>
                        <a:lumOff val="80000"/>
                      </a:schemeClr>
                    </a:solidFill>
                  </a:tcPr>
                </a:tc>
                <a:extLst>
                  <a:ext uri="{0D108BD9-81ED-4DB2-BD59-A6C34878D82A}">
                    <a16:rowId xmlns:a16="http://schemas.microsoft.com/office/drawing/2014/main" val="584424569"/>
                  </a:ext>
                </a:extLst>
              </a:tr>
              <a:tr h="0">
                <a:tc>
                  <a:txBody>
                    <a:bodyPr/>
                    <a:lstStyle/>
                    <a:p>
                      <a:pPr algn="ctr"/>
                      <a:r>
                        <a:rPr lang="fr-FR" sz="1200" dirty="0" smtClean="0"/>
                        <a:t>24</a:t>
                      </a:r>
                      <a:endParaRPr lang="fr-FR" sz="1200" dirty="0"/>
                    </a:p>
                  </a:txBody>
                  <a:tcPr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l"/>
                      <a:r>
                        <a:rPr lang="fr-FR" sz="1200" dirty="0">
                          <a:effectLst/>
                        </a:rPr>
                        <a:t>Femmes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fr-FR" sz="1200" dirty="0" smtClean="0"/>
                        <a:t>2</a:t>
                      </a:r>
                      <a:endParaRPr lang="fr-FR" sz="1200" dirty="0"/>
                    </a:p>
                  </a:txBody>
                  <a:tcPr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fr-FR" sz="1200" dirty="0" smtClean="0"/>
                        <a:t>3</a:t>
                      </a:r>
                      <a:endParaRPr lang="fr-FR" sz="1200" dirty="0"/>
                    </a:p>
                  </a:txBody>
                  <a:tcPr anchor="ctr">
                    <a:lnL>
                      <a:noFill/>
                    </a:lnL>
                    <a:lnR>
                      <a:noFill/>
                    </a:lnR>
                    <a:lnT>
                      <a:noFill/>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fr-FR" sz="1200" dirty="0"/>
                        <a:t>12</a:t>
                      </a:r>
                    </a:p>
                  </a:txBody>
                  <a:tcPr anchor="ctr">
                    <a:lnL>
                      <a:noFill/>
                    </a:lnL>
                    <a:lnR>
                      <a:noFill/>
                    </a:lnR>
                    <a:lnT>
                      <a:noFill/>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fr-FR" sz="1200" dirty="0" smtClean="0"/>
                        <a:t>2</a:t>
                      </a:r>
                      <a:endParaRPr lang="fr-FR" sz="1200" dirty="0"/>
                    </a:p>
                  </a:txBody>
                  <a:tcPr anchor="ctr">
                    <a:lnL>
                      <a:noFill/>
                    </a:lnL>
                    <a:lnR>
                      <a:noFill/>
                    </a:lnR>
                    <a:lnT>
                      <a:noFill/>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fr-FR" sz="1200" dirty="0" smtClean="0"/>
                        <a:t>2</a:t>
                      </a:r>
                      <a:endParaRPr lang="fr-FR" sz="1200" dirty="0"/>
                    </a:p>
                  </a:txBody>
                  <a:tcPr anchor="ctr">
                    <a:lnL>
                      <a:noFill/>
                    </a:lnL>
                    <a:lnR>
                      <a:noFill/>
                    </a:lnR>
                    <a:lnT>
                      <a:noFill/>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fr-FR" sz="1200" dirty="0" smtClean="0"/>
                        <a:t>3</a:t>
                      </a:r>
                      <a:endParaRPr lang="fr-FR" sz="1200" dirty="0"/>
                    </a:p>
                  </a:txBody>
                  <a:tcPr anchor="ctr">
                    <a:lnL>
                      <a:noFill/>
                    </a:lnL>
                    <a:lnR>
                      <a:noFill/>
                    </a:lnR>
                    <a:lnT>
                      <a:noFill/>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028795547"/>
                  </a:ext>
                </a:extLst>
              </a:tr>
              <a:tr h="0">
                <a:tc>
                  <a:txBody>
                    <a:bodyPr/>
                    <a:lstStyle/>
                    <a:p>
                      <a:pPr algn="ctr"/>
                      <a:r>
                        <a:rPr lang="fr-FR" sz="1200" b="1" dirty="0"/>
                        <a:t>39</a:t>
                      </a:r>
                      <a:endParaRPr lang="fr-FR" sz="1200" dirty="0"/>
                    </a:p>
                  </a:txBody>
                  <a:tcPr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accent3">
                        <a:lumMod val="20000"/>
                        <a:lumOff val="80000"/>
                      </a:schemeClr>
                    </a:solidFill>
                  </a:tcPr>
                </a:tc>
                <a:tc>
                  <a:txBody>
                    <a:bodyPr/>
                    <a:lstStyle/>
                    <a:p>
                      <a:pPr algn="l"/>
                      <a:r>
                        <a:rPr lang="fr-FR" sz="1200" b="1" dirty="0">
                          <a:effectLst/>
                        </a:rPr>
                        <a:t>Total</a:t>
                      </a:r>
                      <a:endParaRPr lang="fr-FR" sz="120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accent3">
                        <a:lumMod val="20000"/>
                        <a:lumOff val="80000"/>
                      </a:schemeClr>
                    </a:solidFill>
                  </a:tcPr>
                </a:tc>
                <a:tc>
                  <a:txBody>
                    <a:bodyPr/>
                    <a:lstStyle/>
                    <a:p>
                      <a:pPr algn="ctr"/>
                      <a:r>
                        <a:rPr lang="fr-FR" sz="1200" b="1" dirty="0" smtClean="0"/>
                        <a:t>3</a:t>
                      </a:r>
                      <a:endParaRPr lang="fr-FR" sz="1200" dirty="0"/>
                    </a:p>
                  </a:txBody>
                  <a:tcPr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chemeClr val="accent3">
                        <a:lumMod val="20000"/>
                        <a:lumOff val="80000"/>
                      </a:schemeClr>
                    </a:solidFill>
                  </a:tcPr>
                </a:tc>
                <a:tc>
                  <a:txBody>
                    <a:bodyPr/>
                    <a:lstStyle/>
                    <a:p>
                      <a:pPr algn="ctr"/>
                      <a:r>
                        <a:rPr lang="fr-FR" sz="1200" b="1" dirty="0" smtClean="0"/>
                        <a:t>5</a:t>
                      </a:r>
                      <a:endParaRPr lang="fr-FR" sz="1200" dirty="0"/>
                    </a:p>
                  </a:txBody>
                  <a:tcPr anchor="ctr">
                    <a:lnL>
                      <a:noFill/>
                    </a:lnL>
                    <a:lnR>
                      <a:noFill/>
                    </a:lnR>
                    <a:lnT w="12700" cap="flat" cmpd="sng" algn="ctr">
                      <a:solidFill>
                        <a:schemeClr val="tx1"/>
                      </a:solidFill>
                      <a:prstDash val="solid"/>
                      <a:round/>
                      <a:headEnd type="none" w="med" len="med"/>
                      <a:tailEnd type="none" w="med" len="med"/>
                    </a:lnT>
                    <a:lnB>
                      <a:noFill/>
                    </a:lnB>
                    <a:solidFill>
                      <a:schemeClr val="accent3">
                        <a:lumMod val="20000"/>
                        <a:lumOff val="80000"/>
                      </a:schemeClr>
                    </a:solidFill>
                  </a:tcPr>
                </a:tc>
                <a:tc>
                  <a:txBody>
                    <a:bodyPr/>
                    <a:lstStyle/>
                    <a:p>
                      <a:pPr algn="ctr"/>
                      <a:r>
                        <a:rPr lang="fr-FR" sz="1200" b="1" dirty="0" smtClean="0"/>
                        <a:t>15</a:t>
                      </a:r>
                      <a:endParaRPr lang="fr-FR" sz="1200" dirty="0"/>
                    </a:p>
                  </a:txBody>
                  <a:tcPr anchor="ctr">
                    <a:lnL>
                      <a:noFill/>
                    </a:lnL>
                    <a:lnR>
                      <a:noFill/>
                    </a:lnR>
                    <a:lnT w="12700" cap="flat" cmpd="sng" algn="ctr">
                      <a:solidFill>
                        <a:schemeClr val="tx1"/>
                      </a:solidFill>
                      <a:prstDash val="solid"/>
                      <a:round/>
                      <a:headEnd type="none" w="med" len="med"/>
                      <a:tailEnd type="none" w="med" len="med"/>
                    </a:lnT>
                    <a:lnB>
                      <a:noFill/>
                    </a:lnB>
                    <a:solidFill>
                      <a:schemeClr val="accent3">
                        <a:lumMod val="20000"/>
                        <a:lumOff val="80000"/>
                      </a:schemeClr>
                    </a:solidFill>
                  </a:tcPr>
                </a:tc>
                <a:tc>
                  <a:txBody>
                    <a:bodyPr/>
                    <a:lstStyle/>
                    <a:p>
                      <a:pPr algn="ctr"/>
                      <a:r>
                        <a:rPr lang="fr-FR" sz="1200" b="1" dirty="0" smtClean="0"/>
                        <a:t>8</a:t>
                      </a:r>
                      <a:endParaRPr lang="fr-FR" sz="1200" dirty="0"/>
                    </a:p>
                  </a:txBody>
                  <a:tcPr anchor="ctr">
                    <a:lnL>
                      <a:noFill/>
                    </a:lnL>
                    <a:lnR>
                      <a:noFill/>
                    </a:lnR>
                    <a:lnT w="12700" cap="flat" cmpd="sng" algn="ctr">
                      <a:solidFill>
                        <a:schemeClr val="tx1"/>
                      </a:solidFill>
                      <a:prstDash val="solid"/>
                      <a:round/>
                      <a:headEnd type="none" w="med" len="med"/>
                      <a:tailEnd type="none" w="med" len="med"/>
                    </a:lnT>
                    <a:lnB>
                      <a:noFill/>
                    </a:lnB>
                    <a:solidFill>
                      <a:schemeClr val="accent3">
                        <a:lumMod val="20000"/>
                        <a:lumOff val="80000"/>
                      </a:schemeClr>
                    </a:solidFill>
                  </a:tcPr>
                </a:tc>
                <a:tc>
                  <a:txBody>
                    <a:bodyPr/>
                    <a:lstStyle/>
                    <a:p>
                      <a:pPr algn="ctr"/>
                      <a:r>
                        <a:rPr lang="fr-FR" sz="1200" b="1" dirty="0" smtClean="0"/>
                        <a:t>3</a:t>
                      </a:r>
                      <a:endParaRPr lang="fr-FR" sz="1200" dirty="0"/>
                    </a:p>
                  </a:txBody>
                  <a:tcPr anchor="ctr">
                    <a:lnL>
                      <a:noFill/>
                    </a:lnL>
                    <a:lnR>
                      <a:noFill/>
                    </a:lnR>
                    <a:lnT w="12700" cap="flat" cmpd="sng" algn="ctr">
                      <a:solidFill>
                        <a:schemeClr val="tx1"/>
                      </a:solidFill>
                      <a:prstDash val="solid"/>
                      <a:round/>
                      <a:headEnd type="none" w="med" len="med"/>
                      <a:tailEnd type="none" w="med" len="med"/>
                    </a:lnT>
                    <a:lnB>
                      <a:noFill/>
                    </a:lnB>
                    <a:solidFill>
                      <a:schemeClr val="accent3">
                        <a:lumMod val="20000"/>
                        <a:lumOff val="80000"/>
                      </a:schemeClr>
                    </a:solidFill>
                  </a:tcPr>
                </a:tc>
                <a:tc>
                  <a:txBody>
                    <a:bodyPr/>
                    <a:lstStyle/>
                    <a:p>
                      <a:pPr algn="ctr"/>
                      <a:r>
                        <a:rPr lang="fr-FR" sz="1200" b="1" dirty="0" smtClean="0"/>
                        <a:t>5</a:t>
                      </a:r>
                      <a:endParaRPr lang="fr-FR" sz="1200" dirty="0"/>
                    </a:p>
                  </a:txBody>
                  <a:tcPr anchor="ctr">
                    <a:lnL>
                      <a:noFill/>
                    </a:lnL>
                    <a:lnR>
                      <a:noFill/>
                    </a:lnR>
                    <a:lnT w="12700" cap="flat" cmpd="sng" algn="ctr">
                      <a:solidFill>
                        <a:schemeClr val="tx1"/>
                      </a:solidFill>
                      <a:prstDash val="solid"/>
                      <a:round/>
                      <a:headEnd type="none" w="med" len="med"/>
                      <a:tailEnd type="none" w="med" len="med"/>
                    </a:lnT>
                    <a:lnB>
                      <a:noFill/>
                    </a:lnB>
                    <a:solidFill>
                      <a:schemeClr val="accent3">
                        <a:lumMod val="20000"/>
                        <a:lumOff val="80000"/>
                      </a:schemeClr>
                    </a:solidFill>
                  </a:tcPr>
                </a:tc>
                <a:extLst>
                  <a:ext uri="{0D108BD9-81ED-4DB2-BD59-A6C34878D82A}">
                    <a16:rowId xmlns:a16="http://schemas.microsoft.com/office/drawing/2014/main" val="56285074"/>
                  </a:ext>
                </a:extLst>
              </a:tr>
            </a:tbl>
          </a:graphicData>
        </a:graphic>
      </p:graphicFrame>
      <p:graphicFrame>
        <p:nvGraphicFramePr>
          <p:cNvPr id="10" name="Tableau 9"/>
          <p:cNvGraphicFramePr>
            <a:graphicFrameLocks noGrp="1"/>
          </p:cNvGraphicFramePr>
          <p:nvPr>
            <p:extLst>
              <p:ext uri="{D42A27DB-BD31-4B8C-83A1-F6EECF244321}">
                <p14:modId xmlns:p14="http://schemas.microsoft.com/office/powerpoint/2010/main" val="3278202530"/>
              </p:ext>
            </p:extLst>
          </p:nvPr>
        </p:nvGraphicFramePr>
        <p:xfrm>
          <a:off x="755576" y="4293096"/>
          <a:ext cx="4752528" cy="632336"/>
        </p:xfrm>
        <a:graphic>
          <a:graphicData uri="http://schemas.openxmlformats.org/drawingml/2006/table">
            <a:tbl>
              <a:tblPr/>
              <a:tblGrid>
                <a:gridCol w="1185707">
                  <a:extLst>
                    <a:ext uri="{9D8B030D-6E8A-4147-A177-3AD203B41FA5}">
                      <a16:colId xmlns:a16="http://schemas.microsoft.com/office/drawing/2014/main" val="2529948587"/>
                    </a:ext>
                  </a:extLst>
                </a:gridCol>
                <a:gridCol w="1185707">
                  <a:extLst>
                    <a:ext uri="{9D8B030D-6E8A-4147-A177-3AD203B41FA5}">
                      <a16:colId xmlns:a16="http://schemas.microsoft.com/office/drawing/2014/main" val="2505403627"/>
                    </a:ext>
                  </a:extLst>
                </a:gridCol>
                <a:gridCol w="1185707">
                  <a:extLst>
                    <a:ext uri="{9D8B030D-6E8A-4147-A177-3AD203B41FA5}">
                      <a16:colId xmlns:a16="http://schemas.microsoft.com/office/drawing/2014/main" val="214732559"/>
                    </a:ext>
                  </a:extLst>
                </a:gridCol>
                <a:gridCol w="1195407">
                  <a:extLst>
                    <a:ext uri="{9D8B030D-6E8A-4147-A177-3AD203B41FA5}">
                      <a16:colId xmlns:a16="http://schemas.microsoft.com/office/drawing/2014/main" val="534615366"/>
                    </a:ext>
                  </a:extLst>
                </a:gridCol>
              </a:tblGrid>
              <a:tr h="184703">
                <a:tc>
                  <a:txBody>
                    <a:bodyPr/>
                    <a:lstStyle/>
                    <a:p>
                      <a:endParaRPr lang="fr-FR" sz="1200" dirty="0">
                        <a:ln>
                          <a:solidFill>
                            <a:schemeClr val="accent1"/>
                          </a:solidFill>
                        </a:ln>
                        <a:effectLst/>
                      </a:endParaRPr>
                    </a:p>
                  </a:txBody>
                  <a:tcPr marL="31762" marR="31762" marT="15881" marB="15881"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fr-FR" sz="1200" b="1" dirty="0" smtClean="0">
                          <a:ln>
                            <a:solidFill>
                              <a:schemeClr val="accent1"/>
                            </a:solidFill>
                          </a:ln>
                          <a:effectLst/>
                        </a:rPr>
                        <a:t>Effectif 2015</a:t>
                      </a:r>
                      <a:endParaRPr lang="fr-FR" sz="1200" b="1" dirty="0">
                        <a:ln>
                          <a:solidFill>
                            <a:schemeClr val="accent1"/>
                          </a:solidFill>
                        </a:ln>
                        <a:effectLst/>
                      </a:endParaRP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fr-FR" sz="1200" b="1" dirty="0" smtClean="0">
                          <a:ln>
                            <a:solidFill>
                              <a:schemeClr val="accent1"/>
                            </a:solidFill>
                          </a:ln>
                          <a:effectLst/>
                        </a:rPr>
                        <a:t>Effectif 2016</a:t>
                      </a:r>
                      <a:endParaRPr lang="fr-FR" sz="1200" b="1" dirty="0">
                        <a:ln>
                          <a:solidFill>
                            <a:schemeClr val="accent1"/>
                          </a:solidFill>
                        </a:ln>
                        <a:effectLst/>
                      </a:endParaRP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fr-FR" sz="1200" b="1" dirty="0" smtClean="0">
                          <a:ln>
                            <a:solidFill>
                              <a:schemeClr val="accent1"/>
                            </a:solidFill>
                          </a:ln>
                        </a:rPr>
                        <a:t>Effectif 2017</a:t>
                      </a:r>
                      <a:endParaRPr lang="fr-FR" sz="1200" b="1" dirty="0">
                        <a:ln>
                          <a:solidFill>
                            <a:schemeClr val="accent1"/>
                          </a:solidFill>
                        </a:ln>
                      </a:endParaRPr>
                    </a:p>
                  </a:txBody>
                  <a:tcPr marL="31762" marR="31762" marT="15881" marB="15881"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620246815"/>
                  </a:ext>
                </a:extLst>
              </a:tr>
              <a:tr h="417694">
                <a:tc>
                  <a:txBody>
                    <a:bodyPr/>
                    <a:lstStyle/>
                    <a:p>
                      <a:pPr algn="l"/>
                      <a:r>
                        <a:rPr lang="fr-FR" sz="1200" b="1" dirty="0" smtClean="0">
                          <a:ln>
                            <a:solidFill>
                              <a:schemeClr val="accent1"/>
                            </a:solidFill>
                          </a:ln>
                          <a:effectLst/>
                        </a:rPr>
                        <a:t>Total</a:t>
                      </a:r>
                      <a:endParaRPr lang="fr-FR" sz="1200" b="1" dirty="0">
                        <a:ln>
                          <a:solidFill>
                            <a:schemeClr val="accent1"/>
                          </a:solidFill>
                        </a:ln>
                        <a:effectLst/>
                      </a:endParaRPr>
                    </a:p>
                  </a:txBody>
                  <a:tcPr marL="31762" marR="31762" marT="15881" marB="15881"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accent6">
                        <a:lumMod val="20000"/>
                        <a:lumOff val="80000"/>
                      </a:schemeClr>
                    </a:solidFill>
                  </a:tcPr>
                </a:tc>
                <a:tc>
                  <a:txBody>
                    <a:bodyPr/>
                    <a:lstStyle/>
                    <a:p>
                      <a:pPr algn="ctr"/>
                      <a:r>
                        <a:rPr lang="fr-FR" sz="1200" b="1" dirty="0" smtClean="0">
                          <a:ln>
                            <a:solidFill>
                              <a:schemeClr val="accent1"/>
                            </a:solidFill>
                          </a:ln>
                          <a:effectLst/>
                        </a:rPr>
                        <a:t>28</a:t>
                      </a:r>
                      <a:endParaRPr lang="fr-FR" sz="1200" b="1" dirty="0">
                        <a:ln>
                          <a:solidFill>
                            <a:schemeClr val="accent1"/>
                          </a:solidFill>
                        </a:ln>
                        <a:effectLst/>
                      </a:endParaRP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accent6">
                        <a:lumMod val="20000"/>
                        <a:lumOff val="80000"/>
                      </a:schemeClr>
                    </a:solidFill>
                  </a:tcPr>
                </a:tc>
                <a:tc>
                  <a:txBody>
                    <a:bodyPr/>
                    <a:lstStyle/>
                    <a:p>
                      <a:pPr algn="ctr"/>
                      <a:r>
                        <a:rPr lang="fr-FR" sz="1200" b="1" dirty="0" smtClean="0">
                          <a:ln>
                            <a:solidFill>
                              <a:schemeClr val="accent1"/>
                            </a:solidFill>
                          </a:ln>
                          <a:effectLst/>
                        </a:rPr>
                        <a:t>31</a:t>
                      </a:r>
                      <a:endParaRPr lang="fr-FR" sz="1200" b="1" dirty="0">
                        <a:ln>
                          <a:solidFill>
                            <a:schemeClr val="accent1"/>
                          </a:solidFill>
                        </a:ln>
                        <a:effectLst/>
                      </a:endParaRP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accent6">
                        <a:lumMod val="20000"/>
                        <a:lumOff val="80000"/>
                      </a:schemeClr>
                    </a:solidFill>
                  </a:tcPr>
                </a:tc>
                <a:tc>
                  <a:txBody>
                    <a:bodyPr/>
                    <a:lstStyle/>
                    <a:p>
                      <a:pPr algn="ctr"/>
                      <a:r>
                        <a:rPr lang="fr-FR" sz="1200" b="1" dirty="0" smtClean="0">
                          <a:ln>
                            <a:solidFill>
                              <a:schemeClr val="accent1"/>
                            </a:solidFill>
                          </a:ln>
                        </a:rPr>
                        <a:t>39</a:t>
                      </a:r>
                      <a:endParaRPr lang="fr-FR" sz="1200" b="1" dirty="0">
                        <a:ln>
                          <a:solidFill>
                            <a:schemeClr val="accent1"/>
                          </a:solidFill>
                        </a:ln>
                      </a:endParaRPr>
                    </a:p>
                  </a:txBody>
                  <a:tcPr marL="31762" marR="31762" marT="15881" marB="15881"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chemeClr val="accent6">
                        <a:lumMod val="20000"/>
                        <a:lumOff val="80000"/>
                      </a:schemeClr>
                    </a:solidFill>
                  </a:tcPr>
                </a:tc>
                <a:extLst>
                  <a:ext uri="{0D108BD9-81ED-4DB2-BD59-A6C34878D82A}">
                    <a16:rowId xmlns:a16="http://schemas.microsoft.com/office/drawing/2014/main" val="28726904"/>
                  </a:ext>
                </a:extLst>
              </a:tr>
            </a:tbl>
          </a:graphicData>
        </a:graphic>
      </p:graphicFrame>
      <p:sp>
        <p:nvSpPr>
          <p:cNvPr id="3" name="Espace réservé du numéro de diapositive 2"/>
          <p:cNvSpPr>
            <a:spLocks noGrp="1"/>
          </p:cNvSpPr>
          <p:nvPr>
            <p:ph type="sldNum" sz="quarter" idx="12"/>
          </p:nvPr>
        </p:nvSpPr>
        <p:spPr/>
        <p:txBody>
          <a:bodyPr/>
          <a:lstStyle/>
          <a:p>
            <a:fld id="{ACF67B19-02F2-48C1-993D-3D5388EDBA9B}" type="slidenum">
              <a:rPr lang="fr-FR" smtClean="0"/>
              <a:t>35</a:t>
            </a:fld>
            <a:endParaRPr lang="fr-FR"/>
          </a:p>
        </p:txBody>
      </p:sp>
      <p:sp>
        <p:nvSpPr>
          <p:cNvPr id="4" name="ZoneTexte 3"/>
          <p:cNvSpPr txBox="1"/>
          <p:nvPr/>
        </p:nvSpPr>
        <p:spPr>
          <a:xfrm>
            <a:off x="683568" y="3789040"/>
            <a:ext cx="3744416" cy="369332"/>
          </a:xfrm>
          <a:prstGeom prst="rect">
            <a:avLst/>
          </a:prstGeom>
          <a:noFill/>
        </p:spPr>
        <p:txBody>
          <a:bodyPr wrap="square" rtlCol="0">
            <a:spAutoFit/>
          </a:bodyPr>
          <a:lstStyle/>
          <a:p>
            <a:r>
              <a:rPr lang="fr-FR" dirty="0" smtClean="0"/>
              <a:t>Évolution depuis 2015</a:t>
            </a:r>
            <a:endParaRPr lang="fr-FR" dirty="0"/>
          </a:p>
        </p:txBody>
      </p:sp>
    </p:spTree>
    <p:extLst>
      <p:ext uri="{BB962C8B-B14F-4D97-AF65-F5344CB8AC3E}">
        <p14:creationId xmlns:p14="http://schemas.microsoft.com/office/powerpoint/2010/main" val="38967187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2924944"/>
            <a:ext cx="8229600" cy="1069848"/>
          </a:xfrm>
        </p:spPr>
        <p:txBody>
          <a:bodyPr/>
          <a:lstStyle/>
          <a:p>
            <a:pPr algn="ctr"/>
            <a:r>
              <a:rPr lang="fr-FR"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MV Boli" panose="02000500030200090000" pitchFamily="2" charset="0"/>
              </a:rPr>
              <a:t>RÉMUNÉRATION</a:t>
            </a:r>
            <a:endParaRPr lang="fr-FR" b="1"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MV Boli" panose="02000500030200090000" pitchFamily="2" charset="0"/>
            </a:endParaRPr>
          </a:p>
        </p:txBody>
      </p:sp>
      <p:sp>
        <p:nvSpPr>
          <p:cNvPr id="3" name="Espace réservé du numéro de diapositive 2"/>
          <p:cNvSpPr>
            <a:spLocks noGrp="1"/>
          </p:cNvSpPr>
          <p:nvPr>
            <p:ph type="sldNum" sz="quarter" idx="12"/>
          </p:nvPr>
        </p:nvSpPr>
        <p:spPr/>
        <p:txBody>
          <a:bodyPr/>
          <a:lstStyle/>
          <a:p>
            <a:fld id="{ACF67B19-02F2-48C1-993D-3D5388EDBA9B}" type="slidenum">
              <a:rPr lang="fr-FR" smtClean="0"/>
              <a:t>36</a:t>
            </a:fld>
            <a:endParaRPr lang="fr-FR"/>
          </a:p>
        </p:txBody>
      </p:sp>
    </p:spTree>
    <p:extLst>
      <p:ext uri="{BB962C8B-B14F-4D97-AF65-F5344CB8AC3E}">
        <p14:creationId xmlns:p14="http://schemas.microsoft.com/office/powerpoint/2010/main" val="23968955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67544" y="404664"/>
            <a:ext cx="8229600" cy="701824"/>
          </a:xfrm>
        </p:spPr>
        <p:txBody>
          <a:bodyPr>
            <a:normAutofit/>
          </a:bodyPr>
          <a:lstStyle/>
          <a:p>
            <a:pPr eaLnBrk="1" fontAlgn="auto" hangingPunct="1">
              <a:spcAft>
                <a:spcPts val="0"/>
              </a:spcAft>
              <a:defRPr/>
            </a:pPr>
            <a:r>
              <a:rPr lang="fr-FR" sz="2200" b="1" dirty="0">
                <a:solidFill>
                  <a:schemeClr val="hlink"/>
                </a:solidFill>
              </a:rPr>
              <a:t/>
            </a:r>
            <a:br>
              <a:rPr lang="fr-FR" sz="2200" b="1" dirty="0">
                <a:solidFill>
                  <a:schemeClr val="hlink"/>
                </a:solidFill>
              </a:rPr>
            </a:br>
            <a:r>
              <a:rPr lang="fr-FR" sz="2200" b="1" dirty="0">
                <a:solidFill>
                  <a:schemeClr val="tx1"/>
                </a:solidFill>
              </a:rPr>
              <a:t>Évolution globale de la masse </a:t>
            </a:r>
            <a:r>
              <a:rPr lang="fr-FR" sz="2200" b="1" dirty="0" smtClean="0">
                <a:solidFill>
                  <a:schemeClr val="tx1"/>
                </a:solidFill>
              </a:rPr>
              <a:t>salariale en M€</a:t>
            </a:r>
            <a:endParaRPr lang="fr-FR" sz="2200" b="1" dirty="0">
              <a:solidFill>
                <a:schemeClr val="hlink"/>
              </a:solidFill>
            </a:endParaRPr>
          </a:p>
        </p:txBody>
      </p:sp>
      <p:sp>
        <p:nvSpPr>
          <p:cNvPr id="3" name="Flèche droite à entaille 2"/>
          <p:cNvSpPr/>
          <p:nvPr/>
        </p:nvSpPr>
        <p:spPr>
          <a:xfrm>
            <a:off x="899592" y="5085184"/>
            <a:ext cx="7128792" cy="1152128"/>
          </a:xfrm>
          <a:prstGeom prst="notchedRightArrow">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rPr>
              <a:t>+21% depuis le passage aux RCE</a:t>
            </a:r>
            <a:endParaRPr lang="fr-FR" dirty="0">
              <a:solidFill>
                <a:schemeClr val="tx1"/>
              </a:solidFill>
            </a:endParaRPr>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3987724090"/>
              </p:ext>
            </p:extLst>
          </p:nvPr>
        </p:nvGraphicFramePr>
        <p:xfrm>
          <a:off x="628650" y="1825625"/>
          <a:ext cx="7886700" cy="2971527"/>
        </p:xfrm>
        <a:graphic>
          <a:graphicData uri="http://schemas.openxmlformats.org/drawingml/2006/chart">
            <c:chart xmlns:c="http://schemas.openxmlformats.org/drawingml/2006/chart" xmlns:r="http://schemas.openxmlformats.org/officeDocument/2006/relationships" r:id="rId2"/>
          </a:graphicData>
        </a:graphic>
      </p:graphicFrame>
      <p:sp>
        <p:nvSpPr>
          <p:cNvPr id="2" name="Espace réservé du numéro de diapositive 1"/>
          <p:cNvSpPr>
            <a:spLocks noGrp="1"/>
          </p:cNvSpPr>
          <p:nvPr>
            <p:ph type="sldNum" sz="quarter" idx="12"/>
          </p:nvPr>
        </p:nvSpPr>
        <p:spPr/>
        <p:txBody>
          <a:bodyPr/>
          <a:lstStyle/>
          <a:p>
            <a:fld id="{ACF67B19-02F2-48C1-993D-3D5388EDBA9B}" type="slidenum">
              <a:rPr lang="fr-FR" smtClean="0"/>
              <a:t>37</a:t>
            </a:fld>
            <a:endParaRPr lang="fr-FR"/>
          </a:p>
        </p:txBody>
      </p:sp>
      <p:sp>
        <p:nvSpPr>
          <p:cNvPr id="5" name="ZoneTexte 4"/>
          <p:cNvSpPr txBox="1"/>
          <p:nvPr/>
        </p:nvSpPr>
        <p:spPr>
          <a:xfrm>
            <a:off x="1907704" y="3552460"/>
            <a:ext cx="648072" cy="276999"/>
          </a:xfrm>
          <a:prstGeom prst="rect">
            <a:avLst/>
          </a:prstGeom>
          <a:noFill/>
        </p:spPr>
        <p:txBody>
          <a:bodyPr wrap="square" rtlCol="0">
            <a:spAutoFit/>
          </a:bodyPr>
          <a:lstStyle/>
          <a:p>
            <a:r>
              <a:rPr lang="fr-FR" sz="1200" dirty="0" smtClean="0"/>
              <a:t>+ 4,3%</a:t>
            </a:r>
            <a:endParaRPr lang="fr-FR" sz="1200" dirty="0"/>
          </a:p>
        </p:txBody>
      </p:sp>
      <p:sp>
        <p:nvSpPr>
          <p:cNvPr id="13" name="ZoneTexte 12"/>
          <p:cNvSpPr txBox="1"/>
          <p:nvPr/>
        </p:nvSpPr>
        <p:spPr>
          <a:xfrm>
            <a:off x="2771800" y="3454420"/>
            <a:ext cx="720080" cy="276999"/>
          </a:xfrm>
          <a:prstGeom prst="rect">
            <a:avLst/>
          </a:prstGeom>
          <a:noFill/>
        </p:spPr>
        <p:txBody>
          <a:bodyPr wrap="square" rtlCol="0">
            <a:spAutoFit/>
          </a:bodyPr>
          <a:lstStyle/>
          <a:p>
            <a:r>
              <a:rPr lang="fr-FR" sz="1200" dirty="0" smtClean="0"/>
              <a:t>+ 3,3 %</a:t>
            </a:r>
            <a:endParaRPr lang="fr-FR" sz="1200" dirty="0"/>
          </a:p>
        </p:txBody>
      </p:sp>
    </p:spTree>
    <p:extLst>
      <p:ext uri="{BB962C8B-B14F-4D97-AF65-F5344CB8AC3E}">
        <p14:creationId xmlns:p14="http://schemas.microsoft.com/office/powerpoint/2010/main" val="24321696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4"/>
          <p:cNvSpPr>
            <a:spLocks noGrp="1" noChangeArrowheads="1"/>
          </p:cNvSpPr>
          <p:nvPr>
            <p:ph type="title"/>
          </p:nvPr>
        </p:nvSpPr>
        <p:spPr>
          <a:xfrm>
            <a:off x="457200" y="188640"/>
            <a:ext cx="8229600" cy="647974"/>
          </a:xfrm>
        </p:spPr>
        <p:txBody>
          <a:bodyPr>
            <a:normAutofit/>
          </a:bodyPr>
          <a:lstStyle/>
          <a:p>
            <a:pPr algn="l" eaLnBrk="1" fontAlgn="auto" hangingPunct="1">
              <a:spcAft>
                <a:spcPts val="0"/>
              </a:spcAft>
              <a:defRPr/>
            </a:pPr>
            <a:r>
              <a:rPr lang="fr-FR" sz="2200" b="1" dirty="0" smtClean="0">
                <a:solidFill>
                  <a:schemeClr val="tx1"/>
                </a:solidFill>
              </a:rPr>
              <a:t>Décomposition </a:t>
            </a:r>
            <a:r>
              <a:rPr lang="fr-FR" sz="2200" b="1" dirty="0">
                <a:solidFill>
                  <a:schemeClr val="tx1"/>
                </a:solidFill>
              </a:rPr>
              <a:t>de la masse </a:t>
            </a:r>
            <a:r>
              <a:rPr lang="fr-FR" sz="2200" b="1" dirty="0" smtClean="0">
                <a:solidFill>
                  <a:schemeClr val="tx1"/>
                </a:solidFill>
              </a:rPr>
              <a:t>salariale</a:t>
            </a:r>
            <a:endParaRPr lang="fr-FR" sz="2200" b="1" dirty="0">
              <a:solidFill>
                <a:schemeClr val="tx1"/>
              </a:solidFill>
            </a:endParaRPr>
          </a:p>
        </p:txBody>
      </p:sp>
      <p:graphicFrame>
        <p:nvGraphicFramePr>
          <p:cNvPr id="7" name="Graphique 6"/>
          <p:cNvGraphicFramePr>
            <a:graphicFrameLocks/>
          </p:cNvGraphicFramePr>
          <p:nvPr>
            <p:extLst>
              <p:ext uri="{D42A27DB-BD31-4B8C-83A1-F6EECF244321}">
                <p14:modId xmlns:p14="http://schemas.microsoft.com/office/powerpoint/2010/main" val="2038113917"/>
              </p:ext>
            </p:extLst>
          </p:nvPr>
        </p:nvGraphicFramePr>
        <p:xfrm>
          <a:off x="251520" y="692696"/>
          <a:ext cx="3816424" cy="30243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Espace réservé du contenu 7"/>
          <p:cNvGraphicFramePr>
            <a:graphicFrameLocks noGrp="1"/>
          </p:cNvGraphicFramePr>
          <p:nvPr>
            <p:ph sz="half" idx="2"/>
            <p:extLst>
              <p:ext uri="{D42A27DB-BD31-4B8C-83A1-F6EECF244321}">
                <p14:modId xmlns:p14="http://schemas.microsoft.com/office/powerpoint/2010/main" val="2249924350"/>
              </p:ext>
            </p:extLst>
          </p:nvPr>
        </p:nvGraphicFramePr>
        <p:xfrm>
          <a:off x="4006280" y="1628800"/>
          <a:ext cx="5030216" cy="41044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Graphique 10"/>
          <p:cNvGraphicFramePr>
            <a:graphicFrameLocks/>
          </p:cNvGraphicFramePr>
          <p:nvPr>
            <p:extLst>
              <p:ext uri="{D42A27DB-BD31-4B8C-83A1-F6EECF244321}">
                <p14:modId xmlns:p14="http://schemas.microsoft.com/office/powerpoint/2010/main" val="3727594869"/>
              </p:ext>
            </p:extLst>
          </p:nvPr>
        </p:nvGraphicFramePr>
        <p:xfrm>
          <a:off x="-216024" y="3501008"/>
          <a:ext cx="4572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2" name="Espace réservé du numéro de diapositive 1"/>
          <p:cNvSpPr>
            <a:spLocks noGrp="1"/>
          </p:cNvSpPr>
          <p:nvPr>
            <p:ph type="sldNum" sz="quarter" idx="12"/>
          </p:nvPr>
        </p:nvSpPr>
        <p:spPr/>
        <p:txBody>
          <a:bodyPr/>
          <a:lstStyle/>
          <a:p>
            <a:fld id="{ACF67B19-02F2-48C1-993D-3D5388EDBA9B}" type="slidenum">
              <a:rPr lang="fr-FR" smtClean="0"/>
              <a:t>38</a:t>
            </a:fld>
            <a:endParaRPr lang="fr-FR"/>
          </a:p>
        </p:txBody>
      </p:sp>
    </p:spTree>
    <p:extLst>
      <p:ext uri="{BB962C8B-B14F-4D97-AF65-F5344CB8AC3E}">
        <p14:creationId xmlns:p14="http://schemas.microsoft.com/office/powerpoint/2010/main" val="40604091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4"/>
          <p:cNvSpPr txBox="1">
            <a:spLocks/>
          </p:cNvSpPr>
          <p:nvPr/>
        </p:nvSpPr>
        <p:spPr>
          <a:xfrm>
            <a:off x="395536" y="228006"/>
            <a:ext cx="7886700" cy="3995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200" b="1" dirty="0" smtClean="0"/>
              <a:t>Rémunérations nettes moyennes </a:t>
            </a:r>
            <a:r>
              <a:rPr lang="fr-FR" sz="1200" b="1" i="1" dirty="0" smtClean="0"/>
              <a:t>(primes incluses)</a:t>
            </a:r>
            <a:endParaRPr lang="fr-FR" sz="1200" b="1" i="1" dirty="0"/>
          </a:p>
        </p:txBody>
      </p:sp>
      <p:sp>
        <p:nvSpPr>
          <p:cNvPr id="3" name="Espace réservé du numéro de diapositive 2"/>
          <p:cNvSpPr>
            <a:spLocks noGrp="1"/>
          </p:cNvSpPr>
          <p:nvPr>
            <p:ph type="sldNum" sz="quarter" idx="12"/>
          </p:nvPr>
        </p:nvSpPr>
        <p:spPr/>
        <p:txBody>
          <a:bodyPr/>
          <a:lstStyle/>
          <a:p>
            <a:fld id="{ACF67B19-02F2-48C1-993D-3D5388EDBA9B}" type="slidenum">
              <a:rPr lang="fr-FR" smtClean="0"/>
              <a:t>39</a:t>
            </a:fld>
            <a:endParaRPr lang="fr-FR"/>
          </a:p>
        </p:txBody>
      </p:sp>
      <p:graphicFrame>
        <p:nvGraphicFramePr>
          <p:cNvPr id="7" name="Graphique 6"/>
          <p:cNvGraphicFramePr>
            <a:graphicFrameLocks/>
          </p:cNvGraphicFramePr>
          <p:nvPr>
            <p:extLst>
              <p:ext uri="{D42A27DB-BD31-4B8C-83A1-F6EECF244321}">
                <p14:modId xmlns:p14="http://schemas.microsoft.com/office/powerpoint/2010/main" val="4103834498"/>
              </p:ext>
            </p:extLst>
          </p:nvPr>
        </p:nvGraphicFramePr>
        <p:xfrm>
          <a:off x="2483768" y="836712"/>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aphique 7"/>
          <p:cNvGraphicFramePr>
            <a:graphicFrameLocks/>
          </p:cNvGraphicFramePr>
          <p:nvPr>
            <p:extLst>
              <p:ext uri="{D42A27DB-BD31-4B8C-83A1-F6EECF244321}">
                <p14:modId xmlns:p14="http://schemas.microsoft.com/office/powerpoint/2010/main" val="965834245"/>
              </p:ext>
            </p:extLst>
          </p:nvPr>
        </p:nvGraphicFramePr>
        <p:xfrm>
          <a:off x="107504" y="3789040"/>
          <a:ext cx="3218547" cy="20632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8"/>
          <p:cNvGraphicFramePr>
            <a:graphicFrameLocks/>
          </p:cNvGraphicFramePr>
          <p:nvPr>
            <p:extLst>
              <p:ext uri="{D42A27DB-BD31-4B8C-83A1-F6EECF244321}">
                <p14:modId xmlns:p14="http://schemas.microsoft.com/office/powerpoint/2010/main" val="631001617"/>
              </p:ext>
            </p:extLst>
          </p:nvPr>
        </p:nvGraphicFramePr>
        <p:xfrm>
          <a:off x="3491880" y="3613151"/>
          <a:ext cx="498997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75195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7087" y="264757"/>
            <a:ext cx="8229600" cy="505254"/>
          </a:xfrm>
        </p:spPr>
        <p:style>
          <a:lnRef idx="0">
            <a:schemeClr val="accent6"/>
          </a:lnRef>
          <a:fillRef idx="3">
            <a:schemeClr val="accent6"/>
          </a:fillRef>
          <a:effectRef idx="3">
            <a:schemeClr val="accent6"/>
          </a:effectRef>
          <a:fontRef idx="minor">
            <a:schemeClr val="lt1"/>
          </a:fontRef>
        </p:style>
        <p:txBody>
          <a:bodyPr>
            <a:normAutofit/>
          </a:bodyPr>
          <a:lstStyle/>
          <a:p>
            <a:pPr algn="ctr"/>
            <a:r>
              <a:rPr lang="fr-FR" sz="2000" b="1" spc="0" dirty="0" smtClean="0">
                <a:solidFill>
                  <a:schemeClr val="bg1"/>
                </a:solidFill>
                <a:latin typeface="Arial Black" panose="020B0A04020102020204" pitchFamily="34" charset="0"/>
                <a:cs typeface="MV Boli" panose="02000500030200090000" pitchFamily="2" charset="0"/>
              </a:rPr>
              <a:t>Cartographie générale</a:t>
            </a:r>
            <a:endParaRPr lang="fr-FR" sz="2000" b="1" spc="0" dirty="0">
              <a:solidFill>
                <a:schemeClr val="bg1"/>
              </a:solidFill>
              <a:latin typeface="Arial Black" panose="020B0A04020102020204" pitchFamily="34" charset="0"/>
              <a:cs typeface="MV Boli" panose="02000500030200090000" pitchFamily="2" charset="0"/>
            </a:endParaRPr>
          </a:p>
        </p:txBody>
      </p:sp>
      <p:graphicFrame>
        <p:nvGraphicFramePr>
          <p:cNvPr id="4" name="Tableau 3"/>
          <p:cNvGraphicFramePr>
            <a:graphicFrameLocks noGrp="1"/>
          </p:cNvGraphicFramePr>
          <p:nvPr>
            <p:extLst>
              <p:ext uri="{D42A27DB-BD31-4B8C-83A1-F6EECF244321}">
                <p14:modId xmlns:p14="http://schemas.microsoft.com/office/powerpoint/2010/main" val="867566040"/>
              </p:ext>
            </p:extLst>
          </p:nvPr>
        </p:nvGraphicFramePr>
        <p:xfrm>
          <a:off x="1167022" y="5589240"/>
          <a:ext cx="7077386" cy="520060"/>
        </p:xfrm>
        <a:graphic>
          <a:graphicData uri="http://schemas.openxmlformats.org/drawingml/2006/table">
            <a:tbl>
              <a:tblPr firstCol="1" bandRow="1">
                <a:tableStyleId>{69012ECD-51FC-41F1-AA8D-1B2483CD663E}</a:tableStyleId>
              </a:tblPr>
              <a:tblGrid>
                <a:gridCol w="4158412">
                  <a:extLst>
                    <a:ext uri="{9D8B030D-6E8A-4147-A177-3AD203B41FA5}">
                      <a16:colId xmlns:a16="http://schemas.microsoft.com/office/drawing/2014/main" val="20000"/>
                    </a:ext>
                  </a:extLst>
                </a:gridCol>
                <a:gridCol w="2918974">
                  <a:extLst>
                    <a:ext uri="{9D8B030D-6E8A-4147-A177-3AD203B41FA5}">
                      <a16:colId xmlns:a16="http://schemas.microsoft.com/office/drawing/2014/main" val="20001"/>
                    </a:ext>
                  </a:extLst>
                </a:gridCol>
              </a:tblGrid>
              <a:tr h="360040">
                <a:tc>
                  <a:txBody>
                    <a:bodyPr/>
                    <a:lstStyle/>
                    <a:p>
                      <a:pPr>
                        <a:spcAft>
                          <a:spcPts val="0"/>
                        </a:spcAft>
                      </a:pPr>
                      <a:r>
                        <a:rPr lang="fr-FR" sz="1050" dirty="0">
                          <a:effectLst/>
                        </a:rPr>
                        <a:t>MASSE SALARIALE GLOBALE</a:t>
                      </a:r>
                      <a:endParaRPr lang="fr-FR" sz="1050" dirty="0">
                        <a:effectLst/>
                        <a:latin typeface="Century Gothic"/>
                        <a:ea typeface="Times New Roman"/>
                        <a:cs typeface="Times New Roman"/>
                      </a:endParaRPr>
                    </a:p>
                  </a:txBody>
                  <a:tcPr marL="68580" marR="68580" marT="0" marB="0"/>
                </a:tc>
                <a:tc>
                  <a:txBody>
                    <a:bodyPr/>
                    <a:lstStyle/>
                    <a:p>
                      <a:pPr algn="r">
                        <a:spcAft>
                          <a:spcPts val="0"/>
                        </a:spcAft>
                      </a:pPr>
                      <a:r>
                        <a:rPr lang="fr-FR" sz="1050" b="1" dirty="0" smtClean="0">
                          <a:effectLst/>
                        </a:rPr>
                        <a:t>62,45 </a:t>
                      </a:r>
                      <a:r>
                        <a:rPr lang="fr-FR" sz="1050" b="1" dirty="0">
                          <a:effectLst/>
                        </a:rPr>
                        <a:t>M€</a:t>
                      </a:r>
                      <a:r>
                        <a:rPr lang="fr-FR" sz="1050" dirty="0">
                          <a:effectLst/>
                        </a:rPr>
                        <a:t> </a:t>
                      </a:r>
                      <a:r>
                        <a:rPr lang="fr-FR" sz="1000" dirty="0">
                          <a:effectLst/>
                        </a:rPr>
                        <a:t>(soit </a:t>
                      </a:r>
                      <a:r>
                        <a:rPr lang="fr-FR" sz="1000" dirty="0" smtClean="0">
                          <a:effectLst/>
                        </a:rPr>
                        <a:t>83,48% du budget sur la base des recettes encaissables)</a:t>
                      </a:r>
                      <a:endParaRPr lang="fr-FR" sz="1050" dirty="0">
                        <a:effectLst/>
                        <a:latin typeface="Century Gothic"/>
                        <a:ea typeface="Times New Roman"/>
                        <a:cs typeface="Times New Roman"/>
                      </a:endParaRPr>
                    </a:p>
                  </a:txBody>
                  <a:tcPr marL="68580" marR="68580" marT="0" marB="0"/>
                </a:tc>
                <a:extLst>
                  <a:ext uri="{0D108BD9-81ED-4DB2-BD59-A6C34878D82A}">
                    <a16:rowId xmlns:a16="http://schemas.microsoft.com/office/drawing/2014/main" val="10000"/>
                  </a:ext>
                </a:extLst>
              </a:tr>
              <a:tr h="0">
                <a:tc>
                  <a:txBody>
                    <a:bodyPr/>
                    <a:lstStyle/>
                    <a:p>
                      <a:pPr>
                        <a:spcAft>
                          <a:spcPts val="0"/>
                        </a:spcAft>
                      </a:pPr>
                      <a:r>
                        <a:rPr lang="fr-FR" sz="1050" dirty="0">
                          <a:effectLst/>
                        </a:rPr>
                        <a:t>BUDGET GLOBAL EXECUTE DE L’ETABLISSEMENT </a:t>
                      </a:r>
                      <a:endParaRPr lang="fr-FR" sz="1050" dirty="0">
                        <a:effectLst/>
                        <a:latin typeface="Century Gothic"/>
                        <a:ea typeface="Times New Roman"/>
                        <a:cs typeface="Times New Roman"/>
                      </a:endParaRPr>
                    </a:p>
                  </a:txBody>
                  <a:tcPr marL="68580" marR="68580" marT="0" marB="0"/>
                </a:tc>
                <a:tc>
                  <a:txBody>
                    <a:bodyPr/>
                    <a:lstStyle/>
                    <a:p>
                      <a:pPr algn="r">
                        <a:spcAft>
                          <a:spcPts val="0"/>
                        </a:spcAft>
                      </a:pPr>
                      <a:r>
                        <a:rPr lang="fr-FR" sz="1050" b="1" dirty="0" smtClean="0">
                          <a:effectLst/>
                        </a:rPr>
                        <a:t>79,16 </a:t>
                      </a:r>
                      <a:r>
                        <a:rPr lang="fr-FR" sz="1050" b="1" dirty="0">
                          <a:effectLst/>
                        </a:rPr>
                        <a:t>M€</a:t>
                      </a:r>
                      <a:endParaRPr lang="fr-FR" sz="1050" b="1" dirty="0">
                        <a:effectLst/>
                        <a:latin typeface="Century Gothic"/>
                        <a:ea typeface="Times New Roman"/>
                        <a:cs typeface="Times New Roman"/>
                      </a:endParaRPr>
                    </a:p>
                  </a:txBody>
                  <a:tcPr marL="68580" marR="68580" marT="0" marB="0"/>
                </a:tc>
                <a:extLst>
                  <a:ext uri="{0D108BD9-81ED-4DB2-BD59-A6C34878D82A}">
                    <a16:rowId xmlns:a16="http://schemas.microsoft.com/office/drawing/2014/main" val="10001"/>
                  </a:ext>
                </a:extLst>
              </a:tr>
            </a:tbl>
          </a:graphicData>
        </a:graphic>
      </p:graphicFrame>
      <p:grpSp>
        <p:nvGrpSpPr>
          <p:cNvPr id="7" name="Groupe 6"/>
          <p:cNvGrpSpPr/>
          <p:nvPr/>
        </p:nvGrpSpPr>
        <p:grpSpPr>
          <a:xfrm>
            <a:off x="1110920" y="1496245"/>
            <a:ext cx="6984776" cy="3835232"/>
            <a:chOff x="0" y="0"/>
            <a:chExt cx="6889425" cy="3333574"/>
          </a:xfrm>
        </p:grpSpPr>
        <p:sp>
          <p:nvSpPr>
            <p:cNvPr id="8" name="Rectangle à coins arrondis 7"/>
            <p:cNvSpPr/>
            <p:nvPr/>
          </p:nvSpPr>
          <p:spPr>
            <a:xfrm>
              <a:off x="0" y="669852"/>
              <a:ext cx="6889277" cy="499731"/>
            </a:xfrm>
            <a:prstGeom prst="roundRect">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fr-FR" sz="1100" b="1" dirty="0" smtClean="0">
                  <a:effectLst/>
                  <a:ea typeface="Times New Roman"/>
                  <a:cs typeface="Times New Roman"/>
                </a:rPr>
                <a:t>905 </a:t>
              </a:r>
              <a:r>
                <a:rPr lang="fr-FR" sz="1100" b="1" dirty="0">
                  <a:effectLst/>
                  <a:ea typeface="Times New Roman"/>
                  <a:cs typeface="Times New Roman"/>
                </a:rPr>
                <a:t>Personnels</a:t>
              </a:r>
              <a:endParaRPr lang="fr-FR" sz="900" dirty="0">
                <a:effectLst/>
                <a:ea typeface="Times New Roman"/>
                <a:cs typeface="Times New Roman"/>
              </a:endParaRPr>
            </a:p>
          </p:txBody>
        </p:sp>
        <p:sp>
          <p:nvSpPr>
            <p:cNvPr id="9" name="Rectangle à coins arrondis 8"/>
            <p:cNvSpPr/>
            <p:nvPr/>
          </p:nvSpPr>
          <p:spPr>
            <a:xfrm>
              <a:off x="0" y="1265275"/>
              <a:ext cx="3210560" cy="903605"/>
            </a:xfrm>
            <a:prstGeom prst="roundRect">
              <a:avLst/>
            </a:prstGeom>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fr-FR" sz="1000" b="1" dirty="0" smtClean="0">
                  <a:ea typeface="Times New Roman"/>
                  <a:cs typeface="Times New Roman"/>
                </a:rPr>
                <a:t>483</a:t>
              </a:r>
              <a:r>
                <a:rPr lang="fr-FR" sz="1000" b="1" dirty="0" smtClean="0">
                  <a:effectLst/>
                  <a:ea typeface="Times New Roman"/>
                  <a:cs typeface="Times New Roman"/>
                </a:rPr>
                <a:t> </a:t>
              </a:r>
              <a:r>
                <a:rPr lang="fr-FR" sz="1000" b="1" dirty="0">
                  <a:effectLst/>
                  <a:ea typeface="Times New Roman"/>
                  <a:cs typeface="Times New Roman"/>
                </a:rPr>
                <a:t>Enseignants (</a:t>
              </a:r>
              <a:r>
                <a:rPr lang="fr-FR" sz="1000" b="1" dirty="0" smtClean="0">
                  <a:effectLst/>
                  <a:ea typeface="Times New Roman"/>
                  <a:cs typeface="Times New Roman"/>
                </a:rPr>
                <a:t>53%)</a:t>
              </a:r>
              <a:endParaRPr lang="fr-FR" sz="900" dirty="0">
                <a:effectLst/>
                <a:ea typeface="Times New Roman"/>
                <a:cs typeface="Times New Roman"/>
              </a:endParaRPr>
            </a:p>
          </p:txBody>
        </p:sp>
        <p:sp>
          <p:nvSpPr>
            <p:cNvPr id="10" name="Rectangle à coins arrondis 9"/>
            <p:cNvSpPr/>
            <p:nvPr/>
          </p:nvSpPr>
          <p:spPr>
            <a:xfrm>
              <a:off x="3678865" y="1254642"/>
              <a:ext cx="3210560" cy="903605"/>
            </a:xfrm>
            <a:prstGeom prst="roundRect">
              <a:avLst/>
            </a:prstGeom>
            <a:ln/>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fr-FR" sz="1000" b="1" dirty="0" smtClean="0">
                  <a:effectLst/>
                  <a:ea typeface="Times New Roman"/>
                  <a:cs typeface="Times New Roman"/>
                </a:rPr>
                <a:t>422 </a:t>
              </a:r>
              <a:r>
                <a:rPr lang="fr-FR" sz="1000" b="1" dirty="0">
                  <a:effectLst/>
                  <a:ea typeface="Times New Roman"/>
                  <a:cs typeface="Times New Roman"/>
                </a:rPr>
                <a:t>BIATSS (</a:t>
              </a:r>
              <a:r>
                <a:rPr lang="fr-FR" sz="1000" b="1" dirty="0" smtClean="0">
                  <a:effectLst/>
                  <a:ea typeface="Times New Roman"/>
                  <a:cs typeface="Times New Roman"/>
                </a:rPr>
                <a:t>47%)</a:t>
              </a:r>
              <a:endParaRPr lang="fr-FR" sz="900" dirty="0">
                <a:effectLst/>
                <a:ea typeface="Times New Roman"/>
                <a:cs typeface="Times New Roman"/>
              </a:endParaRPr>
            </a:p>
          </p:txBody>
        </p:sp>
        <p:sp>
          <p:nvSpPr>
            <p:cNvPr id="11" name="Rogner un rectangle avec un coin diagonal 10"/>
            <p:cNvSpPr/>
            <p:nvPr/>
          </p:nvSpPr>
          <p:spPr>
            <a:xfrm>
              <a:off x="375703" y="2327107"/>
              <a:ext cx="1105535" cy="988695"/>
            </a:xfrm>
            <a:prstGeom prst="snip2DiagRect">
              <a:avLst/>
            </a:prstGeom>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fr-FR" sz="900" b="1" dirty="0" smtClean="0">
                  <a:effectLst/>
                  <a:ea typeface="Times New Roman"/>
                  <a:cs typeface="Times New Roman"/>
                </a:rPr>
                <a:t>115 Enseignants</a:t>
              </a:r>
              <a:endParaRPr lang="fr-FR" sz="900" dirty="0">
                <a:effectLst/>
                <a:ea typeface="Times New Roman"/>
                <a:cs typeface="Times New Roman"/>
              </a:endParaRPr>
            </a:p>
            <a:p>
              <a:pPr algn="ctr">
                <a:spcAft>
                  <a:spcPts val="0"/>
                </a:spcAft>
              </a:pPr>
              <a:r>
                <a:rPr lang="fr-FR" sz="900" b="1" dirty="0">
                  <a:effectLst/>
                  <a:ea typeface="Times New Roman"/>
                  <a:cs typeface="Times New Roman"/>
                </a:rPr>
                <a:t>Contractuels</a:t>
              </a:r>
              <a:endParaRPr lang="fr-FR" sz="900" dirty="0">
                <a:effectLst/>
                <a:ea typeface="Times New Roman"/>
                <a:cs typeface="Times New Roman"/>
              </a:endParaRPr>
            </a:p>
            <a:p>
              <a:pPr algn="ctr">
                <a:spcAft>
                  <a:spcPts val="0"/>
                </a:spcAft>
              </a:pPr>
              <a:r>
                <a:rPr lang="fr-FR" sz="900" b="1" dirty="0" smtClean="0">
                  <a:effectLst/>
                  <a:ea typeface="Times New Roman"/>
                  <a:cs typeface="Times New Roman"/>
                </a:rPr>
                <a:t>(24%)</a:t>
              </a:r>
            </a:p>
            <a:p>
              <a:pPr algn="ctr">
                <a:spcAft>
                  <a:spcPts val="0"/>
                </a:spcAft>
              </a:pPr>
              <a:r>
                <a:rPr lang="fr-FR" sz="900" b="1" dirty="0" smtClean="0">
                  <a:ea typeface="Times New Roman"/>
                  <a:cs typeface="Times New Roman"/>
                </a:rPr>
                <a:t>Dont 2 CDI</a:t>
              </a:r>
              <a:endParaRPr lang="fr-FR" sz="900" dirty="0">
                <a:effectLst/>
                <a:ea typeface="Times New Roman"/>
                <a:cs typeface="Times New Roman"/>
              </a:endParaRPr>
            </a:p>
          </p:txBody>
        </p:sp>
        <p:sp>
          <p:nvSpPr>
            <p:cNvPr id="13" name="Rogner un rectangle avec un coin diagonal 12"/>
            <p:cNvSpPr/>
            <p:nvPr/>
          </p:nvSpPr>
          <p:spPr>
            <a:xfrm>
              <a:off x="1827360" y="2344879"/>
              <a:ext cx="1105535" cy="988695"/>
            </a:xfrm>
            <a:prstGeom prst="snip2DiagRect">
              <a:avLst/>
            </a:prstGeom>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fr-FR" sz="900" b="1" dirty="0" smtClean="0">
                  <a:effectLst/>
                  <a:ea typeface="Times New Roman"/>
                  <a:cs typeface="Times New Roman"/>
                </a:rPr>
                <a:t>368 Enseignants</a:t>
              </a:r>
              <a:endParaRPr lang="fr-FR" sz="900" dirty="0">
                <a:effectLst/>
                <a:ea typeface="Times New Roman"/>
                <a:cs typeface="Times New Roman"/>
              </a:endParaRPr>
            </a:p>
            <a:p>
              <a:pPr algn="ctr">
                <a:spcAft>
                  <a:spcPts val="0"/>
                </a:spcAft>
              </a:pPr>
              <a:r>
                <a:rPr lang="fr-FR" sz="900" b="1" dirty="0" smtClean="0">
                  <a:effectLst/>
                  <a:ea typeface="Times New Roman"/>
                  <a:cs typeface="Times New Roman"/>
                </a:rPr>
                <a:t>titulaires</a:t>
              </a:r>
              <a:endParaRPr lang="fr-FR" sz="900" dirty="0">
                <a:effectLst/>
                <a:ea typeface="Times New Roman"/>
                <a:cs typeface="Times New Roman"/>
              </a:endParaRPr>
            </a:p>
            <a:p>
              <a:pPr algn="ctr">
                <a:spcAft>
                  <a:spcPts val="0"/>
                </a:spcAft>
              </a:pPr>
              <a:r>
                <a:rPr lang="fr-FR" sz="900" b="1" dirty="0" smtClean="0">
                  <a:effectLst/>
                  <a:ea typeface="Times New Roman"/>
                  <a:cs typeface="Times New Roman"/>
                </a:rPr>
                <a:t>(76%)</a:t>
              </a:r>
              <a:endParaRPr lang="fr-FR" sz="900" dirty="0">
                <a:effectLst/>
                <a:ea typeface="Times New Roman"/>
                <a:cs typeface="Times New Roman"/>
              </a:endParaRPr>
            </a:p>
          </p:txBody>
        </p:sp>
        <p:sp>
          <p:nvSpPr>
            <p:cNvPr id="14" name="Rogner un rectangle avec un coin diagonal 13"/>
            <p:cNvSpPr/>
            <p:nvPr/>
          </p:nvSpPr>
          <p:spPr>
            <a:xfrm>
              <a:off x="3976576" y="2275368"/>
              <a:ext cx="1105535" cy="988695"/>
            </a:xfrm>
            <a:prstGeom prst="snip2DiagRect">
              <a:avLst/>
            </a:prstGeom>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fr-FR" sz="900" b="1" dirty="0" smtClean="0">
                  <a:effectLst/>
                  <a:ea typeface="Times New Roman"/>
                  <a:cs typeface="Times New Roman"/>
                </a:rPr>
                <a:t>124</a:t>
              </a:r>
              <a:endParaRPr lang="fr-FR" sz="900" dirty="0">
                <a:effectLst/>
                <a:ea typeface="Times New Roman"/>
                <a:cs typeface="Times New Roman"/>
              </a:endParaRPr>
            </a:p>
            <a:p>
              <a:pPr algn="ctr">
                <a:spcAft>
                  <a:spcPts val="0"/>
                </a:spcAft>
              </a:pPr>
              <a:r>
                <a:rPr lang="fr-FR" sz="900" b="1" dirty="0">
                  <a:effectLst/>
                  <a:ea typeface="Times New Roman"/>
                  <a:cs typeface="Times New Roman"/>
                </a:rPr>
                <a:t>Contractuels</a:t>
              </a:r>
              <a:endParaRPr lang="fr-FR" sz="900" dirty="0">
                <a:effectLst/>
                <a:ea typeface="Times New Roman"/>
                <a:cs typeface="Times New Roman"/>
              </a:endParaRPr>
            </a:p>
            <a:p>
              <a:pPr algn="ctr">
                <a:spcAft>
                  <a:spcPts val="0"/>
                </a:spcAft>
              </a:pPr>
              <a:r>
                <a:rPr lang="fr-FR" sz="900" b="1" dirty="0" smtClean="0">
                  <a:effectLst/>
                  <a:ea typeface="Times New Roman"/>
                  <a:cs typeface="Times New Roman"/>
                </a:rPr>
                <a:t>(</a:t>
              </a:r>
              <a:r>
                <a:rPr lang="fr-FR" sz="900" b="1" dirty="0" smtClean="0">
                  <a:ea typeface="Times New Roman"/>
                  <a:cs typeface="Times New Roman"/>
                </a:rPr>
                <a:t>29</a:t>
              </a:r>
              <a:r>
                <a:rPr lang="fr-FR" sz="900" b="1" dirty="0" smtClean="0">
                  <a:effectLst/>
                  <a:ea typeface="Times New Roman"/>
                  <a:cs typeface="Times New Roman"/>
                </a:rPr>
                <a:t>%)</a:t>
              </a:r>
            </a:p>
            <a:p>
              <a:pPr algn="ctr">
                <a:spcAft>
                  <a:spcPts val="0"/>
                </a:spcAft>
              </a:pPr>
              <a:r>
                <a:rPr lang="fr-FR" sz="900" b="1" dirty="0" smtClean="0">
                  <a:ea typeface="Times New Roman"/>
                  <a:cs typeface="Times New Roman"/>
                </a:rPr>
                <a:t>Dont 23 CDI</a:t>
              </a:r>
              <a:endParaRPr lang="fr-FR" sz="900" dirty="0">
                <a:effectLst/>
                <a:ea typeface="Times New Roman"/>
                <a:cs typeface="Times New Roman"/>
              </a:endParaRPr>
            </a:p>
          </p:txBody>
        </p:sp>
        <p:sp>
          <p:nvSpPr>
            <p:cNvPr id="15" name="Rogner un rectangle avec un coin diagonal 14"/>
            <p:cNvSpPr/>
            <p:nvPr/>
          </p:nvSpPr>
          <p:spPr>
            <a:xfrm>
              <a:off x="5401339" y="2264735"/>
              <a:ext cx="1105535" cy="988695"/>
            </a:xfrm>
            <a:prstGeom prst="snip2DiagRect">
              <a:avLst/>
            </a:prstGeom>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fr-FR" sz="900" b="1" dirty="0" smtClean="0">
                  <a:ea typeface="Times New Roman"/>
                  <a:cs typeface="Times New Roman"/>
                </a:rPr>
                <a:t>298</a:t>
              </a:r>
              <a:endParaRPr lang="fr-FR" sz="900" dirty="0">
                <a:effectLst/>
                <a:ea typeface="Times New Roman"/>
                <a:cs typeface="Times New Roman"/>
              </a:endParaRPr>
            </a:p>
            <a:p>
              <a:pPr algn="ctr">
                <a:spcAft>
                  <a:spcPts val="0"/>
                </a:spcAft>
              </a:pPr>
              <a:r>
                <a:rPr lang="fr-FR" sz="900" b="1" dirty="0">
                  <a:effectLst/>
                  <a:ea typeface="Times New Roman"/>
                  <a:cs typeface="Times New Roman"/>
                </a:rPr>
                <a:t>Titulaires</a:t>
              </a:r>
              <a:endParaRPr lang="fr-FR" sz="900" dirty="0">
                <a:effectLst/>
                <a:ea typeface="Times New Roman"/>
                <a:cs typeface="Times New Roman"/>
              </a:endParaRPr>
            </a:p>
            <a:p>
              <a:pPr algn="ctr">
                <a:spcAft>
                  <a:spcPts val="0"/>
                </a:spcAft>
              </a:pPr>
              <a:r>
                <a:rPr lang="fr-FR" sz="900" b="1" dirty="0" smtClean="0">
                  <a:effectLst/>
                  <a:ea typeface="Times New Roman"/>
                  <a:cs typeface="Times New Roman"/>
                </a:rPr>
                <a:t>(</a:t>
              </a:r>
              <a:r>
                <a:rPr lang="fr-FR" sz="900" b="1" dirty="0" smtClean="0">
                  <a:ea typeface="Times New Roman"/>
                  <a:cs typeface="Times New Roman"/>
                </a:rPr>
                <a:t>71</a:t>
              </a:r>
              <a:r>
                <a:rPr lang="fr-FR" sz="900" b="1" dirty="0" smtClean="0">
                  <a:effectLst/>
                  <a:ea typeface="Times New Roman"/>
                  <a:cs typeface="Times New Roman"/>
                </a:rPr>
                <a:t>%)</a:t>
              </a:r>
              <a:endParaRPr lang="fr-FR" sz="900" dirty="0">
                <a:effectLst/>
                <a:ea typeface="Times New Roman"/>
                <a:cs typeface="Times New Roman"/>
              </a:endParaRPr>
            </a:p>
          </p:txBody>
        </p:sp>
        <p:sp>
          <p:nvSpPr>
            <p:cNvPr id="16" name="Rectangle à coins arrondis 15"/>
            <p:cNvSpPr/>
            <p:nvPr/>
          </p:nvSpPr>
          <p:spPr>
            <a:xfrm>
              <a:off x="0" y="0"/>
              <a:ext cx="2945130" cy="563245"/>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fr-FR" sz="900" b="1" dirty="0" smtClean="0">
                  <a:effectLst/>
                  <a:ea typeface="Times New Roman"/>
                  <a:cs typeface="Times New Roman"/>
                </a:rPr>
                <a:t>53% </a:t>
              </a:r>
              <a:r>
                <a:rPr lang="fr-FR" sz="900" b="1" dirty="0">
                  <a:effectLst/>
                  <a:ea typeface="Times New Roman"/>
                  <a:cs typeface="Times New Roman"/>
                </a:rPr>
                <a:t>de femmes</a:t>
              </a:r>
              <a:endParaRPr lang="fr-FR" sz="900" dirty="0">
                <a:effectLst/>
                <a:ea typeface="Times New Roman"/>
                <a:cs typeface="Times New Roman"/>
              </a:endParaRPr>
            </a:p>
          </p:txBody>
        </p:sp>
        <p:sp>
          <p:nvSpPr>
            <p:cNvPr id="17" name="Rectangle à coins arrondis 16"/>
            <p:cNvSpPr/>
            <p:nvPr/>
          </p:nvSpPr>
          <p:spPr>
            <a:xfrm>
              <a:off x="3870251" y="10633"/>
              <a:ext cx="2945130" cy="563245"/>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fr-FR" sz="900" b="1" dirty="0" smtClean="0">
                  <a:effectLst/>
                  <a:ea typeface="Times New Roman"/>
                  <a:cs typeface="Times New Roman"/>
                </a:rPr>
                <a:t>47% </a:t>
              </a:r>
              <a:r>
                <a:rPr lang="fr-FR" sz="900" b="1" dirty="0">
                  <a:effectLst/>
                  <a:ea typeface="Times New Roman"/>
                  <a:cs typeface="Times New Roman"/>
                </a:rPr>
                <a:t>d’hommes</a:t>
              </a:r>
              <a:endParaRPr lang="fr-FR" sz="900" dirty="0">
                <a:effectLst/>
                <a:ea typeface="Times New Roman"/>
                <a:cs typeface="Times New Roman"/>
              </a:endParaRPr>
            </a:p>
          </p:txBody>
        </p:sp>
      </p:grpSp>
      <p:sp>
        <p:nvSpPr>
          <p:cNvPr id="18" name="Rectangle à coins arrondis 17"/>
          <p:cNvSpPr/>
          <p:nvPr/>
        </p:nvSpPr>
        <p:spPr>
          <a:xfrm>
            <a:off x="107504" y="3049562"/>
            <a:ext cx="1158875" cy="796925"/>
          </a:xfrm>
          <a:prstGeom prst="wedgeRoundRectCallout">
            <a:avLst>
              <a:gd name="adj1" fmla="val 74586"/>
              <a:gd name="adj2" fmla="val -1593"/>
              <a:gd name="adj3" fmla="val 16667"/>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fr-FR" sz="900" dirty="0">
                <a:effectLst/>
                <a:ea typeface="Times New Roman"/>
                <a:cs typeface="Times New Roman"/>
              </a:rPr>
              <a:t>Dont </a:t>
            </a:r>
            <a:r>
              <a:rPr lang="fr-FR" sz="900" dirty="0" smtClean="0">
                <a:ea typeface="Times New Roman"/>
                <a:cs typeface="Times New Roman"/>
              </a:rPr>
              <a:t>40</a:t>
            </a:r>
            <a:r>
              <a:rPr lang="fr-FR" sz="900" dirty="0" smtClean="0">
                <a:effectLst/>
                <a:ea typeface="Times New Roman"/>
                <a:cs typeface="Times New Roman"/>
              </a:rPr>
              <a:t>% </a:t>
            </a:r>
            <a:r>
              <a:rPr lang="fr-FR" sz="900" dirty="0">
                <a:effectLst/>
                <a:ea typeface="Times New Roman"/>
                <a:cs typeface="Times New Roman"/>
              </a:rPr>
              <a:t>de femmes et </a:t>
            </a:r>
            <a:r>
              <a:rPr lang="fr-FR" sz="900" dirty="0" smtClean="0">
                <a:ea typeface="Times New Roman"/>
                <a:cs typeface="Times New Roman"/>
              </a:rPr>
              <a:t>60</a:t>
            </a:r>
            <a:r>
              <a:rPr lang="fr-FR" sz="900" dirty="0" smtClean="0">
                <a:effectLst/>
                <a:ea typeface="Times New Roman"/>
                <a:cs typeface="Times New Roman"/>
              </a:rPr>
              <a:t>% </a:t>
            </a:r>
            <a:r>
              <a:rPr lang="fr-FR" sz="900" dirty="0">
                <a:effectLst/>
                <a:ea typeface="Times New Roman"/>
                <a:cs typeface="Times New Roman"/>
              </a:rPr>
              <a:t>d’hommes</a:t>
            </a:r>
          </a:p>
        </p:txBody>
      </p:sp>
      <p:sp>
        <p:nvSpPr>
          <p:cNvPr id="19" name="Rectangle à coins arrondis 18"/>
          <p:cNvSpPr/>
          <p:nvPr/>
        </p:nvSpPr>
        <p:spPr>
          <a:xfrm>
            <a:off x="7884368" y="3049562"/>
            <a:ext cx="1158875" cy="795338"/>
          </a:xfrm>
          <a:prstGeom prst="wedgeRoundRectCallout">
            <a:avLst>
              <a:gd name="adj1" fmla="val -73130"/>
              <a:gd name="adj2" fmla="val -258"/>
              <a:gd name="adj3" fmla="val 16667"/>
            </a:avLst>
          </a:prstGeom>
          <a:ln/>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fr-FR" sz="900" dirty="0">
                <a:effectLst/>
                <a:ea typeface="Times New Roman"/>
                <a:cs typeface="Times New Roman"/>
              </a:rPr>
              <a:t>Dont </a:t>
            </a:r>
            <a:r>
              <a:rPr lang="fr-FR" sz="900" dirty="0" smtClean="0">
                <a:effectLst/>
                <a:ea typeface="Times New Roman"/>
                <a:cs typeface="Times New Roman"/>
              </a:rPr>
              <a:t>68% </a:t>
            </a:r>
            <a:r>
              <a:rPr lang="fr-FR" sz="900" dirty="0">
                <a:effectLst/>
                <a:ea typeface="Times New Roman"/>
                <a:cs typeface="Times New Roman"/>
              </a:rPr>
              <a:t>de femmes et </a:t>
            </a:r>
            <a:r>
              <a:rPr lang="fr-FR" sz="900" dirty="0" smtClean="0">
                <a:effectLst/>
                <a:ea typeface="Times New Roman"/>
                <a:cs typeface="Times New Roman"/>
              </a:rPr>
              <a:t>32% </a:t>
            </a:r>
            <a:r>
              <a:rPr lang="fr-FR" sz="900" dirty="0">
                <a:effectLst/>
                <a:ea typeface="Times New Roman"/>
                <a:cs typeface="Times New Roman"/>
              </a:rPr>
              <a:t>d’hommes</a:t>
            </a:r>
          </a:p>
        </p:txBody>
      </p:sp>
      <p:sp>
        <p:nvSpPr>
          <p:cNvPr id="5" name="Rectangle 17"/>
          <p:cNvSpPr>
            <a:spLocks noChangeArrowheads="1"/>
          </p:cNvSpPr>
          <p:nvPr/>
        </p:nvSpPr>
        <p:spPr bwMode="auto">
          <a:xfrm>
            <a:off x="413966" y="6206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20" name="Tableau 19"/>
          <p:cNvGraphicFramePr>
            <a:graphicFrameLocks noGrp="1"/>
          </p:cNvGraphicFramePr>
          <p:nvPr>
            <p:extLst>
              <p:ext uri="{D42A27DB-BD31-4B8C-83A1-F6EECF244321}">
                <p14:modId xmlns:p14="http://schemas.microsoft.com/office/powerpoint/2010/main" val="3752799814"/>
              </p:ext>
            </p:extLst>
          </p:nvPr>
        </p:nvGraphicFramePr>
        <p:xfrm>
          <a:off x="1491823" y="980728"/>
          <a:ext cx="6392545" cy="304800"/>
        </p:xfrm>
        <a:graphic>
          <a:graphicData uri="http://schemas.openxmlformats.org/drawingml/2006/table">
            <a:tbl>
              <a:tblPr firstCol="1" bandRow="1">
                <a:tableStyleId>{69012ECD-51FC-41F1-AA8D-1B2483CD663E}</a:tableStyleId>
              </a:tblPr>
              <a:tblGrid>
                <a:gridCol w="3195955">
                  <a:extLst>
                    <a:ext uri="{9D8B030D-6E8A-4147-A177-3AD203B41FA5}">
                      <a16:colId xmlns:a16="http://schemas.microsoft.com/office/drawing/2014/main" val="20000"/>
                    </a:ext>
                  </a:extLst>
                </a:gridCol>
                <a:gridCol w="3196590">
                  <a:extLst>
                    <a:ext uri="{9D8B030D-6E8A-4147-A177-3AD203B41FA5}">
                      <a16:colId xmlns:a16="http://schemas.microsoft.com/office/drawing/2014/main" val="20001"/>
                    </a:ext>
                  </a:extLst>
                </a:gridCol>
              </a:tblGrid>
              <a:tr h="112700">
                <a:tc>
                  <a:txBody>
                    <a:bodyPr/>
                    <a:lstStyle/>
                    <a:p>
                      <a:pPr>
                        <a:spcAft>
                          <a:spcPts val="0"/>
                        </a:spcAft>
                      </a:pPr>
                      <a:r>
                        <a:rPr lang="fr-FR" sz="1000" dirty="0">
                          <a:effectLst/>
                        </a:rPr>
                        <a:t>EFFECTIF TITULAIRES</a:t>
                      </a:r>
                      <a:endParaRPr lang="fr-FR" sz="1000" dirty="0">
                        <a:effectLst/>
                        <a:latin typeface="Century Gothic"/>
                        <a:ea typeface="Times New Roman"/>
                        <a:cs typeface="Times New Roman"/>
                      </a:endParaRPr>
                    </a:p>
                  </a:txBody>
                  <a:tcPr marL="68580" marR="68580" marT="0" marB="0" anchor="ctr"/>
                </a:tc>
                <a:tc>
                  <a:txBody>
                    <a:bodyPr/>
                    <a:lstStyle/>
                    <a:p>
                      <a:pPr algn="r">
                        <a:spcAft>
                          <a:spcPts val="0"/>
                        </a:spcAft>
                      </a:pPr>
                      <a:r>
                        <a:rPr lang="fr-FR" sz="1000" dirty="0" smtClean="0">
                          <a:effectLst/>
                        </a:rPr>
                        <a:t>666 (74%)</a:t>
                      </a:r>
                      <a:endParaRPr lang="fr-FR" sz="1000" dirty="0">
                        <a:effectLst/>
                        <a:latin typeface="Century Gothic"/>
                        <a:ea typeface="Times New Roman"/>
                        <a:cs typeface="Times New Roman"/>
                      </a:endParaRPr>
                    </a:p>
                  </a:txBody>
                  <a:tcPr marL="68580" marR="68580" marT="0" marB="0" anchor="ctr"/>
                </a:tc>
                <a:extLst>
                  <a:ext uri="{0D108BD9-81ED-4DB2-BD59-A6C34878D82A}">
                    <a16:rowId xmlns:a16="http://schemas.microsoft.com/office/drawing/2014/main" val="10000"/>
                  </a:ext>
                </a:extLst>
              </a:tr>
              <a:tr h="0">
                <a:tc>
                  <a:txBody>
                    <a:bodyPr/>
                    <a:lstStyle/>
                    <a:p>
                      <a:pPr>
                        <a:spcAft>
                          <a:spcPts val="0"/>
                        </a:spcAft>
                      </a:pPr>
                      <a:r>
                        <a:rPr lang="fr-FR" sz="1000" dirty="0">
                          <a:effectLst/>
                        </a:rPr>
                        <a:t>EFFECTIF CONTRACTUELS</a:t>
                      </a:r>
                      <a:endParaRPr lang="fr-FR" sz="1000" dirty="0">
                        <a:effectLst/>
                        <a:latin typeface="Century Gothic"/>
                        <a:ea typeface="Times New Roman"/>
                        <a:cs typeface="Times New Roman"/>
                      </a:endParaRPr>
                    </a:p>
                  </a:txBody>
                  <a:tcPr marL="68580" marR="68580" marT="0" marB="0" anchor="ctr"/>
                </a:tc>
                <a:tc>
                  <a:txBody>
                    <a:bodyPr/>
                    <a:lstStyle/>
                    <a:p>
                      <a:pPr algn="r">
                        <a:spcAft>
                          <a:spcPts val="0"/>
                        </a:spcAft>
                      </a:pPr>
                      <a:r>
                        <a:rPr lang="fr-FR" sz="1000" dirty="0" smtClean="0">
                          <a:effectLst/>
                        </a:rPr>
                        <a:t>239 (26%)</a:t>
                      </a:r>
                      <a:endParaRPr lang="fr-FR" sz="1000" dirty="0">
                        <a:effectLst/>
                        <a:latin typeface="Century Gothic"/>
                        <a:ea typeface="Times New Roman"/>
                        <a:cs typeface="Times New Roman"/>
                      </a:endParaRPr>
                    </a:p>
                  </a:txBody>
                  <a:tcPr marL="68580" marR="68580" marT="0" marB="0" anchor="ctr"/>
                </a:tc>
                <a:extLst>
                  <a:ext uri="{0D108BD9-81ED-4DB2-BD59-A6C34878D82A}">
                    <a16:rowId xmlns:a16="http://schemas.microsoft.com/office/drawing/2014/main" val="10001"/>
                  </a:ext>
                </a:extLst>
              </a:tr>
            </a:tbl>
          </a:graphicData>
        </a:graphic>
      </p:graphicFrame>
      <p:sp>
        <p:nvSpPr>
          <p:cNvPr id="3" name="Espace réservé du numéro de diapositive 2"/>
          <p:cNvSpPr>
            <a:spLocks noGrp="1"/>
          </p:cNvSpPr>
          <p:nvPr>
            <p:ph type="sldNum" sz="quarter" idx="12"/>
          </p:nvPr>
        </p:nvSpPr>
        <p:spPr/>
        <p:txBody>
          <a:bodyPr/>
          <a:lstStyle/>
          <a:p>
            <a:fld id="{ACF67B19-02F2-48C1-993D-3D5388EDBA9B}" type="slidenum">
              <a:rPr lang="fr-FR" smtClean="0"/>
              <a:t>4</a:t>
            </a:fld>
            <a:endParaRPr lang="fr-FR"/>
          </a:p>
        </p:txBody>
      </p:sp>
    </p:spTree>
    <p:extLst>
      <p:ext uri="{BB962C8B-B14F-4D97-AF65-F5344CB8AC3E}">
        <p14:creationId xmlns:p14="http://schemas.microsoft.com/office/powerpoint/2010/main" val="32677739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564904"/>
            <a:ext cx="8229600" cy="1069848"/>
          </a:xfrm>
        </p:spPr>
        <p:txBody>
          <a:bodyPr>
            <a:normAutofit fontScale="90000"/>
          </a:bodyPr>
          <a:lstStyle/>
          <a:p>
            <a:pPr algn="ctr"/>
            <a:r>
              <a:rPr lang="fr-FR" b="1"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MV Boli" panose="02000500030200090000" pitchFamily="2" charset="0"/>
              </a:rPr>
              <a:t>FORMATION CONTINUE</a:t>
            </a:r>
            <a:br>
              <a:rPr lang="fr-FR" b="1"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MV Boli" panose="02000500030200090000" pitchFamily="2" charset="0"/>
              </a:rPr>
            </a:br>
            <a:r>
              <a:rPr lang="fr-FR" b="1"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MV Boli" panose="02000500030200090000" pitchFamily="2" charset="0"/>
              </a:rPr>
              <a:t> DES PERSONNELS</a:t>
            </a:r>
            <a:endParaRPr lang="fr-FR" b="1"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MV Boli" panose="02000500030200090000" pitchFamily="2" charset="0"/>
            </a:endParaRPr>
          </a:p>
        </p:txBody>
      </p:sp>
      <p:sp>
        <p:nvSpPr>
          <p:cNvPr id="3" name="Espace réservé du numéro de diapositive 2"/>
          <p:cNvSpPr>
            <a:spLocks noGrp="1"/>
          </p:cNvSpPr>
          <p:nvPr>
            <p:ph type="sldNum" sz="quarter" idx="12"/>
          </p:nvPr>
        </p:nvSpPr>
        <p:spPr/>
        <p:txBody>
          <a:bodyPr/>
          <a:lstStyle/>
          <a:p>
            <a:fld id="{ACF67B19-02F2-48C1-993D-3D5388EDBA9B}" type="slidenum">
              <a:rPr lang="fr-FR" smtClean="0"/>
              <a:t>40</a:t>
            </a:fld>
            <a:endParaRPr lang="fr-FR"/>
          </a:p>
        </p:txBody>
      </p:sp>
    </p:spTree>
    <p:extLst>
      <p:ext uri="{BB962C8B-B14F-4D97-AF65-F5344CB8AC3E}">
        <p14:creationId xmlns:p14="http://schemas.microsoft.com/office/powerpoint/2010/main" val="23487453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Text Box 9"/>
          <p:cNvSpPr txBox="1">
            <a:spLocks noChangeArrowheads="1"/>
          </p:cNvSpPr>
          <p:nvPr/>
        </p:nvSpPr>
        <p:spPr bwMode="auto">
          <a:xfrm>
            <a:off x="323528" y="692696"/>
            <a:ext cx="637219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2200" b="1" dirty="0" smtClean="0">
                <a:latin typeface="+mj-lt"/>
              </a:rPr>
              <a:t>Évolution des dépenses dédiées à la formation continue</a:t>
            </a:r>
          </a:p>
        </p:txBody>
      </p:sp>
      <p:sp>
        <p:nvSpPr>
          <p:cNvPr id="2" name="Espace réservé du numéro de diapositive 1"/>
          <p:cNvSpPr>
            <a:spLocks noGrp="1"/>
          </p:cNvSpPr>
          <p:nvPr>
            <p:ph type="sldNum" sz="quarter" idx="12"/>
          </p:nvPr>
        </p:nvSpPr>
        <p:spPr/>
        <p:txBody>
          <a:bodyPr/>
          <a:lstStyle/>
          <a:p>
            <a:fld id="{ACF67B19-02F2-48C1-993D-3D5388EDBA9B}" type="slidenum">
              <a:rPr lang="fr-FR" smtClean="0"/>
              <a:t>41</a:t>
            </a:fld>
            <a:endParaRPr lang="fr-FR"/>
          </a:p>
        </p:txBody>
      </p:sp>
      <p:graphicFrame>
        <p:nvGraphicFramePr>
          <p:cNvPr id="7" name="Espace réservé du contenu 6"/>
          <p:cNvGraphicFramePr>
            <a:graphicFrameLocks noGrp="1"/>
          </p:cNvGraphicFramePr>
          <p:nvPr>
            <p:ph sz="half" idx="1"/>
            <p:extLst>
              <p:ext uri="{D42A27DB-BD31-4B8C-83A1-F6EECF244321}">
                <p14:modId xmlns:p14="http://schemas.microsoft.com/office/powerpoint/2010/main" val="1413200091"/>
              </p:ext>
            </p:extLst>
          </p:nvPr>
        </p:nvGraphicFramePr>
        <p:xfrm>
          <a:off x="611560" y="1700808"/>
          <a:ext cx="7183710" cy="30243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007524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Rectangle 4"/>
          <p:cNvSpPr>
            <a:spLocks noGrp="1" noChangeArrowheads="1"/>
          </p:cNvSpPr>
          <p:nvPr>
            <p:ph type="title"/>
          </p:nvPr>
        </p:nvSpPr>
        <p:spPr>
          <a:xfrm>
            <a:off x="457200" y="116632"/>
            <a:ext cx="8229600" cy="720080"/>
          </a:xfrm>
        </p:spPr>
        <p:txBody>
          <a:bodyPr>
            <a:normAutofit/>
          </a:bodyPr>
          <a:lstStyle/>
          <a:p>
            <a:pPr algn="l" eaLnBrk="1" fontAlgn="auto" hangingPunct="1">
              <a:spcAft>
                <a:spcPts val="0"/>
              </a:spcAft>
              <a:defRPr/>
            </a:pPr>
            <a:r>
              <a:rPr lang="fr-FR" sz="2200" b="1" dirty="0" smtClean="0"/>
              <a:t>Répartition </a:t>
            </a:r>
            <a:r>
              <a:rPr lang="fr-FR" sz="2200" b="1" dirty="0"/>
              <a:t>par </a:t>
            </a:r>
            <a:r>
              <a:rPr lang="fr-FR" sz="2200" b="1" dirty="0" smtClean="0"/>
              <a:t>poste </a:t>
            </a:r>
            <a:r>
              <a:rPr lang="fr-FR" sz="2200" b="1" dirty="0"/>
              <a:t>de dépenses</a:t>
            </a:r>
          </a:p>
        </p:txBody>
      </p:sp>
      <p:sp>
        <p:nvSpPr>
          <p:cNvPr id="2" name="Espace réservé du numéro de diapositive 1"/>
          <p:cNvSpPr>
            <a:spLocks noGrp="1"/>
          </p:cNvSpPr>
          <p:nvPr>
            <p:ph type="sldNum" sz="quarter" idx="12"/>
          </p:nvPr>
        </p:nvSpPr>
        <p:spPr/>
        <p:txBody>
          <a:bodyPr/>
          <a:lstStyle/>
          <a:p>
            <a:fld id="{ACF67B19-02F2-48C1-993D-3D5388EDBA9B}" type="slidenum">
              <a:rPr lang="fr-FR" smtClean="0"/>
              <a:t>42</a:t>
            </a:fld>
            <a:endParaRPr lang="fr-FR"/>
          </a:p>
        </p:txBody>
      </p:sp>
      <p:graphicFrame>
        <p:nvGraphicFramePr>
          <p:cNvPr id="8" name="Espace réservé du contenu 7"/>
          <p:cNvGraphicFramePr>
            <a:graphicFrameLocks noGrp="1"/>
          </p:cNvGraphicFramePr>
          <p:nvPr>
            <p:ph sz="half" idx="1"/>
            <p:extLst>
              <p:ext uri="{D42A27DB-BD31-4B8C-83A1-F6EECF244321}">
                <p14:modId xmlns:p14="http://schemas.microsoft.com/office/powerpoint/2010/main" val="3101074259"/>
              </p:ext>
            </p:extLst>
          </p:nvPr>
        </p:nvGraphicFramePr>
        <p:xfrm>
          <a:off x="1115616" y="812449"/>
          <a:ext cx="3687266" cy="303599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Espace réservé du contenu 10"/>
          <p:cNvGraphicFramePr>
            <a:graphicFrameLocks noGrp="1"/>
          </p:cNvGraphicFramePr>
          <p:nvPr>
            <p:ph sz="half" idx="2"/>
            <p:extLst>
              <p:ext uri="{D42A27DB-BD31-4B8C-83A1-F6EECF244321}">
                <p14:modId xmlns:p14="http://schemas.microsoft.com/office/powerpoint/2010/main" val="96019665"/>
              </p:ext>
            </p:extLst>
          </p:nvPr>
        </p:nvGraphicFramePr>
        <p:xfrm>
          <a:off x="971600" y="3573015"/>
          <a:ext cx="7543750" cy="26039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115450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4"/>
          <p:cNvSpPr>
            <a:spLocks noGrp="1" noChangeArrowheads="1"/>
          </p:cNvSpPr>
          <p:nvPr>
            <p:ph type="title"/>
          </p:nvPr>
        </p:nvSpPr>
        <p:spPr>
          <a:xfrm>
            <a:off x="457200" y="332656"/>
            <a:ext cx="8229600" cy="503958"/>
          </a:xfrm>
        </p:spPr>
        <p:txBody>
          <a:bodyPr>
            <a:normAutofit/>
          </a:bodyPr>
          <a:lstStyle/>
          <a:p>
            <a:pPr algn="l" eaLnBrk="1" fontAlgn="auto" hangingPunct="1">
              <a:spcAft>
                <a:spcPts val="0"/>
              </a:spcAft>
              <a:defRPr/>
            </a:pPr>
            <a:r>
              <a:rPr lang="fr-FR" sz="2200" b="1" dirty="0" smtClean="0"/>
              <a:t>Répartition </a:t>
            </a:r>
            <a:r>
              <a:rPr lang="fr-FR" sz="2200" b="1" dirty="0"/>
              <a:t>des dépenses de formation par </a:t>
            </a:r>
            <a:r>
              <a:rPr lang="fr-FR" sz="2200" b="1" dirty="0" smtClean="0"/>
              <a:t>composante </a:t>
            </a:r>
            <a:r>
              <a:rPr lang="fr-FR" sz="2200" b="1" dirty="0"/>
              <a:t>et </a:t>
            </a:r>
            <a:r>
              <a:rPr lang="fr-FR" sz="2200" b="1" dirty="0" smtClean="0"/>
              <a:t>par service</a:t>
            </a:r>
            <a:endParaRPr lang="fr-FR" sz="2200" b="1" dirty="0"/>
          </a:p>
        </p:txBody>
      </p:sp>
      <p:graphicFrame>
        <p:nvGraphicFramePr>
          <p:cNvPr id="6" name="Espace réservé du contenu 5"/>
          <p:cNvGraphicFramePr>
            <a:graphicFrameLocks noGrp="1"/>
          </p:cNvGraphicFramePr>
          <p:nvPr>
            <p:ph sz="half" idx="1"/>
            <p:extLst>
              <p:ext uri="{D42A27DB-BD31-4B8C-83A1-F6EECF244321}">
                <p14:modId xmlns:p14="http://schemas.microsoft.com/office/powerpoint/2010/main" val="2304504172"/>
              </p:ext>
            </p:extLst>
          </p:nvPr>
        </p:nvGraphicFramePr>
        <p:xfrm>
          <a:off x="251520" y="1124744"/>
          <a:ext cx="5184576" cy="2467471"/>
        </p:xfrm>
        <a:graphic>
          <a:graphicData uri="http://schemas.openxmlformats.org/drawingml/2006/chart">
            <c:chart xmlns:c="http://schemas.openxmlformats.org/drawingml/2006/chart" xmlns:r="http://schemas.openxmlformats.org/officeDocument/2006/relationships" r:id="rId2"/>
          </a:graphicData>
        </a:graphic>
      </p:graphicFrame>
      <p:sp>
        <p:nvSpPr>
          <p:cNvPr id="2" name="Espace réservé du numéro de diapositive 1"/>
          <p:cNvSpPr>
            <a:spLocks noGrp="1"/>
          </p:cNvSpPr>
          <p:nvPr>
            <p:ph type="sldNum" sz="quarter" idx="12"/>
          </p:nvPr>
        </p:nvSpPr>
        <p:spPr/>
        <p:txBody>
          <a:bodyPr/>
          <a:lstStyle/>
          <a:p>
            <a:fld id="{ACF67B19-02F2-48C1-993D-3D5388EDBA9B}" type="slidenum">
              <a:rPr lang="fr-FR" smtClean="0"/>
              <a:t>43</a:t>
            </a:fld>
            <a:endParaRPr lang="fr-FR"/>
          </a:p>
        </p:txBody>
      </p:sp>
      <p:sp>
        <p:nvSpPr>
          <p:cNvPr id="7" name="Rectangle 2"/>
          <p:cNvSpPr txBox="1">
            <a:spLocks noChangeArrowheads="1"/>
          </p:cNvSpPr>
          <p:nvPr/>
        </p:nvSpPr>
        <p:spPr>
          <a:xfrm>
            <a:off x="611560" y="3462038"/>
            <a:ext cx="8229600" cy="8366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fr-FR" sz="2200" b="1" smtClean="0"/>
              <a:t>Volume de formation</a:t>
            </a:r>
            <a:endParaRPr lang="fr-FR" sz="2200" b="1" dirty="0"/>
          </a:p>
        </p:txBody>
      </p:sp>
      <p:sp>
        <p:nvSpPr>
          <p:cNvPr id="9" name="Rectangle 8"/>
          <p:cNvSpPr/>
          <p:nvPr/>
        </p:nvSpPr>
        <p:spPr>
          <a:xfrm>
            <a:off x="7486650" y="4005064"/>
            <a:ext cx="1420606" cy="1800200"/>
          </a:xfrm>
          <a:prstGeom prst="wedgeRectCallout">
            <a:avLst>
              <a:gd name="adj1" fmla="val -92231"/>
              <a:gd name="adj2" fmla="val 20015"/>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1400" dirty="0" smtClean="0">
                <a:solidFill>
                  <a:schemeClr val="tx1"/>
                </a:solidFill>
              </a:rPr>
              <a:t>149 </a:t>
            </a:r>
            <a:r>
              <a:rPr lang="fr-FR" sz="1400" dirty="0">
                <a:solidFill>
                  <a:schemeClr val="tx1"/>
                </a:solidFill>
              </a:rPr>
              <a:t>agents soit </a:t>
            </a:r>
            <a:r>
              <a:rPr lang="fr-FR" sz="1400" dirty="0" smtClean="0">
                <a:solidFill>
                  <a:schemeClr val="tx1"/>
                </a:solidFill>
              </a:rPr>
              <a:t>32% des BIATSS et 3% des enseignants</a:t>
            </a:r>
            <a:endParaRPr lang="fr-FR" sz="1400" dirty="0">
              <a:solidFill>
                <a:schemeClr val="tx1"/>
              </a:solidFill>
            </a:endParaRPr>
          </a:p>
        </p:txBody>
      </p:sp>
      <p:graphicFrame>
        <p:nvGraphicFramePr>
          <p:cNvPr id="8" name="Graphique 7"/>
          <p:cNvGraphicFramePr>
            <a:graphicFrameLocks/>
          </p:cNvGraphicFramePr>
          <p:nvPr>
            <p:extLst>
              <p:ext uri="{D42A27DB-BD31-4B8C-83A1-F6EECF244321}">
                <p14:modId xmlns:p14="http://schemas.microsoft.com/office/powerpoint/2010/main" val="744029316"/>
              </p:ext>
            </p:extLst>
          </p:nvPr>
        </p:nvGraphicFramePr>
        <p:xfrm>
          <a:off x="457200" y="3996943"/>
          <a:ext cx="6462700" cy="22712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807665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4"/>
          <p:cNvSpPr>
            <a:spLocks noGrp="1" noChangeArrowheads="1"/>
          </p:cNvSpPr>
          <p:nvPr>
            <p:ph type="title"/>
          </p:nvPr>
        </p:nvSpPr>
        <p:spPr>
          <a:xfrm>
            <a:off x="457200" y="274639"/>
            <a:ext cx="8229600" cy="922337"/>
          </a:xfrm>
        </p:spPr>
        <p:txBody>
          <a:bodyPr>
            <a:normAutofit/>
          </a:bodyPr>
          <a:lstStyle/>
          <a:p>
            <a:pPr algn="l" eaLnBrk="1" fontAlgn="auto" hangingPunct="1">
              <a:spcAft>
                <a:spcPts val="0"/>
              </a:spcAft>
              <a:defRPr/>
            </a:pPr>
            <a:r>
              <a:rPr lang="fr-FR" sz="2200" b="1" dirty="0" smtClean="0"/>
              <a:t>Répartition </a:t>
            </a:r>
            <a:r>
              <a:rPr lang="fr-FR" sz="2200" b="1" dirty="0"/>
              <a:t>de l’effort de formation par </a:t>
            </a:r>
            <a:r>
              <a:rPr lang="fr-FR" sz="2200" b="1" dirty="0" smtClean="0"/>
              <a:t>catégorie </a:t>
            </a:r>
            <a:r>
              <a:rPr lang="fr-FR" sz="2200" b="1" dirty="0"/>
              <a:t>de personnels</a:t>
            </a:r>
          </a:p>
        </p:txBody>
      </p:sp>
      <p:graphicFrame>
        <p:nvGraphicFramePr>
          <p:cNvPr id="6" name="Espace réservé du contenu 5"/>
          <p:cNvGraphicFramePr>
            <a:graphicFrameLocks noGrp="1"/>
          </p:cNvGraphicFramePr>
          <p:nvPr>
            <p:ph sz="half" idx="1"/>
            <p:extLst>
              <p:ext uri="{D42A27DB-BD31-4B8C-83A1-F6EECF244321}">
                <p14:modId xmlns:p14="http://schemas.microsoft.com/office/powerpoint/2010/main" val="3375297452"/>
              </p:ext>
            </p:extLst>
          </p:nvPr>
        </p:nvGraphicFramePr>
        <p:xfrm>
          <a:off x="2549525" y="1098978"/>
          <a:ext cx="4044950" cy="28800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raphique 8"/>
          <p:cNvGraphicFramePr>
            <a:graphicFrameLocks/>
          </p:cNvGraphicFramePr>
          <p:nvPr>
            <p:extLst>
              <p:ext uri="{D42A27DB-BD31-4B8C-83A1-F6EECF244321}">
                <p14:modId xmlns:p14="http://schemas.microsoft.com/office/powerpoint/2010/main" val="4158757461"/>
              </p:ext>
            </p:extLst>
          </p:nvPr>
        </p:nvGraphicFramePr>
        <p:xfrm>
          <a:off x="899592" y="3861048"/>
          <a:ext cx="7896225" cy="2605088"/>
        </p:xfrm>
        <a:graphic>
          <a:graphicData uri="http://schemas.openxmlformats.org/drawingml/2006/chart">
            <c:chart xmlns:c="http://schemas.openxmlformats.org/drawingml/2006/chart" xmlns:r="http://schemas.openxmlformats.org/officeDocument/2006/relationships" r:id="rId3"/>
          </a:graphicData>
        </a:graphic>
      </p:graphicFrame>
      <p:sp>
        <p:nvSpPr>
          <p:cNvPr id="2" name="Espace réservé du numéro de diapositive 1"/>
          <p:cNvSpPr>
            <a:spLocks noGrp="1"/>
          </p:cNvSpPr>
          <p:nvPr>
            <p:ph type="sldNum" sz="quarter" idx="12"/>
          </p:nvPr>
        </p:nvSpPr>
        <p:spPr/>
        <p:txBody>
          <a:bodyPr/>
          <a:lstStyle/>
          <a:p>
            <a:pPr>
              <a:defRPr/>
            </a:pPr>
            <a:fld id="{D7DD1CE9-EC10-4BE8-AC50-1B8EDD95E1E0}" type="slidenum">
              <a:rPr lang="fr-FR" smtClean="0"/>
              <a:pPr>
                <a:defRPr/>
              </a:pPr>
              <a:t>44</a:t>
            </a:fld>
            <a:endParaRPr lang="fr-FR"/>
          </a:p>
        </p:txBody>
      </p:sp>
    </p:spTree>
    <p:extLst>
      <p:ext uri="{BB962C8B-B14F-4D97-AF65-F5344CB8AC3E}">
        <p14:creationId xmlns:p14="http://schemas.microsoft.com/office/powerpoint/2010/main" val="35194531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Rectangle 4"/>
          <p:cNvSpPr>
            <a:spLocks noGrp="1" noChangeArrowheads="1"/>
          </p:cNvSpPr>
          <p:nvPr>
            <p:ph type="title"/>
          </p:nvPr>
        </p:nvSpPr>
        <p:spPr>
          <a:xfrm>
            <a:off x="457200" y="116632"/>
            <a:ext cx="8229600" cy="719982"/>
          </a:xfrm>
        </p:spPr>
        <p:txBody>
          <a:bodyPr>
            <a:normAutofit/>
          </a:bodyPr>
          <a:lstStyle/>
          <a:p>
            <a:pPr algn="l" eaLnBrk="1" fontAlgn="auto" hangingPunct="1">
              <a:spcAft>
                <a:spcPts val="0"/>
              </a:spcAft>
              <a:defRPr/>
            </a:pPr>
            <a:r>
              <a:rPr lang="fr-FR" sz="2200" b="1" dirty="0" smtClean="0"/>
              <a:t>Temps </a:t>
            </a:r>
            <a:r>
              <a:rPr lang="fr-FR" sz="2200" b="1" dirty="0"/>
              <a:t>consacré à la formation</a:t>
            </a:r>
          </a:p>
        </p:txBody>
      </p:sp>
      <p:sp>
        <p:nvSpPr>
          <p:cNvPr id="4" name="Rectangle à coins arrondis 3"/>
          <p:cNvSpPr/>
          <p:nvPr/>
        </p:nvSpPr>
        <p:spPr>
          <a:xfrm>
            <a:off x="2457487" y="836614"/>
            <a:ext cx="3191608" cy="1655762"/>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1400" dirty="0">
                <a:solidFill>
                  <a:schemeClr val="tx1"/>
                </a:solidFill>
              </a:rPr>
              <a:t>En </a:t>
            </a:r>
            <a:r>
              <a:rPr lang="fr-FR" sz="1400" dirty="0" smtClean="0">
                <a:solidFill>
                  <a:schemeClr val="tx1"/>
                </a:solidFill>
              </a:rPr>
              <a:t>2017, 2 740 heures </a:t>
            </a:r>
            <a:r>
              <a:rPr lang="fr-FR" sz="1400" dirty="0">
                <a:solidFill>
                  <a:schemeClr val="tx1"/>
                </a:solidFill>
              </a:rPr>
              <a:t>ont été </a:t>
            </a:r>
            <a:r>
              <a:rPr lang="fr-FR" sz="1400" dirty="0" smtClean="0">
                <a:solidFill>
                  <a:schemeClr val="tx1"/>
                </a:solidFill>
              </a:rPr>
              <a:t>consacrées </a:t>
            </a:r>
            <a:r>
              <a:rPr lang="fr-FR" sz="1400" dirty="0">
                <a:solidFill>
                  <a:schemeClr val="tx1"/>
                </a:solidFill>
              </a:rPr>
              <a:t>à la formation des personnels (sur le temps de travail), soit </a:t>
            </a:r>
            <a:r>
              <a:rPr lang="fr-FR" sz="1400" dirty="0" smtClean="0">
                <a:solidFill>
                  <a:schemeClr val="tx1"/>
                </a:solidFill>
              </a:rPr>
              <a:t>1,7 EQTP</a:t>
            </a:r>
            <a:endParaRPr lang="fr-FR" sz="1400" dirty="0">
              <a:solidFill>
                <a:schemeClr val="tx1"/>
              </a:solidFill>
            </a:endParaRPr>
          </a:p>
        </p:txBody>
      </p:sp>
      <p:sp>
        <p:nvSpPr>
          <p:cNvPr id="5" name="ZoneTexte 4"/>
          <p:cNvSpPr txBox="1"/>
          <p:nvPr/>
        </p:nvSpPr>
        <p:spPr>
          <a:xfrm>
            <a:off x="432492" y="2637232"/>
            <a:ext cx="3405997" cy="430887"/>
          </a:xfrm>
          <a:prstGeom prst="rect">
            <a:avLst/>
          </a:prstGeom>
          <a:noFill/>
        </p:spPr>
        <p:txBody>
          <a:bodyPr wrap="none">
            <a:spAutoFit/>
          </a:bodyPr>
          <a:lstStyle/>
          <a:p>
            <a:pPr>
              <a:defRPr/>
            </a:pPr>
            <a:r>
              <a:rPr lang="fr-FR" sz="2200" b="1" dirty="0" smtClean="0">
                <a:latin typeface="+mj-lt"/>
              </a:rPr>
              <a:t>Répartition </a:t>
            </a:r>
            <a:r>
              <a:rPr lang="fr-FR" sz="2200" b="1" dirty="0">
                <a:latin typeface="+mj-lt"/>
              </a:rPr>
              <a:t>par </a:t>
            </a:r>
            <a:r>
              <a:rPr lang="fr-FR" sz="2200" b="1" dirty="0" smtClean="0">
                <a:latin typeface="+mj-lt"/>
              </a:rPr>
              <a:t>type </a:t>
            </a:r>
            <a:r>
              <a:rPr lang="fr-FR" sz="2200" b="1">
                <a:latin typeface="+mj-lt"/>
              </a:rPr>
              <a:t>de </a:t>
            </a:r>
            <a:r>
              <a:rPr lang="fr-FR" sz="2200" b="1" smtClean="0">
                <a:latin typeface="+mj-lt"/>
              </a:rPr>
              <a:t>stage</a:t>
            </a:r>
            <a:endParaRPr lang="fr-FR" sz="2200" b="1" dirty="0">
              <a:latin typeface="+mj-lt"/>
            </a:endParaRPr>
          </a:p>
        </p:txBody>
      </p:sp>
      <p:graphicFrame>
        <p:nvGraphicFramePr>
          <p:cNvPr id="10" name="Graphique 9"/>
          <p:cNvGraphicFramePr>
            <a:graphicFrameLocks/>
          </p:cNvGraphicFramePr>
          <p:nvPr>
            <p:extLst>
              <p:ext uri="{D42A27DB-BD31-4B8C-83A1-F6EECF244321}">
                <p14:modId xmlns:p14="http://schemas.microsoft.com/office/powerpoint/2010/main" val="1107013489"/>
              </p:ext>
            </p:extLst>
          </p:nvPr>
        </p:nvGraphicFramePr>
        <p:xfrm>
          <a:off x="971600" y="3212358"/>
          <a:ext cx="6829773" cy="3319504"/>
        </p:xfrm>
        <a:graphic>
          <a:graphicData uri="http://schemas.openxmlformats.org/drawingml/2006/chart">
            <c:chart xmlns:c="http://schemas.openxmlformats.org/drawingml/2006/chart" xmlns:r="http://schemas.openxmlformats.org/officeDocument/2006/relationships" r:id="rId2"/>
          </a:graphicData>
        </a:graphic>
      </p:graphicFrame>
      <p:sp>
        <p:nvSpPr>
          <p:cNvPr id="2" name="Espace réservé du numéro de diapositive 1"/>
          <p:cNvSpPr>
            <a:spLocks noGrp="1"/>
          </p:cNvSpPr>
          <p:nvPr>
            <p:ph type="sldNum" sz="quarter" idx="12"/>
          </p:nvPr>
        </p:nvSpPr>
        <p:spPr/>
        <p:txBody>
          <a:bodyPr/>
          <a:lstStyle/>
          <a:p>
            <a:fld id="{ACF67B19-02F2-48C1-993D-3D5388EDBA9B}" type="slidenum">
              <a:rPr lang="fr-FR" smtClean="0"/>
              <a:t>45</a:t>
            </a:fld>
            <a:endParaRPr lang="fr-FR"/>
          </a:p>
        </p:txBody>
      </p:sp>
    </p:spTree>
    <p:extLst>
      <p:ext uri="{BB962C8B-B14F-4D97-AF65-F5344CB8AC3E}">
        <p14:creationId xmlns:p14="http://schemas.microsoft.com/office/powerpoint/2010/main" val="10295582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628650" y="1825625"/>
            <a:ext cx="6895678" cy="811287"/>
          </a:xfrm>
        </p:spPr>
        <p:txBody>
          <a:bodyPr>
            <a:normAutofit/>
          </a:bodyPr>
          <a:lstStyle/>
          <a:p>
            <a:r>
              <a:rPr lang="fr-FR" dirty="0" smtClean="0"/>
              <a:t>Dépenses 2017 « action sociale »  63 610 € </a:t>
            </a:r>
            <a:endParaRPr lang="fr-FR" dirty="0"/>
          </a:p>
          <a:p>
            <a:endParaRPr lang="fr-FR" dirty="0"/>
          </a:p>
        </p:txBody>
      </p:sp>
      <p:graphicFrame>
        <p:nvGraphicFramePr>
          <p:cNvPr id="8" name="Espace réservé du contenu 7"/>
          <p:cNvGraphicFramePr>
            <a:graphicFrameLocks noGrp="1"/>
          </p:cNvGraphicFramePr>
          <p:nvPr>
            <p:ph sz="half" idx="2"/>
            <p:extLst>
              <p:ext uri="{D42A27DB-BD31-4B8C-83A1-F6EECF244321}">
                <p14:modId xmlns:p14="http://schemas.microsoft.com/office/powerpoint/2010/main" val="3782624383"/>
              </p:ext>
            </p:extLst>
          </p:nvPr>
        </p:nvGraphicFramePr>
        <p:xfrm>
          <a:off x="611560" y="3134153"/>
          <a:ext cx="7831137" cy="1608002"/>
        </p:xfrm>
        <a:graphic>
          <a:graphicData uri="http://schemas.openxmlformats.org/drawingml/2006/table">
            <a:tbl>
              <a:tblPr/>
              <a:tblGrid>
                <a:gridCol w="4583200">
                  <a:extLst>
                    <a:ext uri="{9D8B030D-6E8A-4147-A177-3AD203B41FA5}">
                      <a16:colId xmlns:a16="http://schemas.microsoft.com/office/drawing/2014/main" val="1943730797"/>
                    </a:ext>
                  </a:extLst>
                </a:gridCol>
                <a:gridCol w="793940">
                  <a:extLst>
                    <a:ext uri="{9D8B030D-6E8A-4147-A177-3AD203B41FA5}">
                      <a16:colId xmlns:a16="http://schemas.microsoft.com/office/drawing/2014/main" val="2395957435"/>
                    </a:ext>
                  </a:extLst>
                </a:gridCol>
                <a:gridCol w="793940">
                  <a:extLst>
                    <a:ext uri="{9D8B030D-6E8A-4147-A177-3AD203B41FA5}">
                      <a16:colId xmlns:a16="http://schemas.microsoft.com/office/drawing/2014/main" val="225599034"/>
                    </a:ext>
                  </a:extLst>
                </a:gridCol>
                <a:gridCol w="1660057">
                  <a:extLst>
                    <a:ext uri="{9D8B030D-6E8A-4147-A177-3AD203B41FA5}">
                      <a16:colId xmlns:a16="http://schemas.microsoft.com/office/drawing/2014/main" val="1562230672"/>
                    </a:ext>
                  </a:extLst>
                </a:gridCol>
              </a:tblGrid>
              <a:tr h="146182">
                <a:tc>
                  <a:txBody>
                    <a:bodyPr/>
                    <a:lstStyle/>
                    <a:p>
                      <a:pPr algn="l" fontAlgn="b"/>
                      <a:r>
                        <a:rPr lang="fr-FR" sz="900" b="0" i="0" u="sng" strike="noStrike" dirty="0">
                          <a:solidFill>
                            <a:srgbClr val="000000"/>
                          </a:solidFill>
                          <a:effectLst/>
                          <a:latin typeface="Arial" panose="020B0604020202020204" pitchFamily="34" charset="0"/>
                        </a:rPr>
                        <a:t>Ventilation par nature de </a:t>
                      </a:r>
                      <a:r>
                        <a:rPr lang="fr-FR" sz="900" b="0" i="0" u="sng" strike="noStrike" dirty="0" smtClean="0">
                          <a:solidFill>
                            <a:srgbClr val="000000"/>
                          </a:solidFill>
                          <a:effectLst/>
                          <a:latin typeface="Arial" panose="020B0604020202020204" pitchFamily="34" charset="0"/>
                        </a:rPr>
                        <a:t>prestations</a:t>
                      </a:r>
                      <a:endParaRPr lang="fr-FR" sz="900" b="0" i="0" u="sng" strike="noStrike" dirty="0">
                        <a:solidFill>
                          <a:srgbClr val="000000"/>
                        </a:solidFill>
                        <a:effectLst/>
                        <a:latin typeface="Arial" panose="020B0604020202020204" pitchFamily="34" charset="0"/>
                      </a:endParaRPr>
                    </a:p>
                  </a:txBody>
                  <a:tcPr marL="9022" marR="9022" marT="902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900" b="0" i="0" u="none" strike="noStrike">
                        <a:solidFill>
                          <a:srgbClr val="FF0000"/>
                        </a:solidFill>
                        <a:effectLst/>
                        <a:latin typeface="Arial" panose="020B0604020202020204" pitchFamily="34" charset="0"/>
                      </a:endParaRPr>
                    </a:p>
                  </a:txBody>
                  <a:tcPr marL="9022" marR="9022" marT="902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900" b="0" i="0" u="none" strike="noStrike">
                        <a:solidFill>
                          <a:srgbClr val="FF0000"/>
                        </a:solidFill>
                        <a:effectLst/>
                        <a:latin typeface="Arial" panose="020B0604020202020204" pitchFamily="34" charset="0"/>
                      </a:endParaRPr>
                    </a:p>
                  </a:txBody>
                  <a:tcPr marL="9022" marR="9022" marT="902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900" b="0" i="0" u="none" strike="noStrike">
                        <a:solidFill>
                          <a:srgbClr val="FF0000"/>
                        </a:solidFill>
                        <a:effectLst/>
                        <a:latin typeface="Arial" panose="020B0604020202020204" pitchFamily="34" charset="0"/>
                      </a:endParaRPr>
                    </a:p>
                  </a:txBody>
                  <a:tcPr marL="9022" marR="9022" marT="9022"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1241188"/>
                  </a:ext>
                </a:extLst>
              </a:tr>
              <a:tr h="146182">
                <a:tc>
                  <a:txBody>
                    <a:bodyPr/>
                    <a:lstStyle/>
                    <a:p>
                      <a:pPr algn="ctr" fontAlgn="ctr"/>
                      <a:r>
                        <a:rPr lang="fr-FR" sz="900" b="0" i="0" u="none" strike="sngStrike" dirty="0">
                          <a:solidFill>
                            <a:srgbClr val="000000"/>
                          </a:solidFill>
                          <a:effectLst/>
                          <a:latin typeface="Arial" panose="020B0604020202020204" pitchFamily="34" charset="0"/>
                        </a:rPr>
                        <a:t> </a:t>
                      </a:r>
                      <a:endParaRPr lang="fr-FR" sz="900" b="0" i="0" u="none" strike="noStrike" dirty="0">
                        <a:solidFill>
                          <a:srgbClr val="000000"/>
                        </a:solidFill>
                        <a:effectLst/>
                        <a:latin typeface="Arial" panose="020B0604020202020204" pitchFamily="34" charset="0"/>
                      </a:endParaRPr>
                    </a:p>
                  </a:txBody>
                  <a:tcPr marL="9022" marR="9022" marT="9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900" b="0" i="0" u="none" strike="noStrike">
                          <a:solidFill>
                            <a:srgbClr val="000000"/>
                          </a:solidFill>
                          <a:effectLst/>
                          <a:latin typeface="Arial" panose="020B0604020202020204" pitchFamily="34" charset="0"/>
                        </a:rPr>
                        <a:t>Montant</a:t>
                      </a:r>
                    </a:p>
                  </a:txBody>
                  <a:tcPr marL="9022" marR="9022" marT="9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900" b="0" i="0" u="none" strike="noStrike">
                          <a:solidFill>
                            <a:srgbClr val="000000"/>
                          </a:solidFill>
                          <a:effectLst/>
                          <a:latin typeface="Arial" panose="020B0604020202020204" pitchFamily="34" charset="0"/>
                        </a:rPr>
                        <a:t>Nbre agents</a:t>
                      </a:r>
                    </a:p>
                  </a:txBody>
                  <a:tcPr marL="9022" marR="9022" marT="9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900" b="0" i="0" u="none" strike="noStrike">
                          <a:solidFill>
                            <a:srgbClr val="000000"/>
                          </a:solidFill>
                          <a:effectLst/>
                          <a:latin typeface="Arial" panose="020B0604020202020204" pitchFamily="34" charset="0"/>
                        </a:rPr>
                        <a:t>Observations</a:t>
                      </a:r>
                    </a:p>
                  </a:txBody>
                  <a:tcPr marL="9022" marR="9022" marT="90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5862758"/>
                  </a:ext>
                </a:extLst>
              </a:tr>
              <a:tr h="146182">
                <a:tc>
                  <a:txBody>
                    <a:bodyPr/>
                    <a:lstStyle/>
                    <a:p>
                      <a:pPr algn="l" fontAlgn="b"/>
                      <a:r>
                        <a:rPr lang="fr-FR" sz="900" b="0" i="0" u="none" strike="noStrike" dirty="0">
                          <a:solidFill>
                            <a:srgbClr val="000000"/>
                          </a:solidFill>
                          <a:effectLst/>
                          <a:latin typeface="Arial" panose="020B0604020202020204" pitchFamily="34" charset="0"/>
                        </a:rPr>
                        <a:t>Noël des enfants avec chèques cadeaux</a:t>
                      </a:r>
                    </a:p>
                  </a:txBody>
                  <a:tcPr marL="9022" marR="9022" marT="9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a:solidFill>
                            <a:srgbClr val="000000"/>
                          </a:solidFill>
                          <a:effectLst/>
                          <a:latin typeface="Arial" panose="020B0604020202020204" pitchFamily="34" charset="0"/>
                        </a:rPr>
                        <a:t>     15 </a:t>
                      </a:r>
                      <a:r>
                        <a:rPr lang="fr-FR" sz="900" b="0" i="0" u="none" strike="noStrike" dirty="0" smtClean="0">
                          <a:solidFill>
                            <a:srgbClr val="000000"/>
                          </a:solidFill>
                          <a:effectLst/>
                          <a:latin typeface="Arial" panose="020B0604020202020204" pitchFamily="34" charset="0"/>
                        </a:rPr>
                        <a:t>175 </a:t>
                      </a:r>
                      <a:r>
                        <a:rPr lang="fr-FR" sz="900" b="0" i="0" u="none" strike="noStrike" dirty="0">
                          <a:solidFill>
                            <a:srgbClr val="000000"/>
                          </a:solidFill>
                          <a:effectLst/>
                          <a:latin typeface="Arial" panose="020B0604020202020204" pitchFamily="34" charset="0"/>
                        </a:rPr>
                        <a:t>€ </a:t>
                      </a:r>
                    </a:p>
                  </a:txBody>
                  <a:tcPr marL="9022" marR="9022" marT="9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Arial" panose="020B0604020202020204" pitchFamily="34" charset="0"/>
                        </a:rPr>
                        <a:t>540</a:t>
                      </a:r>
                    </a:p>
                  </a:txBody>
                  <a:tcPr marL="9022" marR="9022" marT="9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Arial" panose="020B0604020202020204" pitchFamily="34" charset="0"/>
                        </a:rPr>
                        <a:t>Bénéficiaires chèques cadeaux </a:t>
                      </a:r>
                    </a:p>
                  </a:txBody>
                  <a:tcPr marL="9022" marR="9022" marT="9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2863817"/>
                  </a:ext>
                </a:extLst>
              </a:tr>
              <a:tr h="146182">
                <a:tc>
                  <a:txBody>
                    <a:bodyPr/>
                    <a:lstStyle/>
                    <a:p>
                      <a:pPr algn="l" fontAlgn="b"/>
                      <a:r>
                        <a:rPr lang="fr-FR" sz="900" b="0" i="0" u="none" strike="noStrike" dirty="0">
                          <a:solidFill>
                            <a:srgbClr val="000000"/>
                          </a:solidFill>
                          <a:effectLst/>
                          <a:latin typeface="Arial" panose="020B0604020202020204" pitchFamily="34" charset="0"/>
                        </a:rPr>
                        <a:t>Fête des personnels</a:t>
                      </a:r>
                    </a:p>
                  </a:txBody>
                  <a:tcPr marL="9022" marR="9022" marT="9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a:solidFill>
                            <a:srgbClr val="000000"/>
                          </a:solidFill>
                          <a:effectLst/>
                          <a:latin typeface="Arial" panose="020B0604020202020204" pitchFamily="34" charset="0"/>
                        </a:rPr>
                        <a:t>       3 </a:t>
                      </a:r>
                      <a:r>
                        <a:rPr lang="fr-FR" sz="900" b="0" i="0" u="none" strike="noStrike" dirty="0" smtClean="0">
                          <a:solidFill>
                            <a:srgbClr val="000000"/>
                          </a:solidFill>
                          <a:effectLst/>
                          <a:latin typeface="Arial" panose="020B0604020202020204" pitchFamily="34" charset="0"/>
                        </a:rPr>
                        <a:t>630 </a:t>
                      </a:r>
                      <a:r>
                        <a:rPr lang="fr-FR" sz="900" b="0" i="0" u="none" strike="noStrike" dirty="0">
                          <a:solidFill>
                            <a:srgbClr val="000000"/>
                          </a:solidFill>
                          <a:effectLst/>
                          <a:latin typeface="Arial" panose="020B0604020202020204" pitchFamily="34" charset="0"/>
                        </a:rPr>
                        <a:t>€ </a:t>
                      </a:r>
                    </a:p>
                  </a:txBody>
                  <a:tcPr marL="9022" marR="9022" marT="9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Arial" panose="020B0604020202020204" pitchFamily="34" charset="0"/>
                        </a:rPr>
                        <a:t>152</a:t>
                      </a:r>
                    </a:p>
                  </a:txBody>
                  <a:tcPr marL="9022" marR="9022" marT="9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Arial" panose="020B0604020202020204" pitchFamily="34" charset="0"/>
                        </a:rPr>
                        <a:t>présents</a:t>
                      </a:r>
                    </a:p>
                  </a:txBody>
                  <a:tcPr marL="9022" marR="9022" marT="9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68275"/>
                  </a:ext>
                </a:extLst>
              </a:tr>
              <a:tr h="146182">
                <a:tc>
                  <a:txBody>
                    <a:bodyPr/>
                    <a:lstStyle/>
                    <a:p>
                      <a:pPr algn="l" fontAlgn="b"/>
                      <a:r>
                        <a:rPr lang="fr-FR" sz="900" b="0" i="0" u="none" strike="noStrike" dirty="0">
                          <a:solidFill>
                            <a:srgbClr val="000000"/>
                          </a:solidFill>
                          <a:effectLst/>
                          <a:latin typeface="Arial" panose="020B0604020202020204" pitchFamily="34" charset="0"/>
                        </a:rPr>
                        <a:t>Prestation interministérielles (aide aux familles)</a:t>
                      </a:r>
                    </a:p>
                  </a:txBody>
                  <a:tcPr marL="9022" marR="9022" marT="9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a:solidFill>
                            <a:srgbClr val="000000"/>
                          </a:solidFill>
                          <a:effectLst/>
                          <a:latin typeface="Arial" panose="020B0604020202020204" pitchFamily="34" charset="0"/>
                        </a:rPr>
                        <a:t>       2 </a:t>
                      </a:r>
                      <a:r>
                        <a:rPr lang="fr-FR" sz="900" b="0" i="0" u="none" strike="noStrike" dirty="0" smtClean="0">
                          <a:solidFill>
                            <a:srgbClr val="000000"/>
                          </a:solidFill>
                          <a:effectLst/>
                          <a:latin typeface="Arial" panose="020B0604020202020204" pitchFamily="34" charset="0"/>
                        </a:rPr>
                        <a:t>255 </a:t>
                      </a:r>
                      <a:r>
                        <a:rPr lang="fr-FR" sz="900" b="0" i="0" u="none" strike="noStrike" dirty="0">
                          <a:solidFill>
                            <a:srgbClr val="000000"/>
                          </a:solidFill>
                          <a:effectLst/>
                          <a:latin typeface="Arial" panose="020B0604020202020204" pitchFamily="34" charset="0"/>
                        </a:rPr>
                        <a:t>€ </a:t>
                      </a:r>
                    </a:p>
                  </a:txBody>
                  <a:tcPr marL="9022" marR="9022" marT="9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Arial" panose="020B0604020202020204" pitchFamily="34" charset="0"/>
                        </a:rPr>
                        <a:t>41</a:t>
                      </a:r>
                    </a:p>
                  </a:txBody>
                  <a:tcPr marL="9022" marR="9022" marT="9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Arial" panose="020B0604020202020204" pitchFamily="34" charset="0"/>
                        </a:rPr>
                        <a:t> </a:t>
                      </a:r>
                    </a:p>
                  </a:txBody>
                  <a:tcPr marL="9022" marR="9022" marT="9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4603727"/>
                  </a:ext>
                </a:extLst>
              </a:tr>
              <a:tr h="146182">
                <a:tc>
                  <a:txBody>
                    <a:bodyPr/>
                    <a:lstStyle/>
                    <a:p>
                      <a:pPr algn="l" fontAlgn="b"/>
                      <a:r>
                        <a:rPr lang="fr-FR" sz="900" b="0" i="0" u="none" strike="noStrike" dirty="0">
                          <a:solidFill>
                            <a:srgbClr val="000000"/>
                          </a:solidFill>
                          <a:effectLst/>
                          <a:latin typeface="Arial" panose="020B0604020202020204" pitchFamily="34" charset="0"/>
                        </a:rPr>
                        <a:t>Cartes </a:t>
                      </a:r>
                      <a:r>
                        <a:rPr lang="fr-FR" sz="900" b="0" i="0" u="none" strike="noStrike" dirty="0" err="1">
                          <a:solidFill>
                            <a:srgbClr val="000000"/>
                          </a:solidFill>
                          <a:effectLst/>
                          <a:latin typeface="Arial" panose="020B0604020202020204" pitchFamily="34" charset="0"/>
                        </a:rPr>
                        <a:t>Cezam</a:t>
                      </a:r>
                      <a:endParaRPr lang="fr-FR" sz="900" b="0" i="0" u="none" strike="noStrike" dirty="0">
                        <a:solidFill>
                          <a:srgbClr val="000000"/>
                        </a:solidFill>
                        <a:effectLst/>
                        <a:latin typeface="Arial" panose="020B0604020202020204" pitchFamily="34" charset="0"/>
                      </a:endParaRPr>
                    </a:p>
                  </a:txBody>
                  <a:tcPr marL="9022" marR="9022" marT="9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a:solidFill>
                            <a:srgbClr val="000000"/>
                          </a:solidFill>
                          <a:effectLst/>
                          <a:latin typeface="Arial" panose="020B0604020202020204" pitchFamily="34" charset="0"/>
                        </a:rPr>
                        <a:t>       4 </a:t>
                      </a:r>
                      <a:r>
                        <a:rPr lang="fr-FR" sz="900" b="0" i="0" u="none" strike="noStrike" dirty="0" smtClean="0">
                          <a:solidFill>
                            <a:srgbClr val="000000"/>
                          </a:solidFill>
                          <a:effectLst/>
                          <a:latin typeface="Arial" panose="020B0604020202020204" pitchFamily="34" charset="0"/>
                        </a:rPr>
                        <a:t>550 </a:t>
                      </a:r>
                      <a:r>
                        <a:rPr lang="fr-FR" sz="900" b="0" i="0" u="none" strike="noStrike" dirty="0">
                          <a:solidFill>
                            <a:srgbClr val="000000"/>
                          </a:solidFill>
                          <a:effectLst/>
                          <a:latin typeface="Arial" panose="020B0604020202020204" pitchFamily="34" charset="0"/>
                        </a:rPr>
                        <a:t>€ </a:t>
                      </a:r>
                    </a:p>
                  </a:txBody>
                  <a:tcPr marL="9022" marR="9022" marT="9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Arial" panose="020B0604020202020204" pitchFamily="34" charset="0"/>
                        </a:rPr>
                        <a:t>690</a:t>
                      </a:r>
                    </a:p>
                  </a:txBody>
                  <a:tcPr marL="9022" marR="9022" marT="9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Arial" panose="020B0604020202020204" pitchFamily="34" charset="0"/>
                        </a:rPr>
                        <a:t> </a:t>
                      </a:r>
                    </a:p>
                  </a:txBody>
                  <a:tcPr marL="9022" marR="9022" marT="9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4746220"/>
                  </a:ext>
                </a:extLst>
              </a:tr>
              <a:tr h="146182">
                <a:tc>
                  <a:txBody>
                    <a:bodyPr/>
                    <a:lstStyle/>
                    <a:p>
                      <a:pPr algn="l" fontAlgn="b"/>
                      <a:r>
                        <a:rPr lang="fr-FR" sz="900" b="0" i="0" u="none" strike="noStrike" dirty="0">
                          <a:solidFill>
                            <a:srgbClr val="000000"/>
                          </a:solidFill>
                          <a:effectLst/>
                          <a:latin typeface="Arial" panose="020B0604020202020204" pitchFamily="34" charset="0"/>
                        </a:rPr>
                        <a:t>Allocation Enfants Handicapés (AEH)</a:t>
                      </a:r>
                    </a:p>
                  </a:txBody>
                  <a:tcPr marL="9022" marR="9022" marT="9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a:solidFill>
                            <a:srgbClr val="000000"/>
                          </a:solidFill>
                          <a:effectLst/>
                          <a:latin typeface="Arial" panose="020B0604020202020204" pitchFamily="34" charset="0"/>
                        </a:rPr>
                        <a:t>     10 </a:t>
                      </a:r>
                      <a:r>
                        <a:rPr lang="fr-FR" sz="900" b="0" i="0" u="none" strike="noStrike" dirty="0" smtClean="0">
                          <a:solidFill>
                            <a:srgbClr val="000000"/>
                          </a:solidFill>
                          <a:effectLst/>
                          <a:latin typeface="Arial" panose="020B0604020202020204" pitchFamily="34" charset="0"/>
                        </a:rPr>
                        <a:t>032 </a:t>
                      </a:r>
                      <a:r>
                        <a:rPr lang="fr-FR" sz="900" b="0" i="0" u="none" strike="noStrike" dirty="0">
                          <a:solidFill>
                            <a:srgbClr val="000000"/>
                          </a:solidFill>
                          <a:effectLst/>
                          <a:latin typeface="Arial" panose="020B0604020202020204" pitchFamily="34" charset="0"/>
                        </a:rPr>
                        <a:t>€ </a:t>
                      </a:r>
                    </a:p>
                  </a:txBody>
                  <a:tcPr marL="9022" marR="9022" marT="9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Arial" panose="020B0604020202020204" pitchFamily="34" charset="0"/>
                        </a:rPr>
                        <a:t>6</a:t>
                      </a:r>
                    </a:p>
                  </a:txBody>
                  <a:tcPr marL="9022" marR="9022" marT="9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Arial" panose="020B0604020202020204" pitchFamily="34" charset="0"/>
                        </a:rPr>
                        <a:t> </a:t>
                      </a:r>
                    </a:p>
                  </a:txBody>
                  <a:tcPr marL="9022" marR="9022" marT="9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9855638"/>
                  </a:ext>
                </a:extLst>
              </a:tr>
              <a:tr h="146182">
                <a:tc>
                  <a:txBody>
                    <a:bodyPr/>
                    <a:lstStyle/>
                    <a:p>
                      <a:pPr algn="l" fontAlgn="b"/>
                      <a:r>
                        <a:rPr lang="fr-FR" sz="900" b="0" i="0" u="none" strike="noStrike" dirty="0">
                          <a:solidFill>
                            <a:srgbClr val="000000"/>
                          </a:solidFill>
                          <a:effectLst/>
                          <a:latin typeface="Arial" panose="020B0604020202020204" pitchFamily="34" charset="0"/>
                        </a:rPr>
                        <a:t>Restauration</a:t>
                      </a:r>
                    </a:p>
                  </a:txBody>
                  <a:tcPr marL="9022" marR="9022" marT="9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a:solidFill>
                            <a:srgbClr val="000000"/>
                          </a:solidFill>
                          <a:effectLst/>
                          <a:latin typeface="Arial" panose="020B0604020202020204" pitchFamily="34" charset="0"/>
                        </a:rPr>
                        <a:t>     20 </a:t>
                      </a:r>
                      <a:r>
                        <a:rPr lang="fr-FR" sz="900" b="0" i="0" u="none" strike="noStrike" dirty="0" smtClean="0">
                          <a:solidFill>
                            <a:srgbClr val="000000"/>
                          </a:solidFill>
                          <a:effectLst/>
                          <a:latin typeface="Arial" panose="020B0604020202020204" pitchFamily="34" charset="0"/>
                        </a:rPr>
                        <a:t>718 </a:t>
                      </a:r>
                      <a:r>
                        <a:rPr lang="fr-FR" sz="900" b="0" i="0" u="none" strike="noStrike" dirty="0">
                          <a:solidFill>
                            <a:srgbClr val="000000"/>
                          </a:solidFill>
                          <a:effectLst/>
                          <a:latin typeface="Arial" panose="020B0604020202020204" pitchFamily="34" charset="0"/>
                        </a:rPr>
                        <a:t>€ </a:t>
                      </a:r>
                    </a:p>
                  </a:txBody>
                  <a:tcPr marL="9022" marR="9022" marT="9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Arial" panose="020B0604020202020204" pitchFamily="34" charset="0"/>
                        </a:rPr>
                        <a:t>7962</a:t>
                      </a:r>
                    </a:p>
                  </a:txBody>
                  <a:tcPr marL="9022" marR="9022" marT="9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Arial" panose="020B0604020202020204" pitchFamily="34" charset="0"/>
                        </a:rPr>
                        <a:t>Nombre repas</a:t>
                      </a:r>
                    </a:p>
                  </a:txBody>
                  <a:tcPr marL="9022" marR="9022" marT="9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29391"/>
                  </a:ext>
                </a:extLst>
              </a:tr>
              <a:tr h="146182">
                <a:tc>
                  <a:txBody>
                    <a:bodyPr/>
                    <a:lstStyle/>
                    <a:p>
                      <a:pPr algn="l" fontAlgn="b"/>
                      <a:r>
                        <a:rPr lang="fr-FR" sz="900" b="0" i="0" u="none" strike="noStrike" dirty="0">
                          <a:solidFill>
                            <a:srgbClr val="000000"/>
                          </a:solidFill>
                          <a:effectLst/>
                          <a:latin typeface="Arial" panose="020B0604020202020204" pitchFamily="34" charset="0"/>
                        </a:rPr>
                        <a:t>aides financières (AFE) - 19 dossiers</a:t>
                      </a:r>
                    </a:p>
                  </a:txBody>
                  <a:tcPr marL="9022" marR="9022" marT="9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a:solidFill>
                            <a:srgbClr val="000000"/>
                          </a:solidFill>
                          <a:effectLst/>
                          <a:latin typeface="Arial" panose="020B0604020202020204" pitchFamily="34" charset="0"/>
                        </a:rPr>
                        <a:t>       6 </a:t>
                      </a:r>
                      <a:r>
                        <a:rPr lang="fr-FR" sz="900" b="0" i="0" u="none" strike="noStrike" dirty="0" smtClean="0">
                          <a:solidFill>
                            <a:srgbClr val="000000"/>
                          </a:solidFill>
                          <a:effectLst/>
                          <a:latin typeface="Arial" panose="020B0604020202020204" pitchFamily="34" charset="0"/>
                        </a:rPr>
                        <a:t>800 </a:t>
                      </a:r>
                      <a:r>
                        <a:rPr lang="fr-FR" sz="900" b="0" i="0" u="none" strike="noStrike" dirty="0">
                          <a:solidFill>
                            <a:srgbClr val="000000"/>
                          </a:solidFill>
                          <a:effectLst/>
                          <a:latin typeface="Arial" panose="020B0604020202020204" pitchFamily="34" charset="0"/>
                        </a:rPr>
                        <a:t>€ </a:t>
                      </a:r>
                    </a:p>
                  </a:txBody>
                  <a:tcPr marL="9022" marR="9022" marT="9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Arial" panose="020B0604020202020204" pitchFamily="34" charset="0"/>
                        </a:rPr>
                        <a:t>19</a:t>
                      </a:r>
                    </a:p>
                  </a:txBody>
                  <a:tcPr marL="9022" marR="9022" marT="9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rgbClr val="000000"/>
                          </a:solidFill>
                          <a:effectLst/>
                          <a:latin typeface="Arial" panose="020B0604020202020204" pitchFamily="34" charset="0"/>
                        </a:rPr>
                        <a:t> </a:t>
                      </a:r>
                    </a:p>
                  </a:txBody>
                  <a:tcPr marL="9022" marR="9022" marT="9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7440378"/>
                  </a:ext>
                </a:extLst>
              </a:tr>
              <a:tr h="146182">
                <a:tc>
                  <a:txBody>
                    <a:bodyPr/>
                    <a:lstStyle/>
                    <a:p>
                      <a:pPr algn="l" fontAlgn="b"/>
                      <a:r>
                        <a:rPr lang="fr-FR" sz="900" b="0" i="0" u="none" strike="noStrike" dirty="0">
                          <a:solidFill>
                            <a:srgbClr val="000000"/>
                          </a:solidFill>
                          <a:effectLst/>
                          <a:latin typeface="Arial" panose="020B0604020202020204" pitchFamily="34" charset="0"/>
                        </a:rPr>
                        <a:t>Autre CARTE ALIMENTAIRE aux agents en difficultés</a:t>
                      </a:r>
                    </a:p>
                  </a:txBody>
                  <a:tcPr marL="9022" marR="9022" marT="9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dirty="0">
                          <a:solidFill>
                            <a:srgbClr val="000000"/>
                          </a:solidFill>
                          <a:effectLst/>
                          <a:latin typeface="Arial" panose="020B0604020202020204" pitchFamily="34" charset="0"/>
                        </a:rPr>
                        <a:t>          </a:t>
                      </a:r>
                      <a:r>
                        <a:rPr lang="fr-FR" sz="900" b="0" i="0" u="none" strike="noStrike" dirty="0" smtClean="0">
                          <a:solidFill>
                            <a:srgbClr val="000000"/>
                          </a:solidFill>
                          <a:effectLst/>
                          <a:latin typeface="Arial" panose="020B0604020202020204" pitchFamily="34" charset="0"/>
                        </a:rPr>
                        <a:t>450 </a:t>
                      </a:r>
                      <a:r>
                        <a:rPr lang="fr-FR" sz="900" b="0" i="0" u="none" strike="noStrike" dirty="0">
                          <a:solidFill>
                            <a:srgbClr val="000000"/>
                          </a:solidFill>
                          <a:effectLst/>
                          <a:latin typeface="Arial" panose="020B0604020202020204" pitchFamily="34" charset="0"/>
                        </a:rPr>
                        <a:t>€ </a:t>
                      </a:r>
                    </a:p>
                  </a:txBody>
                  <a:tcPr marL="9022" marR="9022" marT="9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0" i="0" u="none" strike="noStrike">
                          <a:solidFill>
                            <a:srgbClr val="000000"/>
                          </a:solidFill>
                          <a:effectLst/>
                          <a:latin typeface="Arial" panose="020B0604020202020204" pitchFamily="34" charset="0"/>
                        </a:rPr>
                        <a:t>9</a:t>
                      </a:r>
                    </a:p>
                  </a:txBody>
                  <a:tcPr marL="9022" marR="9022" marT="9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dirty="0">
                          <a:solidFill>
                            <a:srgbClr val="000000"/>
                          </a:solidFill>
                          <a:effectLst/>
                          <a:latin typeface="Arial" panose="020B0604020202020204" pitchFamily="34" charset="0"/>
                        </a:rPr>
                        <a:t> </a:t>
                      </a:r>
                    </a:p>
                  </a:txBody>
                  <a:tcPr marL="9022" marR="9022" marT="9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3980995"/>
                  </a:ext>
                </a:extLst>
              </a:tr>
              <a:tr h="146182">
                <a:tc>
                  <a:txBody>
                    <a:bodyPr/>
                    <a:lstStyle/>
                    <a:p>
                      <a:pPr algn="l" fontAlgn="b"/>
                      <a:r>
                        <a:rPr lang="fr-FR" sz="900" b="0" i="0" u="none" strike="noStrike" dirty="0" smtClean="0">
                          <a:solidFill>
                            <a:srgbClr val="000000"/>
                          </a:solidFill>
                          <a:effectLst/>
                          <a:latin typeface="Arial" panose="020B0604020202020204" pitchFamily="34" charset="0"/>
                        </a:rPr>
                        <a:t>Total des dépenses</a:t>
                      </a:r>
                      <a:endParaRPr lang="fr-FR" sz="900" b="0" i="0" u="none" strike="noStrike" dirty="0">
                        <a:solidFill>
                          <a:srgbClr val="000000"/>
                        </a:solidFill>
                        <a:effectLst/>
                        <a:latin typeface="Arial" panose="020B0604020202020204" pitchFamily="34" charset="0"/>
                      </a:endParaRPr>
                    </a:p>
                  </a:txBody>
                  <a:tcPr marL="9022" marR="9022" marT="9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1" i="0" u="none" strike="noStrike" dirty="0" smtClean="0">
                          <a:solidFill>
                            <a:srgbClr val="000000"/>
                          </a:solidFill>
                          <a:effectLst/>
                          <a:latin typeface="Arial" panose="020B0604020202020204" pitchFamily="34" charset="0"/>
                        </a:rPr>
                        <a:t>63 610</a:t>
                      </a:r>
                      <a:r>
                        <a:rPr lang="fr-FR" sz="900" b="0" i="0" u="none" strike="noStrike" dirty="0" smtClean="0">
                          <a:solidFill>
                            <a:srgbClr val="000000"/>
                          </a:solidFill>
                          <a:effectLst/>
                          <a:latin typeface="Arial" panose="020B0604020202020204" pitchFamily="34" charset="0"/>
                        </a:rPr>
                        <a:t> €</a:t>
                      </a:r>
                      <a:endParaRPr lang="fr-FR" sz="900" b="0" i="0" u="none" strike="noStrike" dirty="0">
                        <a:solidFill>
                          <a:srgbClr val="000000"/>
                        </a:solidFill>
                        <a:effectLst/>
                        <a:latin typeface="Arial" panose="020B0604020202020204" pitchFamily="34" charset="0"/>
                      </a:endParaRPr>
                    </a:p>
                  </a:txBody>
                  <a:tcPr marL="9022" marR="9022" marT="9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fr-FR" sz="900" b="0" i="0" u="none" strike="noStrike">
                        <a:solidFill>
                          <a:srgbClr val="000000"/>
                        </a:solidFill>
                        <a:effectLst/>
                        <a:latin typeface="Arial" panose="020B0604020202020204" pitchFamily="34" charset="0"/>
                      </a:endParaRPr>
                    </a:p>
                  </a:txBody>
                  <a:tcPr marL="9022" marR="9022" marT="9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900" b="0" i="0" u="none" strike="noStrike" dirty="0">
                        <a:solidFill>
                          <a:srgbClr val="000000"/>
                        </a:solidFill>
                        <a:effectLst/>
                        <a:latin typeface="Arial" panose="020B0604020202020204" pitchFamily="34" charset="0"/>
                      </a:endParaRPr>
                    </a:p>
                  </a:txBody>
                  <a:tcPr marL="9022" marR="9022" marT="90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9403730"/>
                  </a:ext>
                </a:extLst>
              </a:tr>
            </a:tbl>
          </a:graphicData>
        </a:graphic>
      </p:graphicFrame>
      <p:sp>
        <p:nvSpPr>
          <p:cNvPr id="5" name="Espace réservé du numéro de diapositive 4"/>
          <p:cNvSpPr>
            <a:spLocks noGrp="1"/>
          </p:cNvSpPr>
          <p:nvPr>
            <p:ph type="sldNum" sz="quarter" idx="12"/>
          </p:nvPr>
        </p:nvSpPr>
        <p:spPr/>
        <p:txBody>
          <a:bodyPr/>
          <a:lstStyle/>
          <a:p>
            <a:fld id="{ACF67B19-02F2-48C1-993D-3D5388EDBA9B}" type="slidenum">
              <a:rPr lang="fr-FR" smtClean="0"/>
              <a:t>46</a:t>
            </a:fld>
            <a:endParaRPr lang="fr-FR"/>
          </a:p>
        </p:txBody>
      </p:sp>
      <p:sp>
        <p:nvSpPr>
          <p:cNvPr id="7" name="Titre 1"/>
          <p:cNvSpPr>
            <a:spLocks noGrp="1"/>
          </p:cNvSpPr>
          <p:nvPr>
            <p:ph type="title"/>
          </p:nvPr>
        </p:nvSpPr>
        <p:spPr/>
        <p:txBody>
          <a:bodyPr/>
          <a:lstStyle/>
          <a:p>
            <a:pPr algn="ctr"/>
            <a:r>
              <a:rPr lang="fr-FR" b="1"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MV Boli" panose="02000500030200090000" pitchFamily="2" charset="0"/>
              </a:rPr>
              <a:t>ACTION SOCIALE</a:t>
            </a:r>
            <a:endParaRPr lang="fr-FR" b="1"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MV Boli" panose="02000500030200090000" pitchFamily="2" charset="0"/>
            </a:endParaRPr>
          </a:p>
        </p:txBody>
      </p:sp>
    </p:spTree>
    <p:extLst>
      <p:ext uri="{BB962C8B-B14F-4D97-AF65-F5344CB8AC3E}">
        <p14:creationId xmlns:p14="http://schemas.microsoft.com/office/powerpoint/2010/main" val="16170141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Espace réservé du contenu 5"/>
          <p:cNvGraphicFramePr>
            <a:graphicFrameLocks noGrp="1"/>
          </p:cNvGraphicFramePr>
          <p:nvPr>
            <p:ph sz="half" idx="1"/>
            <p:extLst>
              <p:ext uri="{D42A27DB-BD31-4B8C-83A1-F6EECF244321}">
                <p14:modId xmlns:p14="http://schemas.microsoft.com/office/powerpoint/2010/main" val="2791165637"/>
              </p:ext>
            </p:extLst>
          </p:nvPr>
        </p:nvGraphicFramePr>
        <p:xfrm>
          <a:off x="604160" y="1484784"/>
          <a:ext cx="3886201" cy="1771122"/>
        </p:xfrm>
        <a:graphic>
          <a:graphicData uri="http://schemas.openxmlformats.org/drawingml/2006/table">
            <a:tbl>
              <a:tblPr/>
              <a:tblGrid>
                <a:gridCol w="719667">
                  <a:extLst>
                    <a:ext uri="{9D8B030D-6E8A-4147-A177-3AD203B41FA5}">
                      <a16:colId xmlns:a16="http://schemas.microsoft.com/office/drawing/2014/main" val="942079340"/>
                    </a:ext>
                  </a:extLst>
                </a:gridCol>
                <a:gridCol w="854604">
                  <a:extLst>
                    <a:ext uri="{9D8B030D-6E8A-4147-A177-3AD203B41FA5}">
                      <a16:colId xmlns:a16="http://schemas.microsoft.com/office/drawing/2014/main" val="2944796568"/>
                    </a:ext>
                  </a:extLst>
                </a:gridCol>
                <a:gridCol w="872596">
                  <a:extLst>
                    <a:ext uri="{9D8B030D-6E8A-4147-A177-3AD203B41FA5}">
                      <a16:colId xmlns:a16="http://schemas.microsoft.com/office/drawing/2014/main" val="4220177813"/>
                    </a:ext>
                  </a:extLst>
                </a:gridCol>
                <a:gridCol w="719667">
                  <a:extLst>
                    <a:ext uri="{9D8B030D-6E8A-4147-A177-3AD203B41FA5}">
                      <a16:colId xmlns:a16="http://schemas.microsoft.com/office/drawing/2014/main" val="1692932440"/>
                    </a:ext>
                  </a:extLst>
                </a:gridCol>
                <a:gridCol w="719667">
                  <a:extLst>
                    <a:ext uri="{9D8B030D-6E8A-4147-A177-3AD203B41FA5}">
                      <a16:colId xmlns:a16="http://schemas.microsoft.com/office/drawing/2014/main" val="2523875106"/>
                    </a:ext>
                  </a:extLst>
                </a:gridCol>
              </a:tblGrid>
              <a:tr h="179917">
                <a:tc gridSpan="3">
                  <a:txBody>
                    <a:bodyPr/>
                    <a:lstStyle/>
                    <a:p>
                      <a:pPr algn="l" fontAlgn="b"/>
                      <a:r>
                        <a:rPr lang="fr-FR" sz="1000" b="1" i="0" u="none" strike="noStrike" dirty="0" smtClean="0">
                          <a:solidFill>
                            <a:srgbClr val="000000"/>
                          </a:solidFill>
                          <a:effectLst/>
                          <a:latin typeface="Calibri" panose="020F0502020204030204" pitchFamily="34" charset="0"/>
                        </a:rPr>
                        <a:t>Titularisations </a:t>
                      </a:r>
                      <a:r>
                        <a:rPr lang="fr-FR" sz="1000" b="1" i="0" u="none" strike="noStrike" dirty="0">
                          <a:solidFill>
                            <a:srgbClr val="000000"/>
                          </a:solidFill>
                          <a:effectLst/>
                          <a:latin typeface="Calibri" panose="020F0502020204030204" pitchFamily="34" charset="0"/>
                        </a:rPr>
                        <a:t>par </a:t>
                      </a:r>
                      <a:r>
                        <a:rPr lang="fr-FR" sz="1000" b="1" i="0" u="none" strike="noStrike" dirty="0" smtClean="0">
                          <a:solidFill>
                            <a:srgbClr val="000000"/>
                          </a:solidFill>
                          <a:effectLst/>
                          <a:latin typeface="Calibri" panose="020F0502020204030204" pitchFamily="34" charset="0"/>
                        </a:rPr>
                        <a:t>année </a:t>
                      </a:r>
                      <a:r>
                        <a:rPr lang="fr-FR" sz="1000" b="1" i="0" u="none" strike="noStrike" dirty="0">
                          <a:solidFill>
                            <a:srgbClr val="000000"/>
                          </a:solidFill>
                          <a:effectLst/>
                          <a:latin typeface="Calibri" panose="020F0502020204030204" pitchFamily="34" charset="0"/>
                        </a:rPr>
                        <a:t>et par </a:t>
                      </a:r>
                      <a:r>
                        <a:rPr lang="fr-FR" sz="1000" b="1" i="0" u="none" strike="noStrike" dirty="0" smtClean="0">
                          <a:solidFill>
                            <a:srgbClr val="000000"/>
                          </a:solidFill>
                          <a:effectLst/>
                          <a:latin typeface="Calibri" panose="020F0502020204030204" pitchFamily="34" charset="0"/>
                        </a:rPr>
                        <a:t>catégorie (dispositif Sauvadet)</a:t>
                      </a:r>
                      <a:endParaRPr lang="fr-FR" sz="1000" b="1" i="0" u="none" strike="noStrike" dirty="0">
                        <a:solidFill>
                          <a:srgbClr val="000000"/>
                        </a:solidFill>
                        <a:effectLst/>
                        <a:latin typeface="Calibri" panose="020F0502020204030204" pitchFamily="34" charset="0"/>
                      </a:endParaRPr>
                    </a:p>
                  </a:txBody>
                  <a:tcPr marL="8996" marR="8996" marT="8996" marB="0" anchor="b">
                    <a:lnL>
                      <a:noFill/>
                    </a:lnL>
                    <a:lnR>
                      <a:noFill/>
                    </a:lnR>
                    <a:lnT>
                      <a:noFill/>
                    </a:lnT>
                    <a:lnB>
                      <a:noFill/>
                    </a:lnB>
                  </a:tcPr>
                </a:tc>
                <a:tc hMerge="1">
                  <a:txBody>
                    <a:bodyPr/>
                    <a:lstStyle/>
                    <a:p>
                      <a:endParaRPr lang="fr-FR"/>
                    </a:p>
                  </a:txBody>
                  <a:tcPr/>
                </a:tc>
                <a:tc hMerge="1">
                  <a:txBody>
                    <a:bodyPr/>
                    <a:lstStyle/>
                    <a:p>
                      <a:endParaRPr lang="fr-FR"/>
                    </a:p>
                  </a:txBody>
                  <a:tcPr/>
                </a:tc>
                <a:tc>
                  <a:txBody>
                    <a:bodyPr/>
                    <a:lstStyle/>
                    <a:p>
                      <a:pPr algn="ctr" fontAlgn="b"/>
                      <a:endParaRPr lang="fr-FR" sz="1000" b="0" i="0" u="none" strike="noStrike">
                        <a:solidFill>
                          <a:srgbClr val="000000"/>
                        </a:solidFill>
                        <a:effectLst/>
                        <a:latin typeface="Calibri" panose="020F0502020204030204" pitchFamily="34" charset="0"/>
                      </a:endParaRPr>
                    </a:p>
                  </a:txBody>
                  <a:tcPr marL="8996" marR="8996" marT="8996" marB="0" anchor="b">
                    <a:lnL>
                      <a:noFill/>
                    </a:lnL>
                    <a:lnR>
                      <a:noFill/>
                    </a:lnR>
                    <a:lnT>
                      <a:noFill/>
                    </a:lnT>
                    <a:lnB>
                      <a:noFill/>
                    </a:lnB>
                  </a:tcPr>
                </a:tc>
                <a:tc>
                  <a:txBody>
                    <a:bodyPr/>
                    <a:lstStyle/>
                    <a:p>
                      <a:pPr algn="l" fontAlgn="b"/>
                      <a:endParaRPr lang="fr-FR" sz="1000" b="0" i="0" u="none" strike="noStrike">
                        <a:solidFill>
                          <a:srgbClr val="000000"/>
                        </a:solidFill>
                        <a:effectLst/>
                        <a:latin typeface="Calibri" panose="020F0502020204030204" pitchFamily="34" charset="0"/>
                      </a:endParaRPr>
                    </a:p>
                  </a:txBody>
                  <a:tcPr marL="8996" marR="8996" marT="8996" marB="0" anchor="b">
                    <a:lnL>
                      <a:noFill/>
                    </a:lnL>
                    <a:lnR>
                      <a:noFill/>
                    </a:lnR>
                    <a:lnT>
                      <a:noFill/>
                    </a:lnT>
                    <a:lnB>
                      <a:noFill/>
                    </a:lnB>
                  </a:tcPr>
                </a:tc>
                <a:extLst>
                  <a:ext uri="{0D108BD9-81ED-4DB2-BD59-A6C34878D82A}">
                    <a16:rowId xmlns:a16="http://schemas.microsoft.com/office/drawing/2014/main" val="1427188145"/>
                  </a:ext>
                </a:extLst>
              </a:tr>
              <a:tr h="188912">
                <a:tc>
                  <a:txBody>
                    <a:bodyPr/>
                    <a:lstStyle/>
                    <a:p>
                      <a:pPr algn="ctr" fontAlgn="b"/>
                      <a:endParaRPr lang="fr-FR" sz="1000" b="0" i="0" u="none" strike="noStrike">
                        <a:solidFill>
                          <a:srgbClr val="000000"/>
                        </a:solidFill>
                        <a:effectLst/>
                        <a:latin typeface="Calibri" panose="020F0502020204030204" pitchFamily="34" charset="0"/>
                      </a:endParaRPr>
                    </a:p>
                  </a:txBody>
                  <a:tcPr marL="8996" marR="8996" marT="899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fr-FR" sz="1000" b="0" i="0" u="none" strike="noStrike">
                        <a:solidFill>
                          <a:srgbClr val="000000"/>
                        </a:solidFill>
                        <a:effectLst/>
                        <a:latin typeface="Calibri" panose="020F0502020204030204" pitchFamily="34" charset="0"/>
                      </a:endParaRPr>
                    </a:p>
                  </a:txBody>
                  <a:tcPr marL="8996" marR="8996" marT="899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fr-FR" sz="1000" b="0" i="0" u="none" strike="noStrike">
                        <a:solidFill>
                          <a:srgbClr val="000000"/>
                        </a:solidFill>
                        <a:effectLst/>
                        <a:latin typeface="Calibri" panose="020F0502020204030204" pitchFamily="34" charset="0"/>
                      </a:endParaRPr>
                    </a:p>
                  </a:txBody>
                  <a:tcPr marL="8996" marR="8996" marT="899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fr-FR" sz="1000" b="0" i="0" u="none" strike="noStrike">
                        <a:solidFill>
                          <a:srgbClr val="000000"/>
                        </a:solidFill>
                        <a:effectLst/>
                        <a:latin typeface="Calibri" panose="020F0502020204030204" pitchFamily="34" charset="0"/>
                      </a:endParaRPr>
                    </a:p>
                  </a:txBody>
                  <a:tcPr marL="8996" marR="8996" marT="899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fr-FR" sz="1000" b="0" i="0" u="none" strike="noStrike">
                        <a:solidFill>
                          <a:srgbClr val="000000"/>
                        </a:solidFill>
                        <a:effectLst/>
                        <a:latin typeface="Calibri" panose="020F0502020204030204" pitchFamily="34" charset="0"/>
                      </a:endParaRPr>
                    </a:p>
                  </a:txBody>
                  <a:tcPr marL="8996" marR="8996" marT="8996"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6086385"/>
                  </a:ext>
                </a:extLst>
              </a:tr>
              <a:tr h="179917">
                <a:tc>
                  <a:txBody>
                    <a:bodyPr/>
                    <a:lstStyle/>
                    <a:p>
                      <a:pPr algn="ctr" fontAlgn="b"/>
                      <a:r>
                        <a:rPr lang="fr-FR" sz="1000" b="0" i="0" u="none" strike="noStrike">
                          <a:solidFill>
                            <a:srgbClr val="000000"/>
                          </a:solidFill>
                          <a:effectLst/>
                          <a:latin typeface="Calibri" panose="020F0502020204030204" pitchFamily="34" charset="0"/>
                        </a:rPr>
                        <a:t> </a:t>
                      </a:r>
                    </a:p>
                  </a:txBody>
                  <a:tcPr marL="8996" marR="8996" marT="8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1" i="0" u="none" strike="noStrike" dirty="0">
                          <a:solidFill>
                            <a:srgbClr val="000000"/>
                          </a:solidFill>
                          <a:effectLst/>
                          <a:latin typeface="Calibri" panose="020F0502020204030204" pitchFamily="34" charset="0"/>
                        </a:rPr>
                        <a:t>Cat A</a:t>
                      </a:r>
                    </a:p>
                  </a:txBody>
                  <a:tcPr marL="8996" marR="8996" marT="8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1" i="0" u="none" strike="noStrike">
                          <a:solidFill>
                            <a:srgbClr val="000000"/>
                          </a:solidFill>
                          <a:effectLst/>
                          <a:latin typeface="Calibri" panose="020F0502020204030204" pitchFamily="34" charset="0"/>
                        </a:rPr>
                        <a:t>Cat B</a:t>
                      </a:r>
                    </a:p>
                  </a:txBody>
                  <a:tcPr marL="8996" marR="8996" marT="8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1" i="0" u="none" strike="noStrike">
                          <a:solidFill>
                            <a:srgbClr val="000000"/>
                          </a:solidFill>
                          <a:effectLst/>
                          <a:latin typeface="Calibri" panose="020F0502020204030204" pitchFamily="34" charset="0"/>
                        </a:rPr>
                        <a:t>Cat C</a:t>
                      </a:r>
                    </a:p>
                  </a:txBody>
                  <a:tcPr marL="8996" marR="8996" marT="8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1" i="0" u="none" strike="noStrike" dirty="0">
                          <a:solidFill>
                            <a:srgbClr val="000000"/>
                          </a:solidFill>
                          <a:effectLst/>
                          <a:latin typeface="Calibri" panose="020F0502020204030204" pitchFamily="34" charset="0"/>
                        </a:rPr>
                        <a:t>Total</a:t>
                      </a:r>
                    </a:p>
                  </a:txBody>
                  <a:tcPr marL="8996" marR="8996" marT="8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8910448"/>
                  </a:ext>
                </a:extLst>
              </a:tr>
              <a:tr h="179917">
                <a:tc>
                  <a:txBody>
                    <a:bodyPr/>
                    <a:lstStyle/>
                    <a:p>
                      <a:pPr algn="ctr" fontAlgn="b"/>
                      <a:r>
                        <a:rPr lang="fr-FR" sz="1000" b="0" i="0" u="none" strike="noStrike">
                          <a:solidFill>
                            <a:srgbClr val="000000"/>
                          </a:solidFill>
                          <a:effectLst/>
                          <a:latin typeface="Calibri" panose="020F0502020204030204" pitchFamily="34" charset="0"/>
                        </a:rPr>
                        <a:t>2013</a:t>
                      </a:r>
                    </a:p>
                  </a:txBody>
                  <a:tcPr marL="8996" marR="8996" marT="8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5</a:t>
                      </a:r>
                    </a:p>
                  </a:txBody>
                  <a:tcPr marL="8996" marR="8996" marT="8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3</a:t>
                      </a:r>
                    </a:p>
                  </a:txBody>
                  <a:tcPr marL="8996" marR="8996" marT="8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8</a:t>
                      </a:r>
                    </a:p>
                  </a:txBody>
                  <a:tcPr marL="8996" marR="8996" marT="8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16</a:t>
                      </a:r>
                    </a:p>
                  </a:txBody>
                  <a:tcPr marL="8996" marR="8996" marT="8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5656062"/>
                  </a:ext>
                </a:extLst>
              </a:tr>
              <a:tr h="179917">
                <a:tc>
                  <a:txBody>
                    <a:bodyPr/>
                    <a:lstStyle/>
                    <a:p>
                      <a:pPr algn="ctr" fontAlgn="b"/>
                      <a:r>
                        <a:rPr lang="fr-FR" sz="1000" b="0" i="0" u="none" strike="noStrike">
                          <a:solidFill>
                            <a:srgbClr val="000000"/>
                          </a:solidFill>
                          <a:effectLst/>
                          <a:latin typeface="Calibri" panose="020F0502020204030204" pitchFamily="34" charset="0"/>
                        </a:rPr>
                        <a:t>2014</a:t>
                      </a:r>
                    </a:p>
                  </a:txBody>
                  <a:tcPr marL="8996" marR="8996" marT="8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3</a:t>
                      </a:r>
                    </a:p>
                  </a:txBody>
                  <a:tcPr marL="8996" marR="8996" marT="8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5</a:t>
                      </a:r>
                    </a:p>
                  </a:txBody>
                  <a:tcPr marL="8996" marR="8996" marT="8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11</a:t>
                      </a:r>
                    </a:p>
                  </a:txBody>
                  <a:tcPr marL="8996" marR="8996" marT="8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19</a:t>
                      </a:r>
                    </a:p>
                  </a:txBody>
                  <a:tcPr marL="8996" marR="8996" marT="8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4635693"/>
                  </a:ext>
                </a:extLst>
              </a:tr>
              <a:tr h="188912">
                <a:tc>
                  <a:txBody>
                    <a:bodyPr/>
                    <a:lstStyle/>
                    <a:p>
                      <a:pPr algn="ctr" fontAlgn="b"/>
                      <a:r>
                        <a:rPr lang="fr-FR" sz="1000" b="0" i="0" u="none" strike="noStrike">
                          <a:solidFill>
                            <a:srgbClr val="000000"/>
                          </a:solidFill>
                          <a:effectLst/>
                          <a:latin typeface="Calibri" panose="020F0502020204030204" pitchFamily="34" charset="0"/>
                        </a:rPr>
                        <a:t>2015</a:t>
                      </a:r>
                    </a:p>
                  </a:txBody>
                  <a:tcPr marL="8996" marR="8996" marT="8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dirty="0">
                          <a:solidFill>
                            <a:srgbClr val="000000"/>
                          </a:solidFill>
                          <a:effectLst/>
                          <a:latin typeface="Calibri" panose="020F0502020204030204" pitchFamily="34" charset="0"/>
                        </a:rPr>
                        <a:t>5</a:t>
                      </a:r>
                    </a:p>
                  </a:txBody>
                  <a:tcPr marL="8996" marR="8996" marT="8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0</a:t>
                      </a:r>
                    </a:p>
                  </a:txBody>
                  <a:tcPr marL="8996" marR="8996" marT="8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5</a:t>
                      </a:r>
                    </a:p>
                  </a:txBody>
                  <a:tcPr marL="8996" marR="8996" marT="8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10</a:t>
                      </a:r>
                    </a:p>
                  </a:txBody>
                  <a:tcPr marL="8996" marR="8996" marT="8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8657586"/>
                  </a:ext>
                </a:extLst>
              </a:tr>
              <a:tr h="179917">
                <a:tc>
                  <a:txBody>
                    <a:bodyPr/>
                    <a:lstStyle/>
                    <a:p>
                      <a:pPr algn="ctr" fontAlgn="b"/>
                      <a:r>
                        <a:rPr lang="fr-FR" sz="1000" b="0" i="0" u="none" strike="noStrike">
                          <a:solidFill>
                            <a:srgbClr val="000000"/>
                          </a:solidFill>
                          <a:effectLst/>
                          <a:latin typeface="Calibri" panose="020F0502020204030204" pitchFamily="34" charset="0"/>
                        </a:rPr>
                        <a:t>2017</a:t>
                      </a:r>
                    </a:p>
                  </a:txBody>
                  <a:tcPr marL="8996" marR="8996" marT="8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2</a:t>
                      </a:r>
                    </a:p>
                  </a:txBody>
                  <a:tcPr marL="8996" marR="8996" marT="8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2</a:t>
                      </a:r>
                    </a:p>
                  </a:txBody>
                  <a:tcPr marL="8996" marR="8996" marT="8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1</a:t>
                      </a:r>
                    </a:p>
                  </a:txBody>
                  <a:tcPr marL="8996" marR="8996" marT="8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5</a:t>
                      </a:r>
                    </a:p>
                  </a:txBody>
                  <a:tcPr marL="8996" marR="8996" marT="8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7355964"/>
                  </a:ext>
                </a:extLst>
              </a:tr>
              <a:tr h="179917">
                <a:tc>
                  <a:txBody>
                    <a:bodyPr/>
                    <a:lstStyle/>
                    <a:p>
                      <a:pPr algn="ctr" fontAlgn="b"/>
                      <a:r>
                        <a:rPr lang="fr-FR" sz="1000" b="0" i="0" u="none" strike="noStrike">
                          <a:solidFill>
                            <a:srgbClr val="000000"/>
                          </a:solidFill>
                          <a:effectLst/>
                          <a:latin typeface="Calibri" panose="020F0502020204030204" pitchFamily="34" charset="0"/>
                        </a:rPr>
                        <a:t>2018</a:t>
                      </a:r>
                    </a:p>
                  </a:txBody>
                  <a:tcPr marL="8996" marR="8996" marT="8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1</a:t>
                      </a:r>
                    </a:p>
                  </a:txBody>
                  <a:tcPr marL="8996" marR="8996" marT="8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1</a:t>
                      </a:r>
                    </a:p>
                  </a:txBody>
                  <a:tcPr marL="8996" marR="8996" marT="8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2</a:t>
                      </a:r>
                    </a:p>
                  </a:txBody>
                  <a:tcPr marL="8996" marR="8996" marT="8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4</a:t>
                      </a:r>
                    </a:p>
                  </a:txBody>
                  <a:tcPr marL="8996" marR="8996" marT="8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5570569"/>
                  </a:ext>
                </a:extLst>
              </a:tr>
              <a:tr h="179917">
                <a:tc>
                  <a:txBody>
                    <a:bodyPr/>
                    <a:lstStyle/>
                    <a:p>
                      <a:pPr algn="ctr" fontAlgn="b"/>
                      <a:r>
                        <a:rPr lang="fr-FR" sz="1000" b="0" i="0" u="none" strike="noStrike">
                          <a:solidFill>
                            <a:srgbClr val="000000"/>
                          </a:solidFill>
                          <a:effectLst/>
                          <a:latin typeface="Calibri" panose="020F0502020204030204" pitchFamily="34" charset="0"/>
                        </a:rPr>
                        <a:t> </a:t>
                      </a:r>
                    </a:p>
                  </a:txBody>
                  <a:tcPr marL="8996" marR="8996" marT="8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1" i="0" u="none" strike="noStrike">
                          <a:solidFill>
                            <a:srgbClr val="000000"/>
                          </a:solidFill>
                          <a:effectLst/>
                          <a:latin typeface="Calibri" panose="020F0502020204030204" pitchFamily="34" charset="0"/>
                        </a:rPr>
                        <a:t>16</a:t>
                      </a:r>
                    </a:p>
                  </a:txBody>
                  <a:tcPr marL="8996" marR="8996" marT="8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1" i="0" u="none" strike="noStrike">
                          <a:solidFill>
                            <a:srgbClr val="000000"/>
                          </a:solidFill>
                          <a:effectLst/>
                          <a:latin typeface="Calibri" panose="020F0502020204030204" pitchFamily="34" charset="0"/>
                        </a:rPr>
                        <a:t>11</a:t>
                      </a:r>
                    </a:p>
                  </a:txBody>
                  <a:tcPr marL="8996" marR="8996" marT="8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1" i="0" u="none" strike="noStrike">
                          <a:solidFill>
                            <a:srgbClr val="000000"/>
                          </a:solidFill>
                          <a:effectLst/>
                          <a:latin typeface="Calibri" panose="020F0502020204030204" pitchFamily="34" charset="0"/>
                        </a:rPr>
                        <a:t>27</a:t>
                      </a:r>
                    </a:p>
                  </a:txBody>
                  <a:tcPr marL="8996" marR="8996" marT="8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1" i="0" u="none" strike="noStrike" dirty="0">
                          <a:solidFill>
                            <a:srgbClr val="000000"/>
                          </a:solidFill>
                          <a:effectLst/>
                          <a:latin typeface="Calibri" panose="020F0502020204030204" pitchFamily="34" charset="0"/>
                        </a:rPr>
                        <a:t>54</a:t>
                      </a:r>
                    </a:p>
                  </a:txBody>
                  <a:tcPr marL="8996" marR="8996" marT="89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5376131"/>
                  </a:ext>
                </a:extLst>
              </a:tr>
            </a:tbl>
          </a:graphicData>
        </a:graphic>
      </p:graphicFrame>
      <p:sp>
        <p:nvSpPr>
          <p:cNvPr id="5" name="Espace réservé du numéro de diapositive 4"/>
          <p:cNvSpPr>
            <a:spLocks noGrp="1"/>
          </p:cNvSpPr>
          <p:nvPr>
            <p:ph type="sldNum" sz="quarter" idx="12"/>
          </p:nvPr>
        </p:nvSpPr>
        <p:spPr/>
        <p:txBody>
          <a:bodyPr/>
          <a:lstStyle/>
          <a:p>
            <a:fld id="{ACF67B19-02F2-48C1-993D-3D5388EDBA9B}" type="slidenum">
              <a:rPr lang="fr-FR" smtClean="0"/>
              <a:t>47</a:t>
            </a:fld>
            <a:endParaRPr lang="fr-FR"/>
          </a:p>
        </p:txBody>
      </p:sp>
      <p:graphicFrame>
        <p:nvGraphicFramePr>
          <p:cNvPr id="8" name="Graphique 7"/>
          <p:cNvGraphicFramePr>
            <a:graphicFrameLocks/>
          </p:cNvGraphicFramePr>
          <p:nvPr>
            <p:extLst>
              <p:ext uri="{D42A27DB-BD31-4B8C-83A1-F6EECF244321}">
                <p14:modId xmlns:p14="http://schemas.microsoft.com/office/powerpoint/2010/main" val="2514507008"/>
              </p:ext>
            </p:extLst>
          </p:nvPr>
        </p:nvGraphicFramePr>
        <p:xfrm>
          <a:off x="2059718" y="3212976"/>
          <a:ext cx="4672522" cy="2868791"/>
        </p:xfrm>
        <a:graphic>
          <a:graphicData uri="http://schemas.openxmlformats.org/drawingml/2006/chart">
            <c:chart xmlns:c="http://schemas.openxmlformats.org/drawingml/2006/chart" xmlns:r="http://schemas.openxmlformats.org/officeDocument/2006/relationships" r:id="rId2"/>
          </a:graphicData>
        </a:graphic>
      </p:graphicFrame>
      <p:sp>
        <p:nvSpPr>
          <p:cNvPr id="9" name="Titre 1"/>
          <p:cNvSpPr txBox="1">
            <a:spLocks/>
          </p:cNvSpPr>
          <p:nvPr/>
        </p:nvSpPr>
        <p:spPr>
          <a:xfrm>
            <a:off x="375561" y="159574"/>
            <a:ext cx="8229600" cy="1069848"/>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MV Boli" panose="02000500030200090000" pitchFamily="2" charset="0"/>
              </a:rPr>
              <a:t>Autres indicateurs : politique RH </a:t>
            </a:r>
            <a:endParaRPr lang="fr-FR"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MV Boli" panose="02000500030200090000" pitchFamily="2" charset="0"/>
            </a:endParaRPr>
          </a:p>
        </p:txBody>
      </p:sp>
      <p:graphicFrame>
        <p:nvGraphicFramePr>
          <p:cNvPr id="10" name="Espace réservé du contenu 9"/>
          <p:cNvGraphicFramePr>
            <a:graphicFrameLocks noGrp="1"/>
          </p:cNvGraphicFramePr>
          <p:nvPr>
            <p:ph sz="half" idx="2"/>
            <p:extLst>
              <p:ext uri="{D42A27DB-BD31-4B8C-83A1-F6EECF244321}">
                <p14:modId xmlns:p14="http://schemas.microsoft.com/office/powerpoint/2010/main" val="1122882513"/>
              </p:ext>
            </p:extLst>
          </p:nvPr>
        </p:nvGraphicFramePr>
        <p:xfrm>
          <a:off x="4764111" y="1498997"/>
          <a:ext cx="3810000" cy="1666875"/>
        </p:xfrm>
        <a:graphic>
          <a:graphicData uri="http://schemas.openxmlformats.org/drawingml/2006/table">
            <a:tbl>
              <a:tblPr/>
              <a:tblGrid>
                <a:gridCol w="762000">
                  <a:extLst>
                    <a:ext uri="{9D8B030D-6E8A-4147-A177-3AD203B41FA5}">
                      <a16:colId xmlns:a16="http://schemas.microsoft.com/office/drawing/2014/main" val="1722022056"/>
                    </a:ext>
                  </a:extLst>
                </a:gridCol>
                <a:gridCol w="762000">
                  <a:extLst>
                    <a:ext uri="{9D8B030D-6E8A-4147-A177-3AD203B41FA5}">
                      <a16:colId xmlns:a16="http://schemas.microsoft.com/office/drawing/2014/main" val="1540943663"/>
                    </a:ext>
                  </a:extLst>
                </a:gridCol>
                <a:gridCol w="762000">
                  <a:extLst>
                    <a:ext uri="{9D8B030D-6E8A-4147-A177-3AD203B41FA5}">
                      <a16:colId xmlns:a16="http://schemas.microsoft.com/office/drawing/2014/main" val="3528616344"/>
                    </a:ext>
                  </a:extLst>
                </a:gridCol>
                <a:gridCol w="762000">
                  <a:extLst>
                    <a:ext uri="{9D8B030D-6E8A-4147-A177-3AD203B41FA5}">
                      <a16:colId xmlns:a16="http://schemas.microsoft.com/office/drawing/2014/main" val="761619331"/>
                    </a:ext>
                  </a:extLst>
                </a:gridCol>
                <a:gridCol w="762000">
                  <a:extLst>
                    <a:ext uri="{9D8B030D-6E8A-4147-A177-3AD203B41FA5}">
                      <a16:colId xmlns:a16="http://schemas.microsoft.com/office/drawing/2014/main" val="2833822205"/>
                    </a:ext>
                  </a:extLst>
                </a:gridCol>
              </a:tblGrid>
              <a:tr h="190500">
                <a:tc gridSpan="4">
                  <a:txBody>
                    <a:bodyPr/>
                    <a:lstStyle/>
                    <a:p>
                      <a:pPr algn="l" fontAlgn="b"/>
                      <a:r>
                        <a:rPr lang="fr-FR" sz="1000" b="1" i="0" u="none" strike="noStrike" dirty="0">
                          <a:solidFill>
                            <a:srgbClr val="000000"/>
                          </a:solidFill>
                          <a:effectLst/>
                          <a:latin typeface="Calibri" panose="020F0502020204030204" pitchFamily="34" charset="0"/>
                        </a:rPr>
                        <a:t>Politique </a:t>
                      </a:r>
                      <a:r>
                        <a:rPr lang="fr-FR" sz="1000" b="1" i="0" u="none" strike="noStrike" dirty="0" smtClean="0">
                          <a:solidFill>
                            <a:srgbClr val="000000"/>
                          </a:solidFill>
                          <a:effectLst/>
                          <a:latin typeface="Calibri" panose="020F0502020204030204" pitchFamily="34" charset="0"/>
                        </a:rPr>
                        <a:t>d’établissement </a:t>
                      </a:r>
                      <a:r>
                        <a:rPr lang="fr-FR" sz="1000" b="1" i="0" u="none" strike="noStrike" dirty="0">
                          <a:solidFill>
                            <a:srgbClr val="000000"/>
                          </a:solidFill>
                          <a:effectLst/>
                          <a:latin typeface="Calibri" panose="020F0502020204030204" pitchFamily="34" charset="0"/>
                        </a:rPr>
                        <a:t>de déprécarisation par catégorie</a:t>
                      </a:r>
                    </a:p>
                  </a:txBody>
                  <a:tcPr marL="9525" marR="9525" marT="9525" marB="0" anchor="b">
                    <a:lnL>
                      <a:noFill/>
                    </a:lnL>
                    <a:lnR>
                      <a:noFill/>
                    </a:lnR>
                    <a:lnT>
                      <a:noFill/>
                    </a:lnT>
                    <a:lnB>
                      <a:noFill/>
                    </a:lnB>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l" fontAlgn="b"/>
                      <a:endParaRPr lang="fr-FR" sz="1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195126551"/>
                  </a:ext>
                </a:extLst>
              </a:tr>
              <a:tr h="200025">
                <a:tc>
                  <a:txBody>
                    <a:bodyPr/>
                    <a:lstStyle/>
                    <a:p>
                      <a:pPr algn="ctr" fontAlgn="b"/>
                      <a:endParaRPr lang="fr-FR" sz="1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fr-FR" sz="1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fr-FR" sz="1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fr-FR" sz="1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1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3031873"/>
                  </a:ext>
                </a:extLst>
              </a:tr>
              <a:tr h="190500">
                <a:tc>
                  <a:txBody>
                    <a:bodyPr/>
                    <a:lstStyle/>
                    <a:p>
                      <a:pPr algn="ctr" fontAlgn="b"/>
                      <a:r>
                        <a:rPr lang="fr-FR" sz="10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1" i="0" u="none" strike="noStrike">
                          <a:solidFill>
                            <a:srgbClr val="000000"/>
                          </a:solidFill>
                          <a:effectLst/>
                          <a:latin typeface="Calibri" panose="020F0502020204030204" pitchFamily="34" charset="0"/>
                        </a:rPr>
                        <a:t>Cat 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1" i="0" u="none" strike="noStrike">
                          <a:solidFill>
                            <a:srgbClr val="000000"/>
                          </a:solidFill>
                          <a:effectLst/>
                          <a:latin typeface="Calibri" panose="020F0502020204030204" pitchFamily="34" charset="0"/>
                        </a:rPr>
                        <a:t>Cat 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1" i="0" u="none" strike="noStrike">
                          <a:solidFill>
                            <a:srgbClr val="000000"/>
                          </a:solidFill>
                          <a:effectLst/>
                          <a:latin typeface="Calibri" panose="020F0502020204030204" pitchFamily="34" charset="0"/>
                        </a:rPr>
                        <a:t>Cat 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1" i="0" u="none" strike="noStrike">
                          <a:solidFill>
                            <a:srgbClr val="000000"/>
                          </a:solidFill>
                          <a:effectLst/>
                          <a:latin typeface="Calibri" panose="020F0502020204030204" pitchFamily="34" charset="0"/>
                        </a:rPr>
                        <a:t>Total</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6689194"/>
                  </a:ext>
                </a:extLst>
              </a:tr>
              <a:tr h="190500">
                <a:tc>
                  <a:txBody>
                    <a:bodyPr/>
                    <a:lstStyle/>
                    <a:p>
                      <a:pPr algn="ctr" fontAlgn="b"/>
                      <a:r>
                        <a:rPr lang="fr-FR" sz="1000" b="0" i="0" u="none" strike="noStrike">
                          <a:solidFill>
                            <a:srgbClr val="000000"/>
                          </a:solidFill>
                          <a:effectLst/>
                          <a:latin typeface="Calibri" panose="020F0502020204030204" pitchFamily="34" charset="0"/>
                        </a:rPr>
                        <a:t>2014</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3815631"/>
                  </a:ext>
                </a:extLst>
              </a:tr>
              <a:tr h="190500">
                <a:tc>
                  <a:txBody>
                    <a:bodyPr/>
                    <a:lstStyle/>
                    <a:p>
                      <a:pPr algn="ctr" fontAlgn="b"/>
                      <a:r>
                        <a:rPr lang="fr-FR" sz="1000" b="0" i="0" u="none" strike="noStrike">
                          <a:solidFill>
                            <a:srgbClr val="000000"/>
                          </a:solidFill>
                          <a:effectLst/>
                          <a:latin typeface="Calibri" panose="020F0502020204030204" pitchFamily="34" charset="0"/>
                        </a:rPr>
                        <a:t>2015</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2580499"/>
                  </a:ext>
                </a:extLst>
              </a:tr>
              <a:tr h="190500">
                <a:tc>
                  <a:txBody>
                    <a:bodyPr/>
                    <a:lstStyle/>
                    <a:p>
                      <a:pPr algn="ctr" fontAlgn="b"/>
                      <a:r>
                        <a:rPr lang="fr-FR" sz="1000" b="0" i="0" u="none" strike="noStrike">
                          <a:solidFill>
                            <a:srgbClr val="000000"/>
                          </a:solidFill>
                          <a:effectLst/>
                          <a:latin typeface="Calibri" panose="020F0502020204030204" pitchFamily="34" charset="0"/>
                        </a:rPr>
                        <a:t>2016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8517847"/>
                  </a:ext>
                </a:extLst>
              </a:tr>
              <a:tr h="190500">
                <a:tc>
                  <a:txBody>
                    <a:bodyPr/>
                    <a:lstStyle/>
                    <a:p>
                      <a:pPr algn="ctr" fontAlgn="b"/>
                      <a:r>
                        <a:rPr lang="fr-FR" sz="1000" b="0" i="0" u="none" strike="noStrike">
                          <a:solidFill>
                            <a:srgbClr val="000000"/>
                          </a:solidFill>
                          <a:effectLst/>
                          <a:latin typeface="Calibri" panose="020F0502020204030204" pitchFamily="34" charset="0"/>
                        </a:rPr>
                        <a:t>2017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000" b="0"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6569173"/>
                  </a:ext>
                </a:extLst>
              </a:tr>
              <a:tr h="200025">
                <a:tc>
                  <a:txBody>
                    <a:bodyPr/>
                    <a:lstStyle/>
                    <a:p>
                      <a:pPr algn="ctr" fontAlgn="b"/>
                      <a:r>
                        <a:rPr lang="fr-FR" sz="1000" b="0" i="0" u="none" strike="noStrike">
                          <a:solidFill>
                            <a:srgbClr val="000000"/>
                          </a:solidFill>
                          <a:effectLst/>
                          <a:latin typeface="Calibri" panose="020F0502020204030204" pitchFamily="34" charset="0"/>
                        </a:rPr>
                        <a:t>Total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1000" b="1"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1000" b="1"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1000" b="1"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1000" b="1" i="0" u="none" strike="noStrike" dirty="0">
                          <a:solidFill>
                            <a:srgbClr val="000000"/>
                          </a:solidFill>
                          <a:effectLs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6685432"/>
                  </a:ext>
                </a:extLst>
              </a:tr>
            </a:tbl>
          </a:graphicData>
        </a:graphic>
      </p:graphicFrame>
    </p:spTree>
    <p:extLst>
      <p:ext uri="{BB962C8B-B14F-4D97-AF65-F5344CB8AC3E}">
        <p14:creationId xmlns:p14="http://schemas.microsoft.com/office/powerpoint/2010/main" val="1073611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122362"/>
            <a:ext cx="7772400" cy="4898925"/>
          </a:xfrm>
          <a:solidFill>
            <a:schemeClr val="accent2">
              <a:lumMod val="40000"/>
              <a:lumOff val="60000"/>
            </a:schemeClr>
          </a:solidFill>
        </p:spPr>
        <p:txBody>
          <a:bodyPr anchor="ctr">
            <a:normAutofit/>
          </a:bodyPr>
          <a:lstStyle/>
          <a:p>
            <a:pPr algn="l"/>
            <a:r>
              <a:rPr lang="fr-FR" sz="2400" b="1" u="sng" dirty="0" smtClean="0"/>
              <a:t>Sommaire </a:t>
            </a:r>
            <a:r>
              <a:rPr lang="fr-FR" sz="1800" dirty="0" smtClean="0"/>
              <a:t>:</a:t>
            </a:r>
            <a:br>
              <a:rPr lang="fr-FR" sz="1800" dirty="0" smtClean="0"/>
            </a:br>
            <a:r>
              <a:rPr lang="fr-FR" sz="1800" dirty="0" smtClean="0"/>
              <a:t/>
            </a:r>
            <a:br>
              <a:rPr lang="fr-FR" sz="1800" dirty="0" smtClean="0"/>
            </a:br>
            <a:r>
              <a:rPr lang="fr-FR" sz="1800" dirty="0" smtClean="0"/>
              <a:t/>
            </a:r>
            <a:br>
              <a:rPr lang="fr-FR" sz="1800" dirty="0" smtClean="0"/>
            </a:br>
            <a:r>
              <a:rPr lang="fr-FR" sz="1800" dirty="0" smtClean="0"/>
              <a:t>Emplois et Effectifs					6 à 26</a:t>
            </a:r>
            <a:br>
              <a:rPr lang="fr-FR" sz="1800" dirty="0" smtClean="0"/>
            </a:br>
            <a:r>
              <a:rPr lang="fr-FR" sz="1800" dirty="0" smtClean="0"/>
              <a:t> </a:t>
            </a:r>
            <a:br>
              <a:rPr lang="fr-FR" sz="1800" dirty="0" smtClean="0"/>
            </a:br>
            <a:r>
              <a:rPr lang="fr-FR" sz="1800" dirty="0" smtClean="0"/>
              <a:t>Conditions de travail				27 à 35</a:t>
            </a:r>
            <a:br>
              <a:rPr lang="fr-FR" sz="1800" dirty="0" smtClean="0"/>
            </a:br>
            <a:r>
              <a:rPr lang="fr-FR" sz="1800" dirty="0" smtClean="0"/>
              <a:t/>
            </a:r>
            <a:br>
              <a:rPr lang="fr-FR" sz="1800" dirty="0" smtClean="0"/>
            </a:br>
            <a:r>
              <a:rPr lang="fr-FR" sz="1800" dirty="0" smtClean="0"/>
              <a:t>Rémunérations					36 à 39</a:t>
            </a:r>
            <a:br>
              <a:rPr lang="fr-FR" sz="1800" dirty="0" smtClean="0"/>
            </a:br>
            <a:r>
              <a:rPr lang="fr-FR" sz="1800" dirty="0" smtClean="0"/>
              <a:t/>
            </a:r>
            <a:br>
              <a:rPr lang="fr-FR" sz="1800" dirty="0" smtClean="0"/>
            </a:br>
            <a:r>
              <a:rPr lang="fr-FR" sz="1800" dirty="0" smtClean="0"/>
              <a:t>Formation					40 à 45</a:t>
            </a:r>
            <a:br>
              <a:rPr lang="fr-FR" sz="1800" dirty="0" smtClean="0"/>
            </a:br>
            <a:r>
              <a:rPr lang="fr-FR" sz="1800" dirty="0" smtClean="0"/>
              <a:t/>
            </a:r>
            <a:br>
              <a:rPr lang="fr-FR" sz="1800" dirty="0" smtClean="0"/>
            </a:br>
            <a:r>
              <a:rPr lang="fr-FR" sz="1800" dirty="0" smtClean="0"/>
              <a:t>Action sociale					    46 </a:t>
            </a:r>
            <a:br>
              <a:rPr lang="fr-FR" sz="1800" dirty="0" smtClean="0"/>
            </a:br>
            <a:r>
              <a:rPr lang="fr-FR" sz="1800" dirty="0" smtClean="0"/>
              <a:t/>
            </a:r>
            <a:br>
              <a:rPr lang="fr-FR" sz="1800" dirty="0" smtClean="0"/>
            </a:br>
            <a:r>
              <a:rPr lang="fr-FR" sz="1800" dirty="0" smtClean="0"/>
              <a:t>Autres indicateurs (politique RH)			    47</a:t>
            </a:r>
            <a:endParaRPr lang="fr-FR" sz="1800" dirty="0"/>
          </a:p>
        </p:txBody>
      </p:sp>
      <p:sp>
        <p:nvSpPr>
          <p:cNvPr id="4" name="Espace réservé du numéro de diapositive 3"/>
          <p:cNvSpPr>
            <a:spLocks noGrp="1"/>
          </p:cNvSpPr>
          <p:nvPr>
            <p:ph type="sldNum" sz="quarter" idx="12"/>
          </p:nvPr>
        </p:nvSpPr>
        <p:spPr/>
        <p:txBody>
          <a:bodyPr/>
          <a:lstStyle/>
          <a:p>
            <a:fld id="{ACF67B19-02F2-48C1-993D-3D5388EDBA9B}" type="slidenum">
              <a:rPr lang="fr-FR" smtClean="0"/>
              <a:t>5</a:t>
            </a:fld>
            <a:endParaRPr lang="fr-FR"/>
          </a:p>
        </p:txBody>
      </p:sp>
    </p:spTree>
    <p:extLst>
      <p:ext uri="{BB962C8B-B14F-4D97-AF65-F5344CB8AC3E}">
        <p14:creationId xmlns:p14="http://schemas.microsoft.com/office/powerpoint/2010/main" val="335674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67544" y="2924944"/>
            <a:ext cx="8229600" cy="990600"/>
          </a:xfrm>
        </p:spPr>
        <p:txBody>
          <a:bodyPr/>
          <a:lstStyle/>
          <a:p>
            <a:pPr algn="ctr"/>
            <a:r>
              <a:rPr lang="fr-FR" b="1"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MV Boli" panose="02000500030200090000" pitchFamily="2" charset="0"/>
              </a:rPr>
              <a:t>EMPLOIS ET EFFECTIFS</a:t>
            </a:r>
            <a:endParaRPr lang="fr-FR" b="1"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cs typeface="MV Boli" panose="02000500030200090000" pitchFamily="2" charset="0"/>
            </a:endParaRPr>
          </a:p>
        </p:txBody>
      </p:sp>
      <p:sp>
        <p:nvSpPr>
          <p:cNvPr id="2" name="Espace réservé du numéro de diapositive 1"/>
          <p:cNvSpPr>
            <a:spLocks noGrp="1"/>
          </p:cNvSpPr>
          <p:nvPr>
            <p:ph type="sldNum" sz="quarter" idx="12"/>
          </p:nvPr>
        </p:nvSpPr>
        <p:spPr/>
        <p:txBody>
          <a:bodyPr/>
          <a:lstStyle/>
          <a:p>
            <a:fld id="{ACF67B19-02F2-48C1-993D-3D5388EDBA9B}" type="slidenum">
              <a:rPr lang="fr-FR" smtClean="0"/>
              <a:t>6</a:t>
            </a:fld>
            <a:endParaRPr lang="fr-FR"/>
          </a:p>
        </p:txBody>
      </p:sp>
    </p:spTree>
    <p:extLst>
      <p:ext uri="{BB962C8B-B14F-4D97-AF65-F5344CB8AC3E}">
        <p14:creationId xmlns:p14="http://schemas.microsoft.com/office/powerpoint/2010/main" val="533340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4"/>
          <p:cNvSpPr>
            <a:spLocks noGrp="1" noChangeArrowheads="1"/>
          </p:cNvSpPr>
          <p:nvPr>
            <p:ph type="body" sz="half" idx="1"/>
          </p:nvPr>
        </p:nvSpPr>
        <p:spPr>
          <a:xfrm>
            <a:off x="179512" y="404665"/>
            <a:ext cx="8568952" cy="576064"/>
          </a:xfrm>
        </p:spPr>
        <p:txBody>
          <a:bodyPr/>
          <a:lstStyle/>
          <a:p>
            <a:pPr eaLnBrk="1" hangingPunct="1">
              <a:buFontTx/>
              <a:buNone/>
            </a:pPr>
            <a:r>
              <a:rPr lang="fr-FR" altLang="fr-FR" sz="2800" u="sng" dirty="0" smtClean="0">
                <a:solidFill>
                  <a:schemeClr val="accent2"/>
                </a:solidFill>
              </a:rPr>
              <a:t>1/ Emplois :</a:t>
            </a:r>
            <a:r>
              <a:rPr lang="fr-FR" altLang="fr-FR" sz="2800" dirty="0" smtClean="0"/>
              <a:t> </a:t>
            </a:r>
          </a:p>
        </p:txBody>
      </p:sp>
      <p:graphicFrame>
        <p:nvGraphicFramePr>
          <p:cNvPr id="4" name="Espace réservé du contenu 3"/>
          <p:cNvGraphicFramePr>
            <a:graphicFrameLocks noGrp="1"/>
          </p:cNvGraphicFramePr>
          <p:nvPr>
            <p:ph sz="quarter" idx="2"/>
            <p:extLst>
              <p:ext uri="{D42A27DB-BD31-4B8C-83A1-F6EECF244321}">
                <p14:modId xmlns:p14="http://schemas.microsoft.com/office/powerpoint/2010/main" val="208962187"/>
              </p:ext>
            </p:extLst>
          </p:nvPr>
        </p:nvGraphicFramePr>
        <p:xfrm>
          <a:off x="323528" y="1124744"/>
          <a:ext cx="4053254" cy="1463676"/>
        </p:xfrm>
        <a:graphic>
          <a:graphicData uri="http://schemas.openxmlformats.org/drawingml/2006/table">
            <a:tbl>
              <a:tblPr firstRow="1" bandRow="1">
                <a:tableStyleId>{69012ECD-51FC-41F1-AA8D-1B2483CD663E}</a:tableStyleId>
              </a:tblPr>
              <a:tblGrid>
                <a:gridCol w="2026627">
                  <a:extLst>
                    <a:ext uri="{9D8B030D-6E8A-4147-A177-3AD203B41FA5}">
                      <a16:colId xmlns:a16="http://schemas.microsoft.com/office/drawing/2014/main" val="20000"/>
                    </a:ext>
                  </a:extLst>
                </a:gridCol>
                <a:gridCol w="2026627">
                  <a:extLst>
                    <a:ext uri="{9D8B030D-6E8A-4147-A177-3AD203B41FA5}">
                      <a16:colId xmlns:a16="http://schemas.microsoft.com/office/drawing/2014/main" val="20001"/>
                    </a:ext>
                  </a:extLst>
                </a:gridCol>
              </a:tblGrid>
              <a:tr h="365919">
                <a:tc gridSpan="2">
                  <a:txBody>
                    <a:bodyPr/>
                    <a:lstStyle/>
                    <a:p>
                      <a:pPr algn="ctr"/>
                      <a:r>
                        <a:rPr lang="fr-FR" sz="1800" dirty="0" smtClean="0"/>
                        <a:t>Plafond d’emplois 2017 (voté</a:t>
                      </a:r>
                      <a:r>
                        <a:rPr lang="fr-FR" sz="1800" baseline="0" dirty="0" smtClean="0"/>
                        <a:t> au CA)</a:t>
                      </a:r>
                      <a:endParaRPr lang="fr-FR" sz="1800" dirty="0"/>
                    </a:p>
                  </a:txBody>
                  <a:tcPr marL="84389" marR="84389" marT="45740" marB="45740"/>
                </a:tc>
                <a:tc hMerge="1">
                  <a:txBody>
                    <a:bodyPr/>
                    <a:lstStyle/>
                    <a:p>
                      <a:endParaRPr lang="fr-FR" dirty="0"/>
                    </a:p>
                  </a:txBody>
                  <a:tcPr/>
                </a:tc>
                <a:extLst>
                  <a:ext uri="{0D108BD9-81ED-4DB2-BD59-A6C34878D82A}">
                    <a16:rowId xmlns:a16="http://schemas.microsoft.com/office/drawing/2014/main" val="10000"/>
                  </a:ext>
                </a:extLst>
              </a:tr>
              <a:tr h="365919">
                <a:tc>
                  <a:txBody>
                    <a:bodyPr/>
                    <a:lstStyle/>
                    <a:p>
                      <a:r>
                        <a:rPr lang="fr-FR" sz="1800" dirty="0" smtClean="0"/>
                        <a:t>État</a:t>
                      </a:r>
                      <a:endParaRPr lang="fr-FR" sz="1800" dirty="0"/>
                    </a:p>
                  </a:txBody>
                  <a:tcPr marL="84389" marR="84389" marT="45740" marB="45740"/>
                </a:tc>
                <a:tc>
                  <a:txBody>
                    <a:bodyPr/>
                    <a:lstStyle/>
                    <a:p>
                      <a:pPr algn="r"/>
                      <a:r>
                        <a:rPr lang="fr-FR" sz="1800" dirty="0" smtClean="0"/>
                        <a:t>777</a:t>
                      </a:r>
                      <a:endParaRPr lang="fr-FR" sz="1800" dirty="0"/>
                    </a:p>
                  </a:txBody>
                  <a:tcPr marL="84389" marR="84389" marT="45740" marB="45740"/>
                </a:tc>
                <a:extLst>
                  <a:ext uri="{0D108BD9-81ED-4DB2-BD59-A6C34878D82A}">
                    <a16:rowId xmlns:a16="http://schemas.microsoft.com/office/drawing/2014/main" val="10001"/>
                  </a:ext>
                </a:extLst>
              </a:tr>
              <a:tr h="365919">
                <a:tc>
                  <a:txBody>
                    <a:bodyPr/>
                    <a:lstStyle/>
                    <a:p>
                      <a:r>
                        <a:rPr lang="fr-FR" sz="1800" dirty="0" smtClean="0"/>
                        <a:t>Établissement</a:t>
                      </a:r>
                      <a:endParaRPr lang="fr-FR" sz="1800" dirty="0"/>
                    </a:p>
                  </a:txBody>
                  <a:tcPr marL="84389" marR="84389" marT="45740" marB="45740"/>
                </a:tc>
                <a:tc>
                  <a:txBody>
                    <a:bodyPr/>
                    <a:lstStyle/>
                    <a:p>
                      <a:pPr algn="r"/>
                      <a:r>
                        <a:rPr lang="fr-FR" sz="1800" dirty="0" smtClean="0"/>
                        <a:t>114</a:t>
                      </a:r>
                      <a:endParaRPr lang="fr-FR" sz="1800" dirty="0"/>
                    </a:p>
                  </a:txBody>
                  <a:tcPr marL="84389" marR="84389" marT="45740" marB="45740"/>
                </a:tc>
                <a:extLst>
                  <a:ext uri="{0D108BD9-81ED-4DB2-BD59-A6C34878D82A}">
                    <a16:rowId xmlns:a16="http://schemas.microsoft.com/office/drawing/2014/main" val="10002"/>
                  </a:ext>
                </a:extLst>
              </a:tr>
              <a:tr h="365919">
                <a:tc>
                  <a:txBody>
                    <a:bodyPr/>
                    <a:lstStyle/>
                    <a:p>
                      <a:r>
                        <a:rPr lang="fr-FR" sz="1800" dirty="0" smtClean="0"/>
                        <a:t>Global</a:t>
                      </a:r>
                      <a:endParaRPr lang="fr-FR" sz="1800" dirty="0"/>
                    </a:p>
                  </a:txBody>
                  <a:tcPr marL="84389" marR="84389" marT="45740" marB="45740"/>
                </a:tc>
                <a:tc>
                  <a:txBody>
                    <a:bodyPr/>
                    <a:lstStyle/>
                    <a:p>
                      <a:pPr algn="r"/>
                      <a:r>
                        <a:rPr lang="fr-FR" sz="1800" dirty="0" smtClean="0"/>
                        <a:t>891</a:t>
                      </a:r>
                      <a:endParaRPr lang="fr-FR" sz="1800" dirty="0"/>
                    </a:p>
                  </a:txBody>
                  <a:tcPr marL="84389" marR="84389" marT="45740" marB="45740"/>
                </a:tc>
                <a:extLst>
                  <a:ext uri="{0D108BD9-81ED-4DB2-BD59-A6C34878D82A}">
                    <a16:rowId xmlns:a16="http://schemas.microsoft.com/office/drawing/2014/main" val="10003"/>
                  </a:ext>
                </a:extLst>
              </a:tr>
            </a:tbl>
          </a:graphicData>
        </a:graphic>
      </p:graphicFrame>
      <p:sp>
        <p:nvSpPr>
          <p:cNvPr id="2" name="ZoneTexte 1"/>
          <p:cNvSpPr txBox="1"/>
          <p:nvPr/>
        </p:nvSpPr>
        <p:spPr>
          <a:xfrm>
            <a:off x="4572000" y="980729"/>
            <a:ext cx="3816424" cy="646331"/>
          </a:xfrm>
          <a:prstGeom prst="rect">
            <a:avLst/>
          </a:prstGeom>
          <a:solidFill>
            <a:schemeClr val="accent1">
              <a:lumMod val="60000"/>
              <a:lumOff val="40000"/>
            </a:schemeClr>
          </a:solidFill>
        </p:spPr>
        <p:txBody>
          <a:bodyPr wrap="square" rtlCol="0">
            <a:spAutoFit/>
          </a:bodyPr>
          <a:lstStyle/>
          <a:p>
            <a:r>
              <a:rPr lang="fr-FR" dirty="0" smtClean="0"/>
              <a:t>Plafond ministériel d’emplois autorisés (en ETPT) : 815</a:t>
            </a:r>
            <a:endParaRPr lang="fr-FR" dirty="0"/>
          </a:p>
        </p:txBody>
      </p:sp>
      <p:sp>
        <p:nvSpPr>
          <p:cNvPr id="3" name="Espace réservé du numéro de diapositive 2"/>
          <p:cNvSpPr>
            <a:spLocks noGrp="1"/>
          </p:cNvSpPr>
          <p:nvPr>
            <p:ph type="sldNum" sz="quarter" idx="12"/>
          </p:nvPr>
        </p:nvSpPr>
        <p:spPr/>
        <p:txBody>
          <a:bodyPr/>
          <a:lstStyle/>
          <a:p>
            <a:pPr>
              <a:defRPr/>
            </a:pPr>
            <a:fld id="{1D2FEF8E-4744-4B5A-B188-7D8703E627CA}" type="slidenum">
              <a:rPr lang="fr-FR" smtClean="0"/>
              <a:pPr>
                <a:defRPr/>
              </a:pPr>
              <a:t>7</a:t>
            </a:fld>
            <a:endParaRPr lang="fr-FR"/>
          </a:p>
        </p:txBody>
      </p:sp>
      <p:graphicFrame>
        <p:nvGraphicFramePr>
          <p:cNvPr id="7" name="Graphique 6"/>
          <p:cNvGraphicFramePr>
            <a:graphicFrameLocks/>
          </p:cNvGraphicFramePr>
          <p:nvPr>
            <p:extLst>
              <p:ext uri="{D42A27DB-BD31-4B8C-83A1-F6EECF244321}">
                <p14:modId xmlns:p14="http://schemas.microsoft.com/office/powerpoint/2010/main" val="2882302179"/>
              </p:ext>
            </p:extLst>
          </p:nvPr>
        </p:nvGraphicFramePr>
        <p:xfrm>
          <a:off x="563664" y="3264066"/>
          <a:ext cx="7534832" cy="2950327"/>
        </p:xfrm>
        <a:graphic>
          <a:graphicData uri="http://schemas.openxmlformats.org/drawingml/2006/chart">
            <c:chart xmlns:c="http://schemas.openxmlformats.org/drawingml/2006/chart" xmlns:r="http://schemas.openxmlformats.org/officeDocument/2006/relationships" r:id="rId2"/>
          </a:graphicData>
        </a:graphic>
      </p:graphicFrame>
      <p:sp>
        <p:nvSpPr>
          <p:cNvPr id="5" name="ZoneTexte 4"/>
          <p:cNvSpPr txBox="1"/>
          <p:nvPr/>
        </p:nvSpPr>
        <p:spPr>
          <a:xfrm>
            <a:off x="4932040" y="1988840"/>
            <a:ext cx="3024336" cy="461665"/>
          </a:xfrm>
          <a:prstGeom prst="rect">
            <a:avLst/>
          </a:prstGeom>
          <a:noFill/>
          <a:ln w="28575">
            <a:solidFill>
              <a:srgbClr val="0070C0"/>
            </a:solidFill>
          </a:ln>
        </p:spPr>
        <p:txBody>
          <a:bodyPr wrap="square" rtlCol="0">
            <a:spAutoFit/>
          </a:bodyPr>
          <a:lstStyle/>
          <a:p>
            <a:r>
              <a:rPr lang="fr-FR" sz="1200" b="1" dirty="0" smtClean="0"/>
              <a:t>ETPT</a:t>
            </a:r>
            <a:r>
              <a:rPr lang="fr-FR" sz="1200" dirty="0" smtClean="0"/>
              <a:t> : effectif physique * quotité de temps de travail * période d’activité dans l’anné</a:t>
            </a:r>
            <a:r>
              <a:rPr lang="fr-FR" sz="1200" dirty="0"/>
              <a:t>e</a:t>
            </a:r>
          </a:p>
        </p:txBody>
      </p:sp>
      <p:sp>
        <p:nvSpPr>
          <p:cNvPr id="6" name="ZoneTexte 5"/>
          <p:cNvSpPr txBox="1"/>
          <p:nvPr/>
        </p:nvSpPr>
        <p:spPr>
          <a:xfrm>
            <a:off x="2576582" y="2807429"/>
            <a:ext cx="3600400" cy="276999"/>
          </a:xfrm>
          <a:prstGeom prst="rect">
            <a:avLst/>
          </a:prstGeom>
          <a:noFill/>
        </p:spPr>
        <p:txBody>
          <a:bodyPr wrap="square" rtlCol="0">
            <a:spAutoFit/>
          </a:bodyPr>
          <a:lstStyle/>
          <a:p>
            <a:r>
              <a:rPr lang="fr-FR" sz="1200" dirty="0" smtClean="0"/>
              <a:t>La </a:t>
            </a:r>
            <a:r>
              <a:rPr lang="fr-FR" sz="1200" u="sng" dirty="0" smtClean="0"/>
              <a:t>consommation moyenne 2017 </a:t>
            </a:r>
            <a:r>
              <a:rPr lang="fr-FR" sz="1200" dirty="0" smtClean="0"/>
              <a:t>est de </a:t>
            </a:r>
            <a:r>
              <a:rPr lang="fr-FR" sz="1200" b="1" dirty="0" smtClean="0"/>
              <a:t>886,29 ETPT</a:t>
            </a:r>
            <a:endParaRPr lang="fr-FR" sz="1200" b="1" dirty="0"/>
          </a:p>
        </p:txBody>
      </p:sp>
    </p:spTree>
    <p:extLst>
      <p:ext uri="{BB962C8B-B14F-4D97-AF65-F5344CB8AC3E}">
        <p14:creationId xmlns:p14="http://schemas.microsoft.com/office/powerpoint/2010/main" val="3408467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850900"/>
          </a:xfrm>
        </p:spPr>
        <p:txBody>
          <a:bodyPr/>
          <a:lstStyle/>
          <a:p>
            <a:pPr algn="l" eaLnBrk="1" fontAlgn="auto" hangingPunct="1">
              <a:spcAft>
                <a:spcPts val="0"/>
              </a:spcAft>
              <a:defRPr/>
            </a:pPr>
            <a:r>
              <a:rPr lang="fr-FR" sz="2800" u="sng" dirty="0" smtClean="0">
                <a:solidFill>
                  <a:schemeClr val="accent2"/>
                </a:solidFill>
                <a:latin typeface="+mn-lt"/>
              </a:rPr>
              <a:t>2/Répartition</a:t>
            </a:r>
            <a:r>
              <a:rPr lang="fr-FR" sz="2800" u="sng" dirty="0" smtClean="0">
                <a:solidFill>
                  <a:schemeClr val="accent2"/>
                </a:solidFill>
                <a:latin typeface="+mj-lt"/>
              </a:rPr>
              <a:t> </a:t>
            </a:r>
            <a:r>
              <a:rPr lang="fr-FR" sz="2800" u="sng" dirty="0" smtClean="0">
                <a:solidFill>
                  <a:schemeClr val="accent2"/>
                </a:solidFill>
                <a:latin typeface="+mn-lt"/>
              </a:rPr>
              <a:t>des ETPT 2017</a:t>
            </a:r>
            <a:endParaRPr lang="fr-FR" sz="2800" u="sng" dirty="0">
              <a:solidFill>
                <a:schemeClr val="accent2"/>
              </a:solidFill>
              <a:latin typeface="+mn-lt"/>
            </a:endParaRPr>
          </a:p>
        </p:txBody>
      </p:sp>
      <p:graphicFrame>
        <p:nvGraphicFramePr>
          <p:cNvPr id="9" name="Espace réservé du contenu 8"/>
          <p:cNvGraphicFramePr>
            <a:graphicFrameLocks noGrp="1"/>
          </p:cNvGraphicFramePr>
          <p:nvPr>
            <p:ph sz="quarter" idx="1"/>
            <p:extLst>
              <p:ext uri="{D42A27DB-BD31-4B8C-83A1-F6EECF244321}">
                <p14:modId xmlns:p14="http://schemas.microsoft.com/office/powerpoint/2010/main" val="126860718"/>
              </p:ext>
            </p:extLst>
          </p:nvPr>
        </p:nvGraphicFramePr>
        <p:xfrm>
          <a:off x="251520" y="1052736"/>
          <a:ext cx="3178696" cy="175679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Espace réservé du contenu 6"/>
          <p:cNvGraphicFramePr>
            <a:graphicFrameLocks noGrp="1"/>
          </p:cNvGraphicFramePr>
          <p:nvPr>
            <p:ph sz="half" idx="3"/>
            <p:extLst>
              <p:ext uri="{D42A27DB-BD31-4B8C-83A1-F6EECF244321}">
                <p14:modId xmlns:p14="http://schemas.microsoft.com/office/powerpoint/2010/main" val="2372239172"/>
              </p:ext>
            </p:extLst>
          </p:nvPr>
        </p:nvGraphicFramePr>
        <p:xfrm>
          <a:off x="4499992" y="419363"/>
          <a:ext cx="4644008" cy="28848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Espace réservé du contenu 11"/>
          <p:cNvGraphicFramePr>
            <a:graphicFrameLocks noGrp="1"/>
          </p:cNvGraphicFramePr>
          <p:nvPr>
            <p:ph sz="quarter" idx="2"/>
            <p:extLst>
              <p:ext uri="{D42A27DB-BD31-4B8C-83A1-F6EECF244321}">
                <p14:modId xmlns:p14="http://schemas.microsoft.com/office/powerpoint/2010/main" val="2845468306"/>
              </p:ext>
            </p:extLst>
          </p:nvPr>
        </p:nvGraphicFramePr>
        <p:xfrm>
          <a:off x="457200" y="3069801"/>
          <a:ext cx="4882081" cy="2692896"/>
        </p:xfrm>
        <a:graphic>
          <a:graphicData uri="http://schemas.openxmlformats.org/drawingml/2006/chart">
            <c:chart xmlns:c="http://schemas.openxmlformats.org/drawingml/2006/chart" xmlns:r="http://schemas.openxmlformats.org/officeDocument/2006/relationships" r:id="rId4"/>
          </a:graphicData>
        </a:graphic>
      </p:graphicFrame>
      <p:sp>
        <p:nvSpPr>
          <p:cNvPr id="3" name="Espace réservé du numéro de diapositive 2"/>
          <p:cNvSpPr>
            <a:spLocks noGrp="1"/>
          </p:cNvSpPr>
          <p:nvPr>
            <p:ph type="sldNum" sz="quarter" idx="12"/>
          </p:nvPr>
        </p:nvSpPr>
        <p:spPr/>
        <p:txBody>
          <a:bodyPr/>
          <a:lstStyle/>
          <a:p>
            <a:pPr>
              <a:defRPr/>
            </a:pPr>
            <a:fld id="{66A38980-7121-40E9-AF30-9683D75D7607}" type="slidenum">
              <a:rPr lang="fr-FR" smtClean="0"/>
              <a:pPr>
                <a:defRPr/>
              </a:pPr>
              <a:t>8</a:t>
            </a:fld>
            <a:endParaRPr lang="fr-FR"/>
          </a:p>
        </p:txBody>
      </p:sp>
      <p:sp>
        <p:nvSpPr>
          <p:cNvPr id="4" name="Rectangle 3"/>
          <p:cNvSpPr/>
          <p:nvPr/>
        </p:nvSpPr>
        <p:spPr>
          <a:xfrm>
            <a:off x="5724128" y="3304180"/>
            <a:ext cx="3189167" cy="830997"/>
          </a:xfrm>
          <a:prstGeom prst="rect">
            <a:avLst/>
          </a:prstGeom>
          <a:ln w="28575">
            <a:solidFill>
              <a:schemeClr val="accent2">
                <a:lumMod val="40000"/>
                <a:lumOff val="60000"/>
              </a:schemeClr>
            </a:solidFill>
          </a:ln>
        </p:spPr>
        <p:txBody>
          <a:bodyPr wrap="square">
            <a:spAutoFit/>
          </a:bodyPr>
          <a:lstStyle/>
          <a:p>
            <a:r>
              <a:rPr lang="fr-FR" sz="1200" dirty="0">
                <a:solidFill>
                  <a:srgbClr val="000000"/>
                </a:solidFill>
                <a:latin typeface="Arial" panose="020B0604020202020204" pitchFamily="34" charset="0"/>
              </a:rPr>
              <a:t>1 enseignant sur 2 à l'UBS est un enseignant-chercheur. </a:t>
            </a:r>
          </a:p>
          <a:p>
            <a:r>
              <a:rPr lang="fr-FR" sz="1200" dirty="0">
                <a:solidFill>
                  <a:srgbClr val="000000"/>
                </a:solidFill>
                <a:latin typeface="Arial" panose="020B0604020202020204" pitchFamily="34" charset="0"/>
              </a:rPr>
              <a:t>Les enseignants sont à + de 77 % des enseignants titulaires. </a:t>
            </a:r>
            <a:endParaRPr lang="fr-FR" sz="1200" dirty="0"/>
          </a:p>
        </p:txBody>
      </p:sp>
      <p:sp>
        <p:nvSpPr>
          <p:cNvPr id="5" name="Rectangle 4"/>
          <p:cNvSpPr/>
          <p:nvPr/>
        </p:nvSpPr>
        <p:spPr>
          <a:xfrm>
            <a:off x="1259632" y="6021685"/>
            <a:ext cx="3744416" cy="461665"/>
          </a:xfrm>
          <a:prstGeom prst="rect">
            <a:avLst/>
          </a:prstGeom>
          <a:ln w="19050">
            <a:solidFill>
              <a:schemeClr val="accent1">
                <a:lumMod val="40000"/>
                <a:lumOff val="60000"/>
              </a:schemeClr>
            </a:solidFill>
          </a:ln>
        </p:spPr>
        <p:txBody>
          <a:bodyPr wrap="square">
            <a:spAutoFit/>
          </a:bodyPr>
          <a:lstStyle/>
          <a:p>
            <a:r>
              <a:rPr lang="fr-FR" sz="1200" dirty="0">
                <a:solidFill>
                  <a:srgbClr val="000000"/>
                </a:solidFill>
                <a:latin typeface="Arial" panose="020B0604020202020204" pitchFamily="34" charset="0"/>
              </a:rPr>
              <a:t>Les BIATSS sont à </a:t>
            </a:r>
            <a:r>
              <a:rPr lang="fr-FR" sz="1200" dirty="0" smtClean="0">
                <a:solidFill>
                  <a:srgbClr val="000000"/>
                </a:solidFill>
                <a:latin typeface="Arial" panose="020B0604020202020204" pitchFamily="34" charset="0"/>
              </a:rPr>
              <a:t>69% </a:t>
            </a:r>
            <a:r>
              <a:rPr lang="fr-FR" sz="1200" dirty="0">
                <a:solidFill>
                  <a:srgbClr val="000000"/>
                </a:solidFill>
                <a:latin typeface="Arial" panose="020B0604020202020204" pitchFamily="34" charset="0"/>
              </a:rPr>
              <a:t>des BIATSS titulaires. </a:t>
            </a:r>
          </a:p>
          <a:p>
            <a:r>
              <a:rPr lang="fr-FR" sz="1200" dirty="0" smtClean="0">
                <a:solidFill>
                  <a:srgbClr val="000000"/>
                </a:solidFill>
                <a:latin typeface="Arial" panose="020B0604020202020204" pitchFamily="34" charset="0"/>
              </a:rPr>
              <a:t>45 </a:t>
            </a:r>
            <a:r>
              <a:rPr lang="fr-FR" sz="1200" dirty="0">
                <a:solidFill>
                  <a:srgbClr val="000000"/>
                </a:solidFill>
                <a:latin typeface="Arial" panose="020B0604020202020204" pitchFamily="34" charset="0"/>
              </a:rPr>
              <a:t>% des BIATSS sont des catégories A </a:t>
            </a:r>
            <a:endParaRPr lang="fr-FR" sz="1200" dirty="0"/>
          </a:p>
        </p:txBody>
      </p:sp>
    </p:spTree>
    <p:extLst>
      <p:ext uri="{BB962C8B-B14F-4D97-AF65-F5344CB8AC3E}">
        <p14:creationId xmlns:p14="http://schemas.microsoft.com/office/powerpoint/2010/main" val="1171847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35568" y="404664"/>
            <a:ext cx="8229600" cy="792386"/>
          </a:xfrm>
        </p:spPr>
        <p:txBody>
          <a:bodyPr>
            <a:normAutofit/>
          </a:bodyPr>
          <a:lstStyle/>
          <a:p>
            <a:pPr algn="l" eaLnBrk="1" fontAlgn="auto" hangingPunct="1">
              <a:spcAft>
                <a:spcPts val="0"/>
              </a:spcAft>
              <a:defRPr/>
            </a:pPr>
            <a:r>
              <a:rPr lang="fr-FR" sz="3100" u="sng" dirty="0" smtClean="0">
                <a:solidFill>
                  <a:schemeClr val="accent2"/>
                </a:solidFill>
                <a:latin typeface="+mn-lt"/>
              </a:rPr>
              <a:t>3/ Effectifs BIATSS </a:t>
            </a:r>
            <a:r>
              <a:rPr lang="fr-FR" sz="1100" u="sng" dirty="0" smtClean="0">
                <a:solidFill>
                  <a:schemeClr val="accent2"/>
                </a:solidFill>
                <a:latin typeface="+mn-lt"/>
              </a:rPr>
              <a:t>(hors Post-doc)</a:t>
            </a:r>
            <a:r>
              <a:rPr lang="fr-FR" sz="1100" u="sng" dirty="0">
                <a:solidFill>
                  <a:schemeClr val="accent2"/>
                </a:solidFill>
              </a:rPr>
              <a:t/>
            </a:r>
            <a:br>
              <a:rPr lang="fr-FR" sz="1100" u="sng" dirty="0">
                <a:solidFill>
                  <a:schemeClr val="accent2"/>
                </a:solidFill>
              </a:rPr>
            </a:br>
            <a:endParaRPr lang="fr-FR" sz="1100" dirty="0">
              <a:solidFill>
                <a:schemeClr val="tx1"/>
              </a:solidFill>
            </a:endParaRPr>
          </a:p>
        </p:txBody>
      </p:sp>
      <p:sp>
        <p:nvSpPr>
          <p:cNvPr id="3" name="Rectangle à coins arrondis 2"/>
          <p:cNvSpPr/>
          <p:nvPr/>
        </p:nvSpPr>
        <p:spPr>
          <a:xfrm>
            <a:off x="5889850" y="814038"/>
            <a:ext cx="1440160" cy="471413"/>
          </a:xfrm>
          <a:prstGeom prst="wedgeRoundRectCallout">
            <a:avLst>
              <a:gd name="adj1" fmla="val -49297"/>
              <a:gd name="adj2" fmla="val 104574"/>
              <a:gd name="adj3" fmla="val 16667"/>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fr-FR" sz="1400" b="1" dirty="0"/>
              <a:t>Titulaires et contractuels</a:t>
            </a:r>
          </a:p>
        </p:txBody>
      </p:sp>
      <p:sp>
        <p:nvSpPr>
          <p:cNvPr id="2" name="Flèche vers le haut 1"/>
          <p:cNvSpPr/>
          <p:nvPr/>
        </p:nvSpPr>
        <p:spPr>
          <a:xfrm>
            <a:off x="6876256" y="1301250"/>
            <a:ext cx="1440160" cy="1728192"/>
          </a:xfrm>
          <a:prstGeom prst="upArrow">
            <a:avLst>
              <a:gd name="adj1" fmla="val 50000"/>
              <a:gd name="adj2" fmla="val 51017"/>
            </a:avLst>
          </a:prstGeom>
          <a:solidFill>
            <a:schemeClr val="accent6">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400" dirty="0" smtClean="0">
                <a:solidFill>
                  <a:schemeClr val="tx1"/>
                </a:solidFill>
              </a:rPr>
              <a:t>+5 % en 7 ans</a:t>
            </a:r>
            <a:endParaRPr lang="fr-FR" sz="1400" dirty="0">
              <a:solidFill>
                <a:schemeClr val="tx1"/>
              </a:solidFill>
            </a:endParaRPr>
          </a:p>
        </p:txBody>
      </p:sp>
      <p:graphicFrame>
        <p:nvGraphicFramePr>
          <p:cNvPr id="11" name="Espace réservé du contenu 10"/>
          <p:cNvGraphicFramePr>
            <a:graphicFrameLocks noGrp="1"/>
          </p:cNvGraphicFramePr>
          <p:nvPr>
            <p:ph sz="half" idx="1"/>
            <p:extLst>
              <p:ext uri="{D42A27DB-BD31-4B8C-83A1-F6EECF244321}">
                <p14:modId xmlns:p14="http://schemas.microsoft.com/office/powerpoint/2010/main" val="245963413"/>
              </p:ext>
            </p:extLst>
          </p:nvPr>
        </p:nvGraphicFramePr>
        <p:xfrm>
          <a:off x="196602" y="1197050"/>
          <a:ext cx="6247606" cy="1967794"/>
        </p:xfrm>
        <a:graphic>
          <a:graphicData uri="http://schemas.openxmlformats.org/drawingml/2006/chart">
            <c:chart xmlns:c="http://schemas.openxmlformats.org/drawingml/2006/chart" xmlns:r="http://schemas.openxmlformats.org/officeDocument/2006/relationships" r:id="rId2"/>
          </a:graphicData>
        </a:graphic>
      </p:graphicFrame>
      <p:sp>
        <p:nvSpPr>
          <p:cNvPr id="4" name="Espace réservé du numéro de diapositive 3"/>
          <p:cNvSpPr>
            <a:spLocks noGrp="1"/>
          </p:cNvSpPr>
          <p:nvPr>
            <p:ph type="sldNum" sz="quarter" idx="12"/>
          </p:nvPr>
        </p:nvSpPr>
        <p:spPr/>
        <p:txBody>
          <a:bodyPr/>
          <a:lstStyle/>
          <a:p>
            <a:fld id="{ACF67B19-02F2-48C1-993D-3D5388EDBA9B}" type="slidenum">
              <a:rPr lang="fr-FR" smtClean="0"/>
              <a:t>9</a:t>
            </a:fld>
            <a:endParaRPr lang="fr-FR"/>
          </a:p>
        </p:txBody>
      </p:sp>
      <p:graphicFrame>
        <p:nvGraphicFramePr>
          <p:cNvPr id="10" name="Graphique 9"/>
          <p:cNvGraphicFramePr>
            <a:graphicFrameLocks/>
          </p:cNvGraphicFramePr>
          <p:nvPr>
            <p:extLst>
              <p:ext uri="{D42A27DB-BD31-4B8C-83A1-F6EECF244321}">
                <p14:modId xmlns:p14="http://schemas.microsoft.com/office/powerpoint/2010/main" val="1885682795"/>
              </p:ext>
            </p:extLst>
          </p:nvPr>
        </p:nvGraphicFramePr>
        <p:xfrm>
          <a:off x="1321858" y="3429000"/>
          <a:ext cx="6164792" cy="2011892"/>
        </p:xfrm>
        <a:graphic>
          <a:graphicData uri="http://schemas.openxmlformats.org/drawingml/2006/chart">
            <c:chart xmlns:c="http://schemas.openxmlformats.org/drawingml/2006/chart" xmlns:r="http://schemas.openxmlformats.org/officeDocument/2006/relationships" r:id="rId3"/>
          </a:graphicData>
        </a:graphic>
      </p:graphicFrame>
      <p:sp>
        <p:nvSpPr>
          <p:cNvPr id="5" name="ZoneTexte 4"/>
          <p:cNvSpPr txBox="1"/>
          <p:nvPr/>
        </p:nvSpPr>
        <p:spPr>
          <a:xfrm>
            <a:off x="821459" y="5517232"/>
            <a:ext cx="7488832" cy="461665"/>
          </a:xfrm>
          <a:prstGeom prst="rect">
            <a:avLst/>
          </a:prstGeom>
          <a:noFill/>
        </p:spPr>
        <p:txBody>
          <a:bodyPr wrap="square" rtlCol="0">
            <a:spAutoFit/>
          </a:bodyPr>
          <a:lstStyle/>
          <a:p>
            <a:r>
              <a:rPr lang="fr-FR" sz="1200" dirty="0" smtClean="0"/>
              <a:t>Depuis 2015, les effectifs BIATSS augmentent, cette évolution est due à une variation des effectifs contractuels (recrutements sur ressources propres principalement).</a:t>
            </a:r>
            <a:endParaRPr lang="fr-FR" sz="1200" dirty="0"/>
          </a:p>
        </p:txBody>
      </p:sp>
    </p:spTree>
    <p:extLst>
      <p:ext uri="{BB962C8B-B14F-4D97-AF65-F5344CB8AC3E}">
        <p14:creationId xmlns:p14="http://schemas.microsoft.com/office/powerpoint/2010/main" val="1217607625"/>
      </p:ext>
    </p:extLst>
  </p:cSld>
  <p:clrMapOvr>
    <a:masterClrMapping/>
  </p:clrMapOvr>
</p:sld>
</file>

<file path=ppt/theme/_rels/themeOverr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Overr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Overr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Overr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Overr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Overr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Overr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Overr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Overr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Overr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Overr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Overr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Overr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Overr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Overr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Overr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Overr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Overr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Overr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Overr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Overr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Overr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Overr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Overr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Overr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Bleu vert">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rganique">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ganique">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Override>
</file>

<file path=ppt/theme/themeOverride11.xml><?xml version="1.0" encoding="utf-8"?>
<a:themeOverride xmlns:a="http://schemas.openxmlformats.org/drawingml/2006/main">
  <a:clrScheme name="Organique">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ganique">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Override>
</file>

<file path=ppt/theme/themeOverride12.xml><?xml version="1.0" encoding="utf-8"?>
<a:themeOverride xmlns:a="http://schemas.openxmlformats.org/drawingml/2006/main">
  <a:clrScheme name="Organique">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ganique">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Override>
</file>

<file path=ppt/theme/themeOverride13.xml><?xml version="1.0" encoding="utf-8"?>
<a:themeOverride xmlns:a="http://schemas.openxmlformats.org/drawingml/2006/main">
  <a:clrScheme name="Organique">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ganique">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Override>
</file>

<file path=ppt/theme/themeOverride14.xml><?xml version="1.0" encoding="utf-8"?>
<a:themeOverride xmlns:a="http://schemas.openxmlformats.org/drawingml/2006/main">
  <a:clrScheme name="Organique">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ganique">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Override>
</file>

<file path=ppt/theme/themeOverride15.xml><?xml version="1.0" encoding="utf-8"?>
<a:themeOverride xmlns:a="http://schemas.openxmlformats.org/drawingml/2006/main">
  <a:clrScheme name="Organique">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ganique">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Override>
</file>

<file path=ppt/theme/themeOverride16.xml><?xml version="1.0" encoding="utf-8"?>
<a:themeOverride xmlns:a="http://schemas.openxmlformats.org/drawingml/2006/main">
  <a:clrScheme name="Organique">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ganique">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Override>
</file>

<file path=ppt/theme/themeOverride17.xml><?xml version="1.0" encoding="utf-8"?>
<a:themeOverride xmlns:a="http://schemas.openxmlformats.org/drawingml/2006/main">
  <a:clrScheme name="Organique">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ganique">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Override>
</file>

<file path=ppt/theme/themeOverride18.xml><?xml version="1.0" encoding="utf-8"?>
<a:themeOverride xmlns:a="http://schemas.openxmlformats.org/drawingml/2006/main">
  <a:clrScheme name="Organique">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ganique">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Override>
</file>

<file path=ppt/theme/themeOverride19.xml><?xml version="1.0" encoding="utf-8"?>
<a:themeOverride xmlns:a="http://schemas.openxmlformats.org/drawingml/2006/main">
  <a:clrScheme name="Organique">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ganique">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Override>
</file>

<file path=ppt/theme/themeOverride2.xml><?xml version="1.0" encoding="utf-8"?>
<a:themeOverride xmlns:a="http://schemas.openxmlformats.org/drawingml/2006/main">
  <a:clrScheme name="Organique">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ganique">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Override>
</file>

<file path=ppt/theme/themeOverride20.xml><?xml version="1.0" encoding="utf-8"?>
<a:themeOverride xmlns:a="http://schemas.openxmlformats.org/drawingml/2006/main">
  <a:clrScheme name="Organique">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ganique">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Override>
</file>

<file path=ppt/theme/themeOverride21.xml><?xml version="1.0" encoding="utf-8"?>
<a:themeOverride xmlns:a="http://schemas.openxmlformats.org/drawingml/2006/main">
  <a:clrScheme name="Organique">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ganique">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Override>
</file>

<file path=ppt/theme/themeOverride22.xml><?xml version="1.0" encoding="utf-8"?>
<a:themeOverride xmlns:a="http://schemas.openxmlformats.org/drawingml/2006/main">
  <a:clrScheme name="Organique">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ganique">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Override>
</file>

<file path=ppt/theme/themeOverride23.xml><?xml version="1.0" encoding="utf-8"?>
<a:themeOverride xmlns:a="http://schemas.openxmlformats.org/drawingml/2006/main">
  <a:clrScheme name="Organique">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ganique">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Override>
</file>

<file path=ppt/theme/themeOverride24.xml><?xml version="1.0" encoding="utf-8"?>
<a:themeOverride xmlns:a="http://schemas.openxmlformats.org/drawingml/2006/main">
  <a:clrScheme name="Organique">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ganique">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Override>
</file>

<file path=ppt/theme/themeOverride25.xml><?xml version="1.0" encoding="utf-8"?>
<a:themeOverride xmlns:a="http://schemas.openxmlformats.org/drawingml/2006/main">
  <a:clrScheme name="Organique">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ganique">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Organique">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ganique">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rganique">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ganique">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Override>
</file>

<file path=ppt/theme/themeOverride4.xml><?xml version="1.0" encoding="utf-8"?>
<a:themeOverride xmlns:a="http://schemas.openxmlformats.org/drawingml/2006/main">
  <a:clrScheme name="Organique">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ganique">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Override>
</file>

<file path=ppt/theme/themeOverride5.xml><?xml version="1.0" encoding="utf-8"?>
<a:themeOverride xmlns:a="http://schemas.openxmlformats.org/drawingml/2006/main">
  <a:clrScheme name="Organique">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ganique">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Override>
</file>

<file path=ppt/theme/themeOverride6.xml><?xml version="1.0" encoding="utf-8"?>
<a:themeOverride xmlns:a="http://schemas.openxmlformats.org/drawingml/2006/main">
  <a:clrScheme name="Organique">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ganique">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Override>
</file>

<file path=ppt/theme/themeOverride7.xml><?xml version="1.0" encoding="utf-8"?>
<a:themeOverride xmlns:a="http://schemas.openxmlformats.org/drawingml/2006/main">
  <a:clrScheme name="Organique">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ganique">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Override>
</file>

<file path=ppt/theme/themeOverride8.xml><?xml version="1.0" encoding="utf-8"?>
<a:themeOverride xmlns:a="http://schemas.openxmlformats.org/drawingml/2006/main">
  <a:clrScheme name="Organique">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ganique">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Override>
</file>

<file path=ppt/theme/themeOverride9.xml><?xml version="1.0" encoding="utf-8"?>
<a:themeOverride xmlns:a="http://schemas.openxmlformats.org/drawingml/2006/main">
  <a:clrScheme name="Organique">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ganique">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6582</TotalTime>
  <Words>2702</Words>
  <Application>Microsoft Office PowerPoint</Application>
  <PresentationFormat>Affichage à l'écran (4:3)</PresentationFormat>
  <Paragraphs>893</Paragraphs>
  <Slides>47</Slides>
  <Notes>2</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47</vt:i4>
      </vt:variant>
    </vt:vector>
  </HeadingPairs>
  <TitlesOfParts>
    <vt:vector size="56" baseType="lpstr">
      <vt:lpstr>Arial</vt:lpstr>
      <vt:lpstr>Arial Black</vt:lpstr>
      <vt:lpstr>Calibri</vt:lpstr>
      <vt:lpstr>Calibri Light</vt:lpstr>
      <vt:lpstr>Century Gothic</vt:lpstr>
      <vt:lpstr>MV Boli</vt:lpstr>
      <vt:lpstr>Times New Roman</vt:lpstr>
      <vt:lpstr>Wingdings</vt:lpstr>
      <vt:lpstr>Office Theme</vt:lpstr>
      <vt:lpstr>Présentation PowerPoint</vt:lpstr>
      <vt:lpstr>EDITORIAL</vt:lpstr>
      <vt:lpstr>Présentation PowerPoint</vt:lpstr>
      <vt:lpstr>Cartographie générale</vt:lpstr>
      <vt:lpstr>Sommaire :   Emplois et Effectifs     6 à 26   Conditions de travail    27 à 35  Rémunérations     36 à 39  Formation     40 à 45  Action sociale         46   Autres indicateurs (politique RH)       47</vt:lpstr>
      <vt:lpstr>EMPLOIS ET EFFECTIFS</vt:lpstr>
      <vt:lpstr>Présentation PowerPoint</vt:lpstr>
      <vt:lpstr>2/Répartition des ETPT 2017</vt:lpstr>
      <vt:lpstr>3/ Effectifs BIATSS (hors Post-doc) </vt:lpstr>
      <vt:lpstr>3.1/ Titulaires BIATSS – répartition par statut</vt:lpstr>
      <vt:lpstr>Présentation PowerPoint</vt:lpstr>
      <vt:lpstr>3.4/ Titulaires BIATSS- croisement des répartitions par genre et catégorie</vt:lpstr>
      <vt:lpstr>3.5/ Titulaires BIATSS – Répartition par affectation</vt:lpstr>
      <vt:lpstr>3.6/ Titulaires BIATSS - Démographie </vt:lpstr>
      <vt:lpstr>4/ Effectifs contractuels BIATSS Dans les analyses ci-dessous à partir de 2015, seuls les contractuels BIATSS UBS (hors fondation et CFA) hors vacations, vacations étudiantes, contrats occasionnels et saisonniers et post-doc sont pris en compte (soit 124 contrats)  4.1/ Évolution du nombre de contractuels</vt:lpstr>
      <vt:lpstr>4.3/ Contractuels BIATSS – répartition par catégorie</vt:lpstr>
      <vt:lpstr>4.4/ Contractuels BIATSS – répartition par affectation</vt:lpstr>
      <vt:lpstr>4.5/ Contractuels BIATSS - Démographie</vt:lpstr>
      <vt:lpstr>5/ Effectifs BIATSS – Rapport titulaires/contractuels</vt:lpstr>
      <vt:lpstr>6/ Effectifs BIATSS -Taux d’encadrement</vt:lpstr>
      <vt:lpstr>7/ Effectifs enseignants 7.1/ Évolution des effectifs enseignants</vt:lpstr>
      <vt:lpstr>7.2/ Effectifs enseignants – répartition par affectation</vt:lpstr>
      <vt:lpstr>7.3/ Effectifs enseignants – répartition par statut</vt:lpstr>
      <vt:lpstr>7.4/ Effectifs enseignants – répartition par genre</vt:lpstr>
      <vt:lpstr>7.5/ Effectifs enseignants – répartition par champ de sections CNU des enseignants-chercheurs titulaires</vt:lpstr>
      <vt:lpstr>7.6/ Effectifs enseignants - démographie</vt:lpstr>
      <vt:lpstr>CONDITIONS DE TRAVAIL</vt:lpstr>
      <vt:lpstr>Quotités de travail des personnels</vt:lpstr>
      <vt:lpstr>Travail à temps plein : évolution</vt:lpstr>
      <vt:lpstr> Absences et Congés</vt:lpstr>
      <vt:lpstr>Présentation PowerPoint</vt:lpstr>
      <vt:lpstr>Promotions 2017 : agents promus par corps</vt:lpstr>
      <vt:lpstr>Présentation PowerPoint</vt:lpstr>
      <vt:lpstr>Présentation PowerPoint</vt:lpstr>
      <vt:lpstr>Handicap Personnels bénéficiant d’une RQTH EN 2017 : 39</vt:lpstr>
      <vt:lpstr>RÉMUNÉRATION</vt:lpstr>
      <vt:lpstr> Évolution globale de la masse salariale en M€</vt:lpstr>
      <vt:lpstr>Décomposition de la masse salariale</vt:lpstr>
      <vt:lpstr>Présentation PowerPoint</vt:lpstr>
      <vt:lpstr>FORMATION CONTINUE  DES PERSONNELS</vt:lpstr>
      <vt:lpstr>Présentation PowerPoint</vt:lpstr>
      <vt:lpstr>Répartition par poste de dépenses</vt:lpstr>
      <vt:lpstr>Répartition des dépenses de formation par composante et par service</vt:lpstr>
      <vt:lpstr>Répartition de l’effort de formation par catégorie de personnels</vt:lpstr>
      <vt:lpstr>Temps consacré à la formation</vt:lpstr>
      <vt:lpstr>ACTION SOCIALE</vt:lpstr>
      <vt:lpstr>Présentation PowerPoint</vt:lpstr>
    </vt:vector>
  </TitlesOfParts>
  <Company>Université de Bretagne Sud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Charlotte De Sentenac</dc:creator>
  <cp:lastModifiedBy>Le Garff Karine, karine.le-garff@univ-ubs.fr</cp:lastModifiedBy>
  <cp:revision>398</cp:revision>
  <cp:lastPrinted>2018-10-03T09:18:44Z</cp:lastPrinted>
  <dcterms:created xsi:type="dcterms:W3CDTF">2015-09-09T09:54:25Z</dcterms:created>
  <dcterms:modified xsi:type="dcterms:W3CDTF">2019-09-06T06:20:52Z</dcterms:modified>
</cp:coreProperties>
</file>