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7" r:id="rId2"/>
    <p:sldId id="318" r:id="rId3"/>
    <p:sldId id="319" r:id="rId4"/>
    <p:sldId id="32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5A5A5"/>
    <a:srgbClr val="4371C2"/>
    <a:srgbClr val="44546A"/>
    <a:srgbClr val="4472C4"/>
    <a:srgbClr val="FEBF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94784" autoAdjust="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29E00-BC49-4683-97F3-68F7070C6BC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64489-4816-45D8-99CD-BA578A12FC6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7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40AC7-4EC1-4675-A14C-752C1B43E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3D09B3-536C-428A-9230-0D6687C9D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8F91C0-9EBE-4F07-87F0-1283B2E6E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570EE9-545F-4D43-AFA9-F1074534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568BF9-FBF6-43B6-ADE0-027A544C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4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0EEEB-EAEF-445D-8A6A-FA6AC540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D293DD-5244-49AB-B6F1-857EA6377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5775A0-BA9A-459C-98FC-029FF498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6B0BDD-8E1A-4C58-8290-5C549216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9D5596-F5F6-4E64-A73A-EE67F1DF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4E0C41-D69D-4DE9-AC1E-09B2D94FB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9659B9-0536-4232-BA90-DBC22F2FB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3C4B8-BCDD-49CD-B570-53CD0A30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D9308A-AED4-4A5E-8B53-144DB3ED9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83E058-B227-4D8E-929A-7560F4D3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4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82EF5-6867-4BE7-BFCA-9793D469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1AE6F1-5C78-45B2-AEDD-50E76A1AB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CF753C-C186-44FC-A415-A1147ABA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9EDE22-0B6C-4639-B726-457458178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38A414-0BAB-42E8-A2BC-30F5950E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2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D858B-6360-4509-822A-E2CEF83E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52EC03-AFF4-435A-BAEF-59A9322D4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F9E3F4-1389-45F4-A4FB-8B8C44F3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BDFB13-6741-4756-AB4E-141D30B2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2EF926-AD40-4486-BE9A-AB5AD9E9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0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14F19-64E2-49A6-99CC-C145993A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08789C-A300-4BDE-98B3-365986256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429D95-1F93-4BEE-8107-9FE1DF7F7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E60369-C5AD-467A-9C51-4514B8F9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42C442-9F1B-497A-9BB1-4C9AC391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80A912-6734-4DB6-B921-0AF4D07A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0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E2D2E-A2F8-4F6D-969F-63CBD004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0A736C-CACB-467D-AEC9-BA42A2B60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9A5410-559D-4D2B-B989-173BA4ED6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8B271C-5BA4-4EB0-9917-AC8FAD5B7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0A616BA-26E3-4436-9CB3-76ADB8FE4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19E7249-5216-4BAB-84BB-6ACBB023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E6C17A5-115D-4860-84E6-1149B502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185A87-1538-4517-BE66-9E7DD2F8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1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91064-4D69-4326-9E23-7073AD82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3F46FE-1AD1-4EC3-A5AC-B988F7E6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BB840B-DBD6-472B-8073-2B9F1F05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5C4A51-E980-4FDC-92C7-8E1BA32B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2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9E5247-D28C-4727-8ABC-E6033C77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45FDBF-E43F-4057-B7FA-3E89C845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D1C5D2-CE53-41AC-8EB0-44BCDE4B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8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A356E-EB12-4BF3-A74C-AF7AD80C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8FBC7B-E4FD-4013-B095-4032B0BD0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036C68-5D94-4977-93B7-A623852FC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F6B89A-C9FD-49F1-8271-C179F6FA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B168EA-C2CB-4F97-ABD6-263AADE3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303AB0-29FE-453E-9F0A-65858BDF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D471D-924C-41BC-8EB8-08367051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7D9D0A-3B7E-4144-9F5B-FF8D73450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A32871-271F-4523-A40D-DBB8045E7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B42173-57A0-4946-A282-25FE3F9B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031B15-049B-401E-8F95-0E457F38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E3585F-F0D4-4E83-8F16-4B09F713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1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7CDB4C-B4A7-4D0A-9389-8B90FB25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9AB5AA-784C-40DD-8EE5-876251288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84E0CA-D0DC-44E9-825C-599CAC471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7DC1DE-8A23-4D5D-BE4F-F51C00CA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BAA704-123C-45A4-BCD7-A6B181474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86">
            <a:extLst>
              <a:ext uri="{FF2B5EF4-FFF2-40B4-BE49-F238E27FC236}">
                <a16:creationId xmlns:a16="http://schemas.microsoft.com/office/drawing/2014/main" id="{D1A15B04-D053-4B39-ABC9-F8D3746AFE91}"/>
              </a:ext>
            </a:extLst>
          </p:cNvPr>
          <p:cNvSpPr txBox="1"/>
          <p:nvPr/>
        </p:nvSpPr>
        <p:spPr>
          <a:xfrm>
            <a:off x="195458" y="1268338"/>
            <a:ext cx="4543197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000" b="1" cap="all" noProof="1">
                <a:solidFill>
                  <a:schemeClr val="tx2"/>
                </a:solidFill>
              </a:rPr>
              <a:t>Plateforme biologiques</a:t>
            </a: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AD061505-4C2C-4224-980D-29E089F9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09" y="0"/>
            <a:ext cx="1640365" cy="925527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EBF06ADC-E0C5-4D2C-B7E2-DA001B17F07B}"/>
              </a:ext>
            </a:extLst>
          </p:cNvPr>
          <p:cNvSpPr txBox="1"/>
          <p:nvPr/>
        </p:nvSpPr>
        <p:spPr>
          <a:xfrm>
            <a:off x="188728" y="22468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Plateforme technologique Sud - Site de QUIMPER</a:t>
            </a:r>
            <a:r>
              <a:rPr lang="fr-FR" dirty="0"/>
              <a:t> </a:t>
            </a:r>
            <a:endParaRPr lang="en-US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91D7FED7-50B2-448D-8285-BF673D136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884" y="234575"/>
            <a:ext cx="1301343" cy="554372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226D4C49-B5EE-47B7-8F2F-AD49E438B572}"/>
              </a:ext>
            </a:extLst>
          </p:cNvPr>
          <p:cNvSpPr txBox="1"/>
          <p:nvPr/>
        </p:nvSpPr>
        <p:spPr>
          <a:xfrm>
            <a:off x="195458" y="677757"/>
            <a:ext cx="2820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LBCM : </a:t>
            </a:r>
            <a:r>
              <a:rPr lang="en-US" sz="1400" dirty="0"/>
              <a:t>yannick.fleury@univ-brest.fr</a:t>
            </a:r>
          </a:p>
        </p:txBody>
      </p:sp>
      <p:pic>
        <p:nvPicPr>
          <p:cNvPr id="37" name="Image 36" descr="Une image contenant texte, intérieur, imprimante&#10;&#10;Description générée automatiquement">
            <a:extLst>
              <a:ext uri="{FF2B5EF4-FFF2-40B4-BE49-F238E27FC236}">
                <a16:creationId xmlns:a16="http://schemas.microsoft.com/office/drawing/2014/main" id="{5AC54247-09DE-4011-A4F6-03A595E11A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4" t="25000" r="13958" b="14630"/>
          <a:stretch/>
        </p:blipFill>
        <p:spPr>
          <a:xfrm>
            <a:off x="7497838" y="3208360"/>
            <a:ext cx="2405433" cy="293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Image 39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5804634E-6AC2-4C7D-9173-D568DA1955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30438" b="23704"/>
          <a:stretch/>
        </p:blipFill>
        <p:spPr>
          <a:xfrm>
            <a:off x="328458" y="3560136"/>
            <a:ext cx="3718939" cy="242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reeform 43">
            <a:extLst>
              <a:ext uri="{FF2B5EF4-FFF2-40B4-BE49-F238E27FC236}">
                <a16:creationId xmlns:a16="http://schemas.microsoft.com/office/drawing/2014/main" id="{E34D34B7-575A-48C5-ACE3-F9EB95377045}"/>
              </a:ext>
            </a:extLst>
          </p:cNvPr>
          <p:cNvSpPr/>
          <p:nvPr/>
        </p:nvSpPr>
        <p:spPr>
          <a:xfrm>
            <a:off x="319897" y="2054074"/>
            <a:ext cx="624536" cy="859971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" name="Group 94">
            <a:extLst>
              <a:ext uri="{FF2B5EF4-FFF2-40B4-BE49-F238E27FC236}">
                <a16:creationId xmlns:a16="http://schemas.microsoft.com/office/drawing/2014/main" id="{5D894F4B-DC00-43EA-9ED6-835EF59B6223}"/>
              </a:ext>
            </a:extLst>
          </p:cNvPr>
          <p:cNvGrpSpPr/>
          <p:nvPr/>
        </p:nvGrpSpPr>
        <p:grpSpPr>
          <a:xfrm>
            <a:off x="1179869" y="2054076"/>
            <a:ext cx="5424131" cy="813805"/>
            <a:chOff x="2116222" y="1909989"/>
            <a:chExt cx="7232178" cy="1085072"/>
          </a:xfrm>
        </p:grpSpPr>
        <p:sp>
          <p:nvSpPr>
            <p:cNvPr id="14" name="TextBox 95">
              <a:extLst>
                <a:ext uri="{FF2B5EF4-FFF2-40B4-BE49-F238E27FC236}">
                  <a16:creationId xmlns:a16="http://schemas.microsoft.com/office/drawing/2014/main" id="{C4ABF1D3-CA99-484D-A94B-B2FCC066716A}"/>
                </a:ext>
              </a:extLst>
            </p:cNvPr>
            <p:cNvSpPr txBox="1"/>
            <p:nvPr/>
          </p:nvSpPr>
          <p:spPr>
            <a:xfrm>
              <a:off x="2116222" y="1909989"/>
              <a:ext cx="842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cap="all" dirty="0">
                  <a:solidFill>
                    <a:schemeClr val="tx1">
                      <a:lumMod val="50000"/>
                    </a:schemeClr>
                  </a:solidFill>
                </a:rPr>
                <a:t>RT PCR</a:t>
              </a:r>
            </a:p>
          </p:txBody>
        </p:sp>
        <p:sp>
          <p:nvSpPr>
            <p:cNvPr id="15" name="TextBox 96">
              <a:extLst>
                <a:ext uri="{FF2B5EF4-FFF2-40B4-BE49-F238E27FC236}">
                  <a16:creationId xmlns:a16="http://schemas.microsoft.com/office/drawing/2014/main" id="{73643C3D-921B-4FE2-BDC9-66104BDC29F2}"/>
                </a:ext>
              </a:extLst>
            </p:cNvPr>
            <p:cNvSpPr txBox="1"/>
            <p:nvPr/>
          </p:nvSpPr>
          <p:spPr>
            <a:xfrm>
              <a:off x="2116222" y="2194843"/>
              <a:ext cx="7232178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cap="all" dirty="0">
                  <a:solidFill>
                    <a:schemeClr val="tx1">
                      <a:lumMod val="50000"/>
                    </a:schemeClr>
                  </a:solidFill>
                </a:rPr>
                <a:t>Isolement et identification bactériennes – Méthode moléculaire ARN 16S</a:t>
              </a:r>
            </a:p>
            <a:p>
              <a:pPr algn="just"/>
              <a:r>
                <a:rPr lang="en-US" sz="1100" dirty="0">
                  <a:sym typeface="Wingdings" panose="05000000000000000000" pitchFamily="2" charset="2"/>
                </a:rPr>
                <a:t> </a:t>
              </a:r>
              <a:r>
                <a:rPr lang="en-US" sz="1100" dirty="0" err="1"/>
                <a:t>Icycler</a:t>
              </a:r>
              <a:r>
                <a:rPr lang="en-US" sz="1100" dirty="0"/>
                <a:t> PCR - </a:t>
              </a:r>
              <a:r>
                <a:rPr lang="en-US" sz="1100" b="1" dirty="0"/>
                <a:t>BIO-RAD</a:t>
              </a:r>
              <a:endParaRPr lang="en-US" sz="110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r>
                <a:rPr lang="en-US" sz="1100" dirty="0">
                  <a:sym typeface="Wingdings" panose="05000000000000000000" pitchFamily="2" charset="2"/>
                </a:rPr>
                <a:t> </a:t>
              </a:r>
              <a:r>
                <a:rPr lang="en-US" sz="1100" dirty="0" err="1"/>
                <a:t>GeneAmp</a:t>
              </a:r>
              <a:r>
                <a:rPr lang="en-US" sz="1100" dirty="0"/>
                <a:t> PCR System 2400 - </a:t>
              </a:r>
              <a:r>
                <a:rPr lang="en-US" sz="1100" b="1" dirty="0"/>
                <a:t>Roche diagnostic Systems</a:t>
              </a:r>
              <a:endParaRPr lang="en-US" sz="11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Freeform 44">
            <a:extLst>
              <a:ext uri="{FF2B5EF4-FFF2-40B4-BE49-F238E27FC236}">
                <a16:creationId xmlns:a16="http://schemas.microsoft.com/office/drawing/2014/main" id="{A9004254-48D9-42B2-A997-16F763C9D862}"/>
              </a:ext>
            </a:extLst>
          </p:cNvPr>
          <p:cNvSpPr/>
          <p:nvPr/>
        </p:nvSpPr>
        <p:spPr>
          <a:xfrm>
            <a:off x="6637867" y="2097516"/>
            <a:ext cx="859971" cy="859971"/>
          </a:xfrm>
          <a:custGeom>
            <a:avLst/>
            <a:gdLst>
              <a:gd name="connsiteX0" fmla="*/ 1146628 w 1146628"/>
              <a:gd name="connsiteY0" fmla="*/ 595793 h 1146628"/>
              <a:gd name="connsiteX1" fmla="*/ 1146628 w 1146628"/>
              <a:gd name="connsiteY1" fmla="*/ 888217 h 1146628"/>
              <a:gd name="connsiteX2" fmla="*/ 850416 w 1146628"/>
              <a:gd name="connsiteY2" fmla="*/ 888217 h 1146628"/>
              <a:gd name="connsiteX3" fmla="*/ 850416 w 1146628"/>
              <a:gd name="connsiteY3" fmla="*/ 880171 h 1146628"/>
              <a:gd name="connsiteX4" fmla="*/ 1105877 w 1146628"/>
              <a:gd name="connsiteY4" fmla="*/ 642009 h 1146628"/>
              <a:gd name="connsiteX5" fmla="*/ 0 w 1146628"/>
              <a:gd name="connsiteY5" fmla="*/ 0 h 1146628"/>
              <a:gd name="connsiteX6" fmla="*/ 643055 w 1146628"/>
              <a:gd name="connsiteY6" fmla="*/ 0 h 1146628"/>
              <a:gd name="connsiteX7" fmla="*/ 581679 w 1146628"/>
              <a:gd name="connsiteY7" fmla="*/ 29304 h 1146628"/>
              <a:gd name="connsiteX8" fmla="*/ 428804 w 1146628"/>
              <a:gd name="connsiteY8" fmla="*/ 145569 h 1146628"/>
              <a:gd name="connsiteX9" fmla="*/ 603403 w 1146628"/>
              <a:gd name="connsiteY9" fmla="*/ 349938 h 1146628"/>
              <a:gd name="connsiteX10" fmla="*/ 731737 w 1146628"/>
              <a:gd name="connsiteY10" fmla="*/ 256202 h 1146628"/>
              <a:gd name="connsiteX11" fmla="*/ 843979 w 1146628"/>
              <a:gd name="connsiteY11" fmla="*/ 224420 h 1146628"/>
              <a:gd name="connsiteX12" fmla="*/ 927658 w 1146628"/>
              <a:gd name="connsiteY12" fmla="*/ 250972 h 1146628"/>
              <a:gd name="connsiteX13" fmla="*/ 957428 w 1146628"/>
              <a:gd name="connsiteY13" fmla="*/ 323386 h 1146628"/>
              <a:gd name="connsiteX14" fmla="*/ 942543 w 1146628"/>
              <a:gd name="connsiteY14" fmla="*/ 394191 h 1146628"/>
              <a:gd name="connsiteX15" fmla="*/ 889841 w 1146628"/>
              <a:gd name="connsiteY15" fmla="*/ 475054 h 1146628"/>
              <a:gd name="connsiteX16" fmla="*/ 728921 w 1146628"/>
              <a:gd name="connsiteY16" fmla="*/ 650859 h 1146628"/>
              <a:gd name="connsiteX17" fmla="*/ 441678 w 1146628"/>
              <a:gd name="connsiteY17" fmla="*/ 941321 h 1146628"/>
              <a:gd name="connsiteX18" fmla="*/ 441678 w 1146628"/>
              <a:gd name="connsiteY18" fmla="*/ 1146628 h 1146628"/>
              <a:gd name="connsiteX19" fmla="*/ 0 w 1146628"/>
              <a:gd name="connsiteY19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6628" h="1146628">
                <a:moveTo>
                  <a:pt x="1146628" y="595793"/>
                </a:moveTo>
                <a:lnTo>
                  <a:pt x="1146628" y="888217"/>
                </a:lnTo>
                <a:lnTo>
                  <a:pt x="850416" y="888217"/>
                </a:lnTo>
                <a:lnTo>
                  <a:pt x="850416" y="880171"/>
                </a:lnTo>
                <a:cubicBezTo>
                  <a:pt x="980761" y="763235"/>
                  <a:pt x="1065915" y="683848"/>
                  <a:pt x="1105877" y="642009"/>
                </a:cubicBezTo>
                <a:close/>
                <a:moveTo>
                  <a:pt x="0" y="0"/>
                </a:moveTo>
                <a:lnTo>
                  <a:pt x="643055" y="0"/>
                </a:lnTo>
                <a:lnTo>
                  <a:pt x="581679" y="29304"/>
                </a:lnTo>
                <a:cubicBezTo>
                  <a:pt x="540376" y="52638"/>
                  <a:pt x="489418" y="91393"/>
                  <a:pt x="428804" y="145569"/>
                </a:cubicBezTo>
                <a:lnTo>
                  <a:pt x="603403" y="349938"/>
                </a:lnTo>
                <a:cubicBezTo>
                  <a:pt x="651143" y="308635"/>
                  <a:pt x="693921" y="277390"/>
                  <a:pt x="731737" y="256202"/>
                </a:cubicBezTo>
                <a:cubicBezTo>
                  <a:pt x="769553" y="235014"/>
                  <a:pt x="806967" y="224420"/>
                  <a:pt x="843979" y="224420"/>
                </a:cubicBezTo>
                <a:cubicBezTo>
                  <a:pt x="879918" y="224420"/>
                  <a:pt x="907811" y="233271"/>
                  <a:pt x="927658" y="250972"/>
                </a:cubicBezTo>
                <a:cubicBezTo>
                  <a:pt x="947504" y="268673"/>
                  <a:pt x="957428" y="292811"/>
                  <a:pt x="957428" y="323386"/>
                </a:cubicBezTo>
                <a:cubicBezTo>
                  <a:pt x="957428" y="348061"/>
                  <a:pt x="952466" y="371662"/>
                  <a:pt x="942543" y="394191"/>
                </a:cubicBezTo>
                <a:cubicBezTo>
                  <a:pt x="932619" y="416720"/>
                  <a:pt x="915052" y="443674"/>
                  <a:pt x="889841" y="475054"/>
                </a:cubicBezTo>
                <a:cubicBezTo>
                  <a:pt x="864630" y="506433"/>
                  <a:pt x="810990" y="565035"/>
                  <a:pt x="728921" y="650859"/>
                </a:cubicBezTo>
                <a:lnTo>
                  <a:pt x="441678" y="941321"/>
                </a:lnTo>
                <a:lnTo>
                  <a:pt x="441678" y="1146628"/>
                </a:lnTo>
                <a:lnTo>
                  <a:pt x="0" y="1146628"/>
                </a:lnTo>
                <a:close/>
              </a:path>
            </a:pathLst>
          </a:cu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Group 58">
            <a:extLst>
              <a:ext uri="{FF2B5EF4-FFF2-40B4-BE49-F238E27FC236}">
                <a16:creationId xmlns:a16="http://schemas.microsoft.com/office/drawing/2014/main" id="{8B31A5F7-2766-45CB-A17F-EB50EA92DD8F}"/>
              </a:ext>
            </a:extLst>
          </p:cNvPr>
          <p:cNvGrpSpPr/>
          <p:nvPr/>
        </p:nvGrpSpPr>
        <p:grpSpPr>
          <a:xfrm>
            <a:off x="7497838" y="2118266"/>
            <a:ext cx="4069463" cy="983082"/>
            <a:chOff x="2116222" y="1909989"/>
            <a:chExt cx="4168245" cy="1310778"/>
          </a:xfrm>
        </p:grpSpPr>
        <p:sp>
          <p:nvSpPr>
            <p:cNvPr id="18" name="TextBox 59">
              <a:extLst>
                <a:ext uri="{FF2B5EF4-FFF2-40B4-BE49-F238E27FC236}">
                  <a16:creationId xmlns:a16="http://schemas.microsoft.com/office/drawing/2014/main" id="{2B63B9F3-8641-45FE-9C14-6051BB7EE434}"/>
                </a:ext>
              </a:extLst>
            </p:cNvPr>
            <p:cNvSpPr txBox="1"/>
            <p:nvPr/>
          </p:nvSpPr>
          <p:spPr>
            <a:xfrm>
              <a:off x="2116222" y="1909989"/>
              <a:ext cx="720711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cap="all" dirty="0">
                  <a:solidFill>
                    <a:schemeClr val="tx1">
                      <a:lumMod val="50000"/>
                    </a:schemeClr>
                  </a:solidFill>
                </a:rPr>
                <a:t>qpcr</a:t>
              </a:r>
            </a:p>
          </p:txBody>
        </p:sp>
        <p:sp>
          <p:nvSpPr>
            <p:cNvPr id="19" name="TextBox 93">
              <a:extLst>
                <a:ext uri="{FF2B5EF4-FFF2-40B4-BE49-F238E27FC236}">
                  <a16:creationId xmlns:a16="http://schemas.microsoft.com/office/drawing/2014/main" id="{1F92BE05-E299-4F09-81D7-E6DABCFC5786}"/>
                </a:ext>
              </a:extLst>
            </p:cNvPr>
            <p:cNvSpPr txBox="1"/>
            <p:nvPr/>
          </p:nvSpPr>
          <p:spPr>
            <a:xfrm>
              <a:off x="2116222" y="2194844"/>
              <a:ext cx="4168245" cy="1025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cap="all" dirty="0">
                  <a:solidFill>
                    <a:schemeClr val="tx1">
                      <a:lumMod val="50000"/>
                    </a:schemeClr>
                  </a:solidFill>
                </a:rPr>
                <a:t>Caractérisation du niveau d’expression d’un gene</a:t>
              </a:r>
            </a:p>
            <a:p>
              <a:pPr algn="just"/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sym typeface="Wingdings" panose="05000000000000000000" pitchFamily="2" charset="2"/>
                </a:rPr>
                <a:t> 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</a:rPr>
                <a:t>LightCycler 96 - </a:t>
              </a:r>
              <a:r>
                <a:rPr lang="en-US" sz="1100" b="1" dirty="0">
                  <a:solidFill>
                    <a:schemeClr val="tx1">
                      <a:lumMod val="75000"/>
                    </a:schemeClr>
                  </a:solidFill>
                </a:rPr>
                <a:t>Roche Life Science</a:t>
              </a:r>
              <a:endParaRPr lang="en-US" sz="1100" dirty="0"/>
            </a:p>
            <a:p>
              <a:pPr algn="just"/>
              <a:endParaRPr lang="en-US" sz="110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endParaRPr lang="en-US" sz="11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55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>
            <a:extLst>
              <a:ext uri="{FF2B5EF4-FFF2-40B4-BE49-F238E27FC236}">
                <a16:creationId xmlns:a16="http://schemas.microsoft.com/office/drawing/2014/main" id="{AD061505-4C2C-4224-980D-29E089F9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09" y="0"/>
            <a:ext cx="1640365" cy="925527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EBF06ADC-E0C5-4D2C-B7E2-DA001B17F07B}"/>
              </a:ext>
            </a:extLst>
          </p:cNvPr>
          <p:cNvSpPr txBox="1"/>
          <p:nvPr/>
        </p:nvSpPr>
        <p:spPr>
          <a:xfrm>
            <a:off x="188728" y="22468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Plateforme technologique Sud - Site de QUIMPER</a:t>
            </a:r>
            <a:r>
              <a:rPr lang="fr-FR" dirty="0"/>
              <a:t> </a:t>
            </a:r>
            <a:endParaRPr lang="en-US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91D7FED7-50B2-448D-8285-BF673D136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884" y="234575"/>
            <a:ext cx="1301343" cy="554372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226D4C49-B5EE-47B7-8F2F-AD49E438B572}"/>
              </a:ext>
            </a:extLst>
          </p:cNvPr>
          <p:cNvSpPr txBox="1"/>
          <p:nvPr/>
        </p:nvSpPr>
        <p:spPr>
          <a:xfrm>
            <a:off x="195458" y="677757"/>
            <a:ext cx="2820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LBCM : </a:t>
            </a:r>
            <a:r>
              <a:rPr lang="en-US" sz="1400" dirty="0"/>
              <a:t>yannick.fleury@univ-brest.fr</a:t>
            </a:r>
          </a:p>
        </p:txBody>
      </p:sp>
      <p:sp>
        <p:nvSpPr>
          <p:cNvPr id="12" name="Freeform 43">
            <a:extLst>
              <a:ext uri="{FF2B5EF4-FFF2-40B4-BE49-F238E27FC236}">
                <a16:creationId xmlns:a16="http://schemas.microsoft.com/office/drawing/2014/main" id="{E34D34B7-575A-48C5-ACE3-F9EB95377045}"/>
              </a:ext>
            </a:extLst>
          </p:cNvPr>
          <p:cNvSpPr/>
          <p:nvPr/>
        </p:nvSpPr>
        <p:spPr>
          <a:xfrm>
            <a:off x="319897" y="2054074"/>
            <a:ext cx="624536" cy="859971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" name="Group 94">
            <a:extLst>
              <a:ext uri="{FF2B5EF4-FFF2-40B4-BE49-F238E27FC236}">
                <a16:creationId xmlns:a16="http://schemas.microsoft.com/office/drawing/2014/main" id="{5D894F4B-DC00-43EA-9ED6-835EF59B6223}"/>
              </a:ext>
            </a:extLst>
          </p:cNvPr>
          <p:cNvGrpSpPr/>
          <p:nvPr/>
        </p:nvGrpSpPr>
        <p:grpSpPr>
          <a:xfrm>
            <a:off x="1179869" y="2054074"/>
            <a:ext cx="5424131" cy="983083"/>
            <a:chOff x="2116222" y="1909989"/>
            <a:chExt cx="7232178" cy="1310777"/>
          </a:xfrm>
        </p:grpSpPr>
        <p:sp>
          <p:nvSpPr>
            <p:cNvPr id="14" name="TextBox 95">
              <a:extLst>
                <a:ext uri="{FF2B5EF4-FFF2-40B4-BE49-F238E27FC236}">
                  <a16:creationId xmlns:a16="http://schemas.microsoft.com/office/drawing/2014/main" id="{C4ABF1D3-CA99-484D-A94B-B2FCC066716A}"/>
                </a:ext>
              </a:extLst>
            </p:cNvPr>
            <p:cNvSpPr txBox="1"/>
            <p:nvPr/>
          </p:nvSpPr>
          <p:spPr>
            <a:xfrm>
              <a:off x="2116222" y="1909989"/>
              <a:ext cx="882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cap="all" dirty="0">
                  <a:solidFill>
                    <a:schemeClr val="tx1">
                      <a:lumMod val="50000"/>
                    </a:schemeClr>
                  </a:solidFill>
                </a:rPr>
                <a:t>Lc-dad</a:t>
              </a:r>
            </a:p>
          </p:txBody>
        </p:sp>
        <p:sp>
          <p:nvSpPr>
            <p:cNvPr id="15" name="TextBox 96">
              <a:extLst>
                <a:ext uri="{FF2B5EF4-FFF2-40B4-BE49-F238E27FC236}">
                  <a16:creationId xmlns:a16="http://schemas.microsoft.com/office/drawing/2014/main" id="{73643C3D-921B-4FE2-BDC9-66104BDC29F2}"/>
                </a:ext>
              </a:extLst>
            </p:cNvPr>
            <p:cNvSpPr txBox="1"/>
            <p:nvPr/>
          </p:nvSpPr>
          <p:spPr>
            <a:xfrm>
              <a:off x="2116222" y="2194845"/>
              <a:ext cx="7232178" cy="1025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100" noProof="1"/>
                <a:t>Purification de peptides et protéines</a:t>
              </a:r>
            </a:p>
            <a:p>
              <a:r>
                <a:rPr lang="en-US" sz="1100" b="1" dirty="0">
                  <a:sym typeface="Wingdings" panose="05000000000000000000" pitchFamily="2" charset="2"/>
                </a:rPr>
                <a:t> </a:t>
              </a:r>
              <a:r>
                <a:rPr lang="en-US" sz="1100" b="1" dirty="0"/>
                <a:t>Waters</a:t>
              </a:r>
              <a:r>
                <a:rPr lang="en-US" sz="1100" dirty="0"/>
                <a:t> 600 controller</a:t>
              </a:r>
            </a:p>
            <a:p>
              <a:r>
                <a:rPr lang="en-US" sz="1100" b="1" dirty="0">
                  <a:sym typeface="Wingdings" panose="05000000000000000000" pitchFamily="2" charset="2"/>
                </a:rPr>
                <a:t> </a:t>
              </a:r>
              <a:r>
                <a:rPr lang="en-US" sz="1100" b="1" dirty="0"/>
                <a:t>Waters</a:t>
              </a:r>
              <a:r>
                <a:rPr lang="en-US" sz="1100" dirty="0"/>
                <a:t> 996 (photodiode Array Detector) </a:t>
              </a:r>
            </a:p>
            <a:p>
              <a:r>
                <a:rPr lang="en-US" sz="1100" b="1" dirty="0">
                  <a:sym typeface="Wingdings" panose="05000000000000000000" pitchFamily="2" charset="2"/>
                </a:rPr>
                <a:t> </a:t>
              </a:r>
              <a:r>
                <a:rPr lang="en-US" sz="1100" b="1" dirty="0"/>
                <a:t>Waters</a:t>
              </a:r>
              <a:r>
                <a:rPr lang="en-US" sz="1100" dirty="0"/>
                <a:t> 600 pump</a:t>
              </a:r>
            </a:p>
          </p:txBody>
        </p:sp>
      </p:grpSp>
      <p:sp>
        <p:nvSpPr>
          <p:cNvPr id="16" name="Freeform 44">
            <a:extLst>
              <a:ext uri="{FF2B5EF4-FFF2-40B4-BE49-F238E27FC236}">
                <a16:creationId xmlns:a16="http://schemas.microsoft.com/office/drawing/2014/main" id="{A9004254-48D9-42B2-A997-16F763C9D862}"/>
              </a:ext>
            </a:extLst>
          </p:cNvPr>
          <p:cNvSpPr/>
          <p:nvPr/>
        </p:nvSpPr>
        <p:spPr>
          <a:xfrm>
            <a:off x="3977501" y="2064358"/>
            <a:ext cx="859971" cy="859971"/>
          </a:xfrm>
          <a:custGeom>
            <a:avLst/>
            <a:gdLst>
              <a:gd name="connsiteX0" fmla="*/ 1146628 w 1146628"/>
              <a:gd name="connsiteY0" fmla="*/ 595793 h 1146628"/>
              <a:gd name="connsiteX1" fmla="*/ 1146628 w 1146628"/>
              <a:gd name="connsiteY1" fmla="*/ 888217 h 1146628"/>
              <a:gd name="connsiteX2" fmla="*/ 850416 w 1146628"/>
              <a:gd name="connsiteY2" fmla="*/ 888217 h 1146628"/>
              <a:gd name="connsiteX3" fmla="*/ 850416 w 1146628"/>
              <a:gd name="connsiteY3" fmla="*/ 880171 h 1146628"/>
              <a:gd name="connsiteX4" fmla="*/ 1105877 w 1146628"/>
              <a:gd name="connsiteY4" fmla="*/ 642009 h 1146628"/>
              <a:gd name="connsiteX5" fmla="*/ 0 w 1146628"/>
              <a:gd name="connsiteY5" fmla="*/ 0 h 1146628"/>
              <a:gd name="connsiteX6" fmla="*/ 643055 w 1146628"/>
              <a:gd name="connsiteY6" fmla="*/ 0 h 1146628"/>
              <a:gd name="connsiteX7" fmla="*/ 581679 w 1146628"/>
              <a:gd name="connsiteY7" fmla="*/ 29304 h 1146628"/>
              <a:gd name="connsiteX8" fmla="*/ 428804 w 1146628"/>
              <a:gd name="connsiteY8" fmla="*/ 145569 h 1146628"/>
              <a:gd name="connsiteX9" fmla="*/ 603403 w 1146628"/>
              <a:gd name="connsiteY9" fmla="*/ 349938 h 1146628"/>
              <a:gd name="connsiteX10" fmla="*/ 731737 w 1146628"/>
              <a:gd name="connsiteY10" fmla="*/ 256202 h 1146628"/>
              <a:gd name="connsiteX11" fmla="*/ 843979 w 1146628"/>
              <a:gd name="connsiteY11" fmla="*/ 224420 h 1146628"/>
              <a:gd name="connsiteX12" fmla="*/ 927658 w 1146628"/>
              <a:gd name="connsiteY12" fmla="*/ 250972 h 1146628"/>
              <a:gd name="connsiteX13" fmla="*/ 957428 w 1146628"/>
              <a:gd name="connsiteY13" fmla="*/ 323386 h 1146628"/>
              <a:gd name="connsiteX14" fmla="*/ 942543 w 1146628"/>
              <a:gd name="connsiteY14" fmla="*/ 394191 h 1146628"/>
              <a:gd name="connsiteX15" fmla="*/ 889841 w 1146628"/>
              <a:gd name="connsiteY15" fmla="*/ 475054 h 1146628"/>
              <a:gd name="connsiteX16" fmla="*/ 728921 w 1146628"/>
              <a:gd name="connsiteY16" fmla="*/ 650859 h 1146628"/>
              <a:gd name="connsiteX17" fmla="*/ 441678 w 1146628"/>
              <a:gd name="connsiteY17" fmla="*/ 941321 h 1146628"/>
              <a:gd name="connsiteX18" fmla="*/ 441678 w 1146628"/>
              <a:gd name="connsiteY18" fmla="*/ 1146628 h 1146628"/>
              <a:gd name="connsiteX19" fmla="*/ 0 w 1146628"/>
              <a:gd name="connsiteY19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6628" h="1146628">
                <a:moveTo>
                  <a:pt x="1146628" y="595793"/>
                </a:moveTo>
                <a:lnTo>
                  <a:pt x="1146628" y="888217"/>
                </a:lnTo>
                <a:lnTo>
                  <a:pt x="850416" y="888217"/>
                </a:lnTo>
                <a:lnTo>
                  <a:pt x="850416" y="880171"/>
                </a:lnTo>
                <a:cubicBezTo>
                  <a:pt x="980761" y="763235"/>
                  <a:pt x="1065915" y="683848"/>
                  <a:pt x="1105877" y="642009"/>
                </a:cubicBezTo>
                <a:close/>
                <a:moveTo>
                  <a:pt x="0" y="0"/>
                </a:moveTo>
                <a:lnTo>
                  <a:pt x="643055" y="0"/>
                </a:lnTo>
                <a:lnTo>
                  <a:pt x="581679" y="29304"/>
                </a:lnTo>
                <a:cubicBezTo>
                  <a:pt x="540376" y="52638"/>
                  <a:pt x="489418" y="91393"/>
                  <a:pt x="428804" y="145569"/>
                </a:cubicBezTo>
                <a:lnTo>
                  <a:pt x="603403" y="349938"/>
                </a:lnTo>
                <a:cubicBezTo>
                  <a:pt x="651143" y="308635"/>
                  <a:pt x="693921" y="277390"/>
                  <a:pt x="731737" y="256202"/>
                </a:cubicBezTo>
                <a:cubicBezTo>
                  <a:pt x="769553" y="235014"/>
                  <a:pt x="806967" y="224420"/>
                  <a:pt x="843979" y="224420"/>
                </a:cubicBezTo>
                <a:cubicBezTo>
                  <a:pt x="879918" y="224420"/>
                  <a:pt x="907811" y="233271"/>
                  <a:pt x="927658" y="250972"/>
                </a:cubicBezTo>
                <a:cubicBezTo>
                  <a:pt x="947504" y="268673"/>
                  <a:pt x="957428" y="292811"/>
                  <a:pt x="957428" y="323386"/>
                </a:cubicBezTo>
                <a:cubicBezTo>
                  <a:pt x="957428" y="348061"/>
                  <a:pt x="952466" y="371662"/>
                  <a:pt x="942543" y="394191"/>
                </a:cubicBezTo>
                <a:cubicBezTo>
                  <a:pt x="932619" y="416720"/>
                  <a:pt x="915052" y="443674"/>
                  <a:pt x="889841" y="475054"/>
                </a:cubicBezTo>
                <a:cubicBezTo>
                  <a:pt x="864630" y="506433"/>
                  <a:pt x="810990" y="565035"/>
                  <a:pt x="728921" y="650859"/>
                </a:cubicBezTo>
                <a:lnTo>
                  <a:pt x="441678" y="941321"/>
                </a:lnTo>
                <a:lnTo>
                  <a:pt x="441678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Group 58">
            <a:extLst>
              <a:ext uri="{FF2B5EF4-FFF2-40B4-BE49-F238E27FC236}">
                <a16:creationId xmlns:a16="http://schemas.microsoft.com/office/drawing/2014/main" id="{8B31A5F7-2766-45CB-A17F-EB50EA92DD8F}"/>
              </a:ext>
            </a:extLst>
          </p:cNvPr>
          <p:cNvGrpSpPr/>
          <p:nvPr/>
        </p:nvGrpSpPr>
        <p:grpSpPr>
          <a:xfrm>
            <a:off x="4837472" y="2085108"/>
            <a:ext cx="4069463" cy="983082"/>
            <a:chOff x="2116222" y="1909989"/>
            <a:chExt cx="4168245" cy="1310778"/>
          </a:xfrm>
        </p:grpSpPr>
        <p:sp>
          <p:nvSpPr>
            <p:cNvPr id="18" name="TextBox 59">
              <a:extLst>
                <a:ext uri="{FF2B5EF4-FFF2-40B4-BE49-F238E27FC236}">
                  <a16:creationId xmlns:a16="http://schemas.microsoft.com/office/drawing/2014/main" id="{2B63B9F3-8641-45FE-9C14-6051BB7EE434}"/>
                </a:ext>
              </a:extLst>
            </p:cNvPr>
            <p:cNvSpPr txBox="1"/>
            <p:nvPr/>
          </p:nvSpPr>
          <p:spPr>
            <a:xfrm>
              <a:off x="2116222" y="1909989"/>
              <a:ext cx="677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cap="all" dirty="0">
                  <a:solidFill>
                    <a:schemeClr val="tx1">
                      <a:lumMod val="50000"/>
                    </a:schemeClr>
                  </a:solidFill>
                </a:rPr>
                <a:t>LC-DAD</a:t>
              </a:r>
            </a:p>
          </p:txBody>
        </p:sp>
        <p:sp>
          <p:nvSpPr>
            <p:cNvPr id="19" name="TextBox 93">
              <a:extLst>
                <a:ext uri="{FF2B5EF4-FFF2-40B4-BE49-F238E27FC236}">
                  <a16:creationId xmlns:a16="http://schemas.microsoft.com/office/drawing/2014/main" id="{1F92BE05-E299-4F09-81D7-E6DABCFC5786}"/>
                </a:ext>
              </a:extLst>
            </p:cNvPr>
            <p:cNvSpPr txBox="1"/>
            <p:nvPr/>
          </p:nvSpPr>
          <p:spPr>
            <a:xfrm>
              <a:off x="2116222" y="2194844"/>
              <a:ext cx="4168245" cy="1025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100" noProof="1"/>
                <a:t>Dosage de peptides et de protéines</a:t>
              </a:r>
              <a:endParaRPr lang="en-US" sz="1100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en-US" sz="1100" b="1" dirty="0">
                  <a:sym typeface="Wingdings" panose="05000000000000000000" pitchFamily="2" charset="2"/>
                </a:rPr>
                <a:t> </a:t>
              </a:r>
              <a:r>
                <a:rPr lang="en-US" sz="1100" b="1" dirty="0"/>
                <a:t>Waters</a:t>
              </a:r>
              <a:r>
                <a:rPr lang="en-US" sz="1100" dirty="0"/>
                <a:t> Alliance 2695 (separation module)</a:t>
              </a:r>
            </a:p>
            <a:p>
              <a:r>
                <a:rPr lang="en-US" sz="1100" b="1" dirty="0">
                  <a:sym typeface="Wingdings" panose="05000000000000000000" pitchFamily="2" charset="2"/>
                </a:rPr>
                <a:t> </a:t>
              </a:r>
              <a:r>
                <a:rPr lang="en-US" sz="1100" b="1" dirty="0"/>
                <a:t>Waters</a:t>
              </a:r>
              <a:r>
                <a:rPr lang="en-US" sz="1100" dirty="0"/>
                <a:t> 2996 (Photodiode Array Detector)</a:t>
              </a:r>
              <a:endParaRPr lang="en-US" sz="110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endParaRPr lang="en-US" sz="11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TextBox 93">
            <a:extLst>
              <a:ext uri="{FF2B5EF4-FFF2-40B4-BE49-F238E27FC236}">
                <a16:creationId xmlns:a16="http://schemas.microsoft.com/office/drawing/2014/main" id="{8CEBC205-92C8-4676-A5AC-5D49A25EDA97}"/>
              </a:ext>
            </a:extLst>
          </p:cNvPr>
          <p:cNvSpPr txBox="1"/>
          <p:nvPr/>
        </p:nvSpPr>
        <p:spPr>
          <a:xfrm>
            <a:off x="-92928" y="1261221"/>
            <a:ext cx="3716662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000" b="1" cap="all" noProof="1">
                <a:solidFill>
                  <a:schemeClr val="accent2"/>
                </a:solidFill>
              </a:rPr>
              <a:t>Plateforme analytique</a:t>
            </a:r>
          </a:p>
        </p:txBody>
      </p:sp>
      <p:pic>
        <p:nvPicPr>
          <p:cNvPr id="24" name="Image 23" descr="Une image contenant texte, intérieur, encombré, table de travail&#10;&#10;Description générée automatiquement">
            <a:extLst>
              <a:ext uri="{FF2B5EF4-FFF2-40B4-BE49-F238E27FC236}">
                <a16:creationId xmlns:a16="http://schemas.microsoft.com/office/drawing/2014/main" id="{01C12FFD-7808-4DBC-8CE6-A71C134009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15321" r="27384" b="9814"/>
          <a:stretch/>
        </p:blipFill>
        <p:spPr>
          <a:xfrm>
            <a:off x="871804" y="3127687"/>
            <a:ext cx="2321299" cy="333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 24" descr="Une image contenant texte, intérieur, encombré, appareil de cuisine&#10;&#10;Description générée automatiquement">
            <a:extLst>
              <a:ext uri="{FF2B5EF4-FFF2-40B4-BE49-F238E27FC236}">
                <a16:creationId xmlns:a16="http://schemas.microsoft.com/office/drawing/2014/main" id="{ADA2E66C-046D-4299-8CE1-4E7E1266F6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5" t="1666" r="13958" b="19260"/>
          <a:stretch/>
        </p:blipFill>
        <p:spPr>
          <a:xfrm>
            <a:off x="4837472" y="3099223"/>
            <a:ext cx="2321298" cy="357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Freeform 45">
            <a:extLst>
              <a:ext uri="{FF2B5EF4-FFF2-40B4-BE49-F238E27FC236}">
                <a16:creationId xmlns:a16="http://schemas.microsoft.com/office/drawing/2014/main" id="{4EAA313C-91BB-4C83-BD4B-DD479D10D4E3}"/>
              </a:ext>
            </a:extLst>
          </p:cNvPr>
          <p:cNvSpPr/>
          <p:nvPr/>
        </p:nvSpPr>
        <p:spPr>
          <a:xfrm>
            <a:off x="7714127" y="2054073"/>
            <a:ext cx="859971" cy="859971"/>
          </a:xfrm>
          <a:custGeom>
            <a:avLst/>
            <a:gdLst>
              <a:gd name="connsiteX0" fmla="*/ 1146628 w 1146628"/>
              <a:gd name="connsiteY0" fmla="*/ 452368 h 1146628"/>
              <a:gd name="connsiteX1" fmla="*/ 1146628 w 1146628"/>
              <a:gd name="connsiteY1" fmla="*/ 577914 h 1146628"/>
              <a:gd name="connsiteX2" fmla="*/ 1124886 w 1146628"/>
              <a:gd name="connsiteY2" fmla="*/ 567080 h 1146628"/>
              <a:gd name="connsiteX3" fmla="*/ 996049 w 1146628"/>
              <a:gd name="connsiteY3" fmla="*/ 535801 h 1146628"/>
              <a:gd name="connsiteX4" fmla="*/ 996049 w 1146628"/>
              <a:gd name="connsiteY4" fmla="*/ 530974 h 1146628"/>
              <a:gd name="connsiteX5" fmla="*/ 1107486 w 1146628"/>
              <a:gd name="connsiteY5" fmla="*/ 484810 h 1146628"/>
              <a:gd name="connsiteX6" fmla="*/ 0 w 1146628"/>
              <a:gd name="connsiteY6" fmla="*/ 0 h 1146628"/>
              <a:gd name="connsiteX7" fmla="*/ 601092 w 1146628"/>
              <a:gd name="connsiteY7" fmla="*/ 0 h 1146628"/>
              <a:gd name="connsiteX8" fmla="*/ 544969 w 1146628"/>
              <a:gd name="connsiteY8" fmla="*/ 21258 h 1146628"/>
              <a:gd name="connsiteX9" fmla="*/ 450529 w 1146628"/>
              <a:gd name="connsiteY9" fmla="*/ 76373 h 1146628"/>
              <a:gd name="connsiteX10" fmla="*/ 582483 w 1146628"/>
              <a:gd name="connsiteY10" fmla="*/ 288788 h 1146628"/>
              <a:gd name="connsiteX11" fmla="*/ 815818 w 1146628"/>
              <a:gd name="connsiteY11" fmla="*/ 213156 h 1146628"/>
              <a:gd name="connsiteX12" fmla="*/ 911968 w 1146628"/>
              <a:gd name="connsiteY12" fmla="*/ 235685 h 1146628"/>
              <a:gd name="connsiteX13" fmla="*/ 947773 w 1146628"/>
              <a:gd name="connsiteY13" fmla="*/ 304880 h 1146628"/>
              <a:gd name="connsiteX14" fmla="*/ 705587 w 1146628"/>
              <a:gd name="connsiteY14" fmla="*/ 428789 h 1146628"/>
              <a:gd name="connsiteX15" fmla="*/ 631564 w 1146628"/>
              <a:gd name="connsiteY15" fmla="*/ 428789 h 1146628"/>
              <a:gd name="connsiteX16" fmla="*/ 631564 w 1146628"/>
              <a:gd name="connsiteY16" fmla="*/ 667756 h 1146628"/>
              <a:gd name="connsiteX17" fmla="*/ 703978 w 1146628"/>
              <a:gd name="connsiteY17" fmla="*/ 667756 h 1146628"/>
              <a:gd name="connsiteX18" fmla="*/ 848807 w 1146628"/>
              <a:gd name="connsiteY18" fmla="*/ 681032 h 1146628"/>
              <a:gd name="connsiteX19" fmla="*/ 929267 w 1146628"/>
              <a:gd name="connsiteY19" fmla="*/ 720457 h 1146628"/>
              <a:gd name="connsiteX20" fmla="*/ 954209 w 1146628"/>
              <a:gd name="connsiteY20" fmla="*/ 794883 h 1146628"/>
              <a:gd name="connsiteX21" fmla="*/ 906336 w 1146628"/>
              <a:gd name="connsiteY21" fmla="*/ 887010 h 1146628"/>
              <a:gd name="connsiteX22" fmla="*/ 753864 w 1146628"/>
              <a:gd name="connsiteY22" fmla="*/ 916378 h 1146628"/>
              <a:gd name="connsiteX23" fmla="*/ 606219 w 1146628"/>
              <a:gd name="connsiteY23" fmla="*/ 897470 h 1146628"/>
              <a:gd name="connsiteX24" fmla="*/ 448919 w 1146628"/>
              <a:gd name="connsiteY24" fmla="*/ 839136 h 1146628"/>
              <a:gd name="connsiteX25" fmla="*/ 448919 w 1146628"/>
              <a:gd name="connsiteY25" fmla="*/ 1103046 h 1146628"/>
              <a:gd name="connsiteX26" fmla="*/ 539739 w 1146628"/>
              <a:gd name="connsiteY26" fmla="*/ 1133621 h 1146628"/>
              <a:gd name="connsiteX27" fmla="*/ 596443 w 1146628"/>
              <a:gd name="connsiteY27" fmla="*/ 1146628 h 1146628"/>
              <a:gd name="connsiteX28" fmla="*/ 0 w 1146628"/>
              <a:gd name="connsiteY28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46628" h="1146628">
                <a:moveTo>
                  <a:pt x="1146628" y="452368"/>
                </a:moveTo>
                <a:lnTo>
                  <a:pt x="1146628" y="577914"/>
                </a:lnTo>
                <a:lnTo>
                  <a:pt x="1124886" y="567080"/>
                </a:lnTo>
                <a:cubicBezTo>
                  <a:pt x="1088075" y="552396"/>
                  <a:pt x="1045129" y="541970"/>
                  <a:pt x="996049" y="535801"/>
                </a:cubicBezTo>
                <a:lnTo>
                  <a:pt x="996049" y="530974"/>
                </a:lnTo>
                <a:cubicBezTo>
                  <a:pt x="1038156" y="519173"/>
                  <a:pt x="1075302" y="503785"/>
                  <a:pt x="1107486" y="484810"/>
                </a:cubicBezTo>
                <a:close/>
                <a:moveTo>
                  <a:pt x="0" y="0"/>
                </a:moveTo>
                <a:lnTo>
                  <a:pt x="601092" y="0"/>
                </a:lnTo>
                <a:lnTo>
                  <a:pt x="544969" y="21258"/>
                </a:lnTo>
                <a:cubicBezTo>
                  <a:pt x="513120" y="36546"/>
                  <a:pt x="481640" y="54917"/>
                  <a:pt x="450529" y="76373"/>
                </a:cubicBezTo>
                <a:lnTo>
                  <a:pt x="582483" y="288788"/>
                </a:lnTo>
                <a:cubicBezTo>
                  <a:pt x="662944" y="238367"/>
                  <a:pt x="740722" y="213156"/>
                  <a:pt x="815818" y="213156"/>
                </a:cubicBezTo>
                <a:cubicBezTo>
                  <a:pt x="856048" y="213156"/>
                  <a:pt x="888098" y="220666"/>
                  <a:pt x="911968" y="235685"/>
                </a:cubicBezTo>
                <a:cubicBezTo>
                  <a:pt x="935838" y="250704"/>
                  <a:pt x="947773" y="273769"/>
                  <a:pt x="947773" y="304880"/>
                </a:cubicBezTo>
                <a:cubicBezTo>
                  <a:pt x="947773" y="387486"/>
                  <a:pt x="867044" y="428789"/>
                  <a:pt x="705587" y="428789"/>
                </a:cubicBezTo>
                <a:lnTo>
                  <a:pt x="631564" y="428789"/>
                </a:lnTo>
                <a:lnTo>
                  <a:pt x="631564" y="667756"/>
                </a:lnTo>
                <a:lnTo>
                  <a:pt x="703978" y="667756"/>
                </a:lnTo>
                <a:cubicBezTo>
                  <a:pt x="763519" y="667756"/>
                  <a:pt x="811795" y="672181"/>
                  <a:pt x="848807" y="681032"/>
                </a:cubicBezTo>
                <a:cubicBezTo>
                  <a:pt x="885818" y="689883"/>
                  <a:pt x="912638" y="703024"/>
                  <a:pt x="929267" y="720457"/>
                </a:cubicBezTo>
                <a:cubicBezTo>
                  <a:pt x="945895" y="737890"/>
                  <a:pt x="954209" y="762699"/>
                  <a:pt x="954209" y="794883"/>
                </a:cubicBezTo>
                <a:cubicBezTo>
                  <a:pt x="954209" y="836722"/>
                  <a:pt x="938252" y="867431"/>
                  <a:pt x="906336" y="887010"/>
                </a:cubicBezTo>
                <a:cubicBezTo>
                  <a:pt x="874420" y="906589"/>
                  <a:pt x="823596" y="916378"/>
                  <a:pt x="753864" y="916378"/>
                </a:cubicBezTo>
                <a:cubicBezTo>
                  <a:pt x="708806" y="916378"/>
                  <a:pt x="659591" y="910075"/>
                  <a:pt x="606219" y="897470"/>
                </a:cubicBezTo>
                <a:cubicBezTo>
                  <a:pt x="552847" y="884864"/>
                  <a:pt x="500414" y="865420"/>
                  <a:pt x="448919" y="839136"/>
                </a:cubicBezTo>
                <a:lnTo>
                  <a:pt x="448919" y="1103046"/>
                </a:lnTo>
                <a:cubicBezTo>
                  <a:pt x="480299" y="1115115"/>
                  <a:pt x="510572" y="1125306"/>
                  <a:pt x="539739" y="1133621"/>
                </a:cubicBezTo>
                <a:lnTo>
                  <a:pt x="596443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7" name="Group 58">
            <a:extLst>
              <a:ext uri="{FF2B5EF4-FFF2-40B4-BE49-F238E27FC236}">
                <a16:creationId xmlns:a16="http://schemas.microsoft.com/office/drawing/2014/main" id="{DA0A999E-1909-4AD7-9763-EA067D06CCCC}"/>
              </a:ext>
            </a:extLst>
          </p:cNvPr>
          <p:cNvGrpSpPr/>
          <p:nvPr/>
        </p:nvGrpSpPr>
        <p:grpSpPr>
          <a:xfrm>
            <a:off x="8739912" y="2048568"/>
            <a:ext cx="3344315" cy="983082"/>
            <a:chOff x="2116222" y="1909989"/>
            <a:chExt cx="3425495" cy="1310778"/>
          </a:xfrm>
        </p:grpSpPr>
        <p:sp>
          <p:nvSpPr>
            <p:cNvPr id="28" name="TextBox 59">
              <a:extLst>
                <a:ext uri="{FF2B5EF4-FFF2-40B4-BE49-F238E27FC236}">
                  <a16:creationId xmlns:a16="http://schemas.microsoft.com/office/drawing/2014/main" id="{A84F3FB5-E2E0-485E-9837-83044DE14808}"/>
                </a:ext>
              </a:extLst>
            </p:cNvPr>
            <p:cNvSpPr txBox="1"/>
            <p:nvPr/>
          </p:nvSpPr>
          <p:spPr>
            <a:xfrm>
              <a:off x="2116222" y="1909989"/>
              <a:ext cx="861151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noProof="1"/>
                <a:t>LC-DUAL </a:t>
              </a:r>
              <a:r>
                <a:rPr lang="el-GR" sz="1200" b="1" noProof="1"/>
                <a:t>λ</a:t>
              </a:r>
              <a:endParaRPr lang="en-US" sz="1200" b="1" cap="all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9" name="TextBox 93">
              <a:extLst>
                <a:ext uri="{FF2B5EF4-FFF2-40B4-BE49-F238E27FC236}">
                  <a16:creationId xmlns:a16="http://schemas.microsoft.com/office/drawing/2014/main" id="{00AE55AC-BF04-483E-A6D1-1CD1B421CB4C}"/>
                </a:ext>
              </a:extLst>
            </p:cNvPr>
            <p:cNvSpPr txBox="1"/>
            <p:nvPr/>
          </p:nvSpPr>
          <p:spPr>
            <a:xfrm>
              <a:off x="2116222" y="2194844"/>
              <a:ext cx="3425495" cy="1025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100" noProof="1"/>
                <a:t>Caractérisation et dosage de peptides, de protéines et de métabolites bactériens issus de bactéries marines </a:t>
              </a:r>
            </a:p>
            <a:p>
              <a:r>
                <a:rPr lang="en-US" sz="1100" b="1" dirty="0">
                  <a:sym typeface="Wingdings" panose="05000000000000000000" pitchFamily="2" charset="2"/>
                </a:rPr>
                <a:t> </a:t>
              </a:r>
              <a:r>
                <a:rPr lang="en-US" sz="1100" b="1" dirty="0"/>
                <a:t>Waters</a:t>
              </a:r>
              <a:r>
                <a:rPr lang="en-US" sz="1100" dirty="0"/>
                <a:t> Alliance 2695 (separation module)</a:t>
              </a:r>
            </a:p>
            <a:p>
              <a:r>
                <a:rPr lang="en-US" sz="1100" b="1" dirty="0">
                  <a:sym typeface="Wingdings" panose="05000000000000000000" pitchFamily="2" charset="2"/>
                </a:rPr>
                <a:t> </a:t>
              </a:r>
              <a:r>
                <a:rPr lang="en-US" sz="1100" b="1" dirty="0"/>
                <a:t>Waters</a:t>
              </a:r>
              <a:r>
                <a:rPr lang="en-US" sz="1100" dirty="0"/>
                <a:t> 2487 (Dual λ Absorbance Detector)</a:t>
              </a:r>
            </a:p>
          </p:txBody>
        </p:sp>
      </p:grpSp>
      <p:pic>
        <p:nvPicPr>
          <p:cNvPr id="31" name="Image 30" descr="Une image contenant texte, intérieur, encombré&#10;&#10;Description générée automatiquement">
            <a:extLst>
              <a:ext uri="{FF2B5EF4-FFF2-40B4-BE49-F238E27FC236}">
                <a16:creationId xmlns:a16="http://schemas.microsoft.com/office/drawing/2014/main" id="{3CF00A25-E497-44D5-B814-A79CD1597B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8" t="17085" r="13958" b="13376"/>
          <a:stretch/>
        </p:blipFill>
        <p:spPr>
          <a:xfrm>
            <a:off x="8371086" y="3158720"/>
            <a:ext cx="2613409" cy="3372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33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>
            <a:extLst>
              <a:ext uri="{FF2B5EF4-FFF2-40B4-BE49-F238E27FC236}">
                <a16:creationId xmlns:a16="http://schemas.microsoft.com/office/drawing/2014/main" id="{AD061505-4C2C-4224-980D-29E089F9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09" y="0"/>
            <a:ext cx="1640365" cy="925527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EBF06ADC-E0C5-4D2C-B7E2-DA001B17F07B}"/>
              </a:ext>
            </a:extLst>
          </p:cNvPr>
          <p:cNvSpPr txBox="1"/>
          <p:nvPr/>
        </p:nvSpPr>
        <p:spPr>
          <a:xfrm>
            <a:off x="188728" y="22468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Plateforme technologique Sud - Site de QUIMPER</a:t>
            </a:r>
            <a:r>
              <a:rPr lang="fr-FR" dirty="0"/>
              <a:t> </a:t>
            </a:r>
            <a:endParaRPr lang="en-US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91D7FED7-50B2-448D-8285-BF673D136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884" y="234575"/>
            <a:ext cx="1301343" cy="554372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226D4C49-B5EE-47B7-8F2F-AD49E438B572}"/>
              </a:ext>
            </a:extLst>
          </p:cNvPr>
          <p:cNvSpPr txBox="1"/>
          <p:nvPr/>
        </p:nvSpPr>
        <p:spPr>
          <a:xfrm>
            <a:off x="195458" y="677757"/>
            <a:ext cx="2820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LBCM : </a:t>
            </a:r>
            <a:r>
              <a:rPr lang="en-US" sz="1400" dirty="0"/>
              <a:t>yannick.fleury@univ-brest.fr</a:t>
            </a:r>
          </a:p>
        </p:txBody>
      </p:sp>
      <p:grpSp>
        <p:nvGrpSpPr>
          <p:cNvPr id="13" name="Group 94">
            <a:extLst>
              <a:ext uri="{FF2B5EF4-FFF2-40B4-BE49-F238E27FC236}">
                <a16:creationId xmlns:a16="http://schemas.microsoft.com/office/drawing/2014/main" id="{5D894F4B-DC00-43EA-9ED6-835EF59B6223}"/>
              </a:ext>
            </a:extLst>
          </p:cNvPr>
          <p:cNvGrpSpPr/>
          <p:nvPr/>
        </p:nvGrpSpPr>
        <p:grpSpPr>
          <a:xfrm>
            <a:off x="1179870" y="2054073"/>
            <a:ext cx="2714798" cy="644529"/>
            <a:chOff x="2116222" y="1909989"/>
            <a:chExt cx="7232178" cy="859372"/>
          </a:xfrm>
        </p:grpSpPr>
        <p:sp>
          <p:nvSpPr>
            <p:cNvPr id="14" name="TextBox 95">
              <a:extLst>
                <a:ext uri="{FF2B5EF4-FFF2-40B4-BE49-F238E27FC236}">
                  <a16:creationId xmlns:a16="http://schemas.microsoft.com/office/drawing/2014/main" id="{C4ABF1D3-CA99-484D-A94B-B2FCC066716A}"/>
                </a:ext>
              </a:extLst>
            </p:cNvPr>
            <p:cNvSpPr txBox="1"/>
            <p:nvPr/>
          </p:nvSpPr>
          <p:spPr>
            <a:xfrm>
              <a:off x="2116222" y="1909989"/>
              <a:ext cx="2525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cap="all" dirty="0">
                  <a:solidFill>
                    <a:schemeClr val="tx1">
                      <a:lumMod val="50000"/>
                    </a:schemeClr>
                  </a:solidFill>
                </a:rPr>
                <a:t>Spectrophotomètre UV</a:t>
              </a:r>
            </a:p>
          </p:txBody>
        </p:sp>
        <p:sp>
          <p:nvSpPr>
            <p:cNvPr id="15" name="TextBox 96">
              <a:extLst>
                <a:ext uri="{FF2B5EF4-FFF2-40B4-BE49-F238E27FC236}">
                  <a16:creationId xmlns:a16="http://schemas.microsoft.com/office/drawing/2014/main" id="{73643C3D-921B-4FE2-BDC9-66104BDC29F2}"/>
                </a:ext>
              </a:extLst>
            </p:cNvPr>
            <p:cNvSpPr txBox="1"/>
            <p:nvPr/>
          </p:nvSpPr>
          <p:spPr>
            <a:xfrm>
              <a:off x="2116222" y="2194845"/>
              <a:ext cx="7232178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100" noProof="1"/>
                <a:t>Dosage enzymatique</a:t>
              </a:r>
            </a:p>
            <a:p>
              <a:pPr algn="just"/>
              <a:r>
                <a:rPr lang="en-US" sz="1100" b="1" dirty="0">
                  <a:sym typeface="Wingdings" panose="05000000000000000000" pitchFamily="2" charset="2"/>
                </a:rPr>
                <a:t> </a:t>
              </a:r>
              <a:r>
                <a:rPr lang="en-US" sz="1100" dirty="0">
                  <a:sym typeface="Wingdings" panose="05000000000000000000" pitchFamily="2" charset="2"/>
                </a:rPr>
                <a:t>7415</a:t>
              </a:r>
              <a:r>
                <a:rPr lang="en-US" sz="1100" b="1" dirty="0">
                  <a:sym typeface="Wingdings" panose="05000000000000000000" pitchFamily="2" charset="2"/>
                </a:rPr>
                <a:t> - </a:t>
              </a:r>
              <a:r>
                <a:rPr lang="en-US" sz="1100" b="1" dirty="0"/>
                <a:t>Jeanway</a:t>
              </a:r>
              <a:r>
                <a:rPr lang="en-US" sz="1100" noProof="1"/>
                <a:t> </a:t>
              </a:r>
            </a:p>
          </p:txBody>
        </p:sp>
      </p:grpSp>
      <p:sp>
        <p:nvSpPr>
          <p:cNvPr id="22" name="TextBox 93">
            <a:extLst>
              <a:ext uri="{FF2B5EF4-FFF2-40B4-BE49-F238E27FC236}">
                <a16:creationId xmlns:a16="http://schemas.microsoft.com/office/drawing/2014/main" id="{8CEBC205-92C8-4676-A5AC-5D49A25EDA97}"/>
              </a:ext>
            </a:extLst>
          </p:cNvPr>
          <p:cNvSpPr txBox="1"/>
          <p:nvPr/>
        </p:nvSpPr>
        <p:spPr>
          <a:xfrm>
            <a:off x="-92928" y="1261221"/>
            <a:ext cx="3716662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000" b="1" cap="all" noProof="1">
                <a:solidFill>
                  <a:schemeClr val="accent2"/>
                </a:solidFill>
              </a:rPr>
              <a:t>Plateforme analytique</a:t>
            </a:r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9B59D6F6-21AC-4560-A9F2-5AD0B2949FF2}"/>
              </a:ext>
            </a:extLst>
          </p:cNvPr>
          <p:cNvSpPr/>
          <p:nvPr/>
        </p:nvSpPr>
        <p:spPr>
          <a:xfrm>
            <a:off x="295759" y="2054074"/>
            <a:ext cx="672812" cy="859971"/>
          </a:xfrm>
          <a:custGeom>
            <a:avLst/>
            <a:gdLst/>
            <a:ahLst/>
            <a:cxnLst/>
            <a:rect l="l" t="t" r="r" b="b"/>
            <a:pathLst>
              <a:path w="897083" h="1146628">
                <a:moveTo>
                  <a:pt x="888232" y="375685"/>
                </a:moveTo>
                <a:lnTo>
                  <a:pt x="897083" y="375685"/>
                </a:lnTo>
                <a:cubicBezTo>
                  <a:pt x="896010" y="377831"/>
                  <a:pt x="894535" y="400762"/>
                  <a:pt x="892657" y="444479"/>
                </a:cubicBezTo>
                <a:cubicBezTo>
                  <a:pt x="890780" y="488196"/>
                  <a:pt x="889841" y="522928"/>
                  <a:pt x="889841" y="548675"/>
                </a:cubicBezTo>
                <a:lnTo>
                  <a:pt x="889841" y="685457"/>
                </a:lnTo>
                <a:lnTo>
                  <a:pt x="695932" y="685457"/>
                </a:lnTo>
                <a:lnTo>
                  <a:pt x="826278" y="491548"/>
                </a:lnTo>
                <a:cubicBezTo>
                  <a:pt x="849343" y="455609"/>
                  <a:pt x="869994" y="416988"/>
                  <a:pt x="888232" y="375685"/>
                </a:cubicBezTo>
                <a:close/>
                <a:moveTo>
                  <a:pt x="0" y="0"/>
                </a:moveTo>
                <a:lnTo>
                  <a:pt x="892304" y="0"/>
                </a:lnTo>
                <a:lnTo>
                  <a:pt x="420758" y="689480"/>
                </a:lnTo>
                <a:lnTo>
                  <a:pt x="420758" y="922815"/>
                </a:lnTo>
                <a:lnTo>
                  <a:pt x="889841" y="922815"/>
                </a:lnTo>
                <a:lnTo>
                  <a:pt x="889841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0" name="Image 29" descr="Une image contenant texte, intérieur, électronique&#10;&#10;Description générée automatiquement">
            <a:extLst>
              <a:ext uri="{FF2B5EF4-FFF2-40B4-BE49-F238E27FC236}">
                <a16:creationId xmlns:a16="http://schemas.microsoft.com/office/drawing/2014/main" id="{6F7A1191-574D-4D79-8C7E-30AEB637DD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6852" r="9013" b="16482"/>
          <a:stretch/>
        </p:blipFill>
        <p:spPr>
          <a:xfrm>
            <a:off x="929408" y="3250799"/>
            <a:ext cx="2308206" cy="3185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Freeform 47">
            <a:extLst>
              <a:ext uri="{FF2B5EF4-FFF2-40B4-BE49-F238E27FC236}">
                <a16:creationId xmlns:a16="http://schemas.microsoft.com/office/drawing/2014/main" id="{F04555FE-FDDE-4B1B-8D3B-AC04D42D62E4}"/>
              </a:ext>
            </a:extLst>
          </p:cNvPr>
          <p:cNvSpPr/>
          <p:nvPr/>
        </p:nvSpPr>
        <p:spPr>
          <a:xfrm>
            <a:off x="4213468" y="2053172"/>
            <a:ext cx="859971" cy="859971"/>
          </a:xfrm>
          <a:custGeom>
            <a:avLst/>
            <a:gdLst>
              <a:gd name="connsiteX0" fmla="*/ 802944 w 1146628"/>
              <a:gd name="connsiteY0" fmla="*/ 238903 h 1146628"/>
              <a:gd name="connsiteX1" fmla="*/ 1146628 w 1146628"/>
              <a:gd name="connsiteY1" fmla="*/ 238903 h 1146628"/>
              <a:gd name="connsiteX2" fmla="*/ 1146628 w 1146628"/>
              <a:gd name="connsiteY2" fmla="*/ 455520 h 1146628"/>
              <a:gd name="connsiteX3" fmla="*/ 1109900 w 1146628"/>
              <a:gd name="connsiteY3" fmla="*/ 426778 h 1146628"/>
              <a:gd name="connsiteX4" fmla="*/ 926853 w 1146628"/>
              <a:gd name="connsiteY4" fmla="*/ 379708 h 1146628"/>
              <a:gd name="connsiteX5" fmla="*/ 877772 w 1146628"/>
              <a:gd name="connsiteY5" fmla="*/ 380915 h 1146628"/>
              <a:gd name="connsiteX6" fmla="*/ 788461 w 1146628"/>
              <a:gd name="connsiteY6" fmla="*/ 394191 h 1146628"/>
              <a:gd name="connsiteX7" fmla="*/ 0 w 1146628"/>
              <a:gd name="connsiteY7" fmla="*/ 0 h 1146628"/>
              <a:gd name="connsiteX8" fmla="*/ 530759 w 1146628"/>
              <a:gd name="connsiteY8" fmla="*/ 0 h 1146628"/>
              <a:gd name="connsiteX9" fmla="*/ 488345 w 1146628"/>
              <a:gd name="connsiteY9" fmla="*/ 595342 h 1146628"/>
              <a:gd name="connsiteX10" fmla="*/ 605012 w 1146628"/>
              <a:gd name="connsiteY10" fmla="*/ 653273 h 1146628"/>
              <a:gd name="connsiteX11" fmla="*/ 766737 w 1146628"/>
              <a:gd name="connsiteY11" fmla="*/ 625112 h 1146628"/>
              <a:gd name="connsiteX12" fmla="*/ 913175 w 1146628"/>
              <a:gd name="connsiteY12" fmla="*/ 662928 h 1146628"/>
              <a:gd name="connsiteX13" fmla="*/ 961451 w 1146628"/>
              <a:gd name="connsiteY13" fmla="*/ 768331 h 1146628"/>
              <a:gd name="connsiteX14" fmla="*/ 913979 w 1146628"/>
              <a:gd name="connsiteY14" fmla="*/ 878964 h 1146628"/>
              <a:gd name="connsiteX15" fmla="*/ 778002 w 1146628"/>
              <a:gd name="connsiteY15" fmla="*/ 916378 h 1146628"/>
              <a:gd name="connsiteX16" fmla="*/ 626334 w 1146628"/>
              <a:gd name="connsiteY16" fmla="*/ 895458 h 1146628"/>
              <a:gd name="connsiteX17" fmla="*/ 468230 w 1146628"/>
              <a:gd name="connsiteY17" fmla="*/ 842355 h 1146628"/>
              <a:gd name="connsiteX18" fmla="*/ 468230 w 1146628"/>
              <a:gd name="connsiteY18" fmla="*/ 1103046 h 1146628"/>
              <a:gd name="connsiteX19" fmla="*/ 538130 w 1146628"/>
              <a:gd name="connsiteY19" fmla="*/ 1130855 h 1146628"/>
              <a:gd name="connsiteX20" fmla="*/ 601144 w 1146628"/>
              <a:gd name="connsiteY20" fmla="*/ 1146628 h 1146628"/>
              <a:gd name="connsiteX21" fmla="*/ 0 w 1146628"/>
              <a:gd name="connsiteY21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46628" h="1146628">
                <a:moveTo>
                  <a:pt x="802944" y="238903"/>
                </a:moveTo>
                <a:lnTo>
                  <a:pt x="1146628" y="238903"/>
                </a:lnTo>
                <a:lnTo>
                  <a:pt x="1146628" y="455520"/>
                </a:lnTo>
                <a:lnTo>
                  <a:pt x="1109900" y="426778"/>
                </a:lnTo>
                <a:cubicBezTo>
                  <a:pt x="1055455" y="395398"/>
                  <a:pt x="994440" y="379708"/>
                  <a:pt x="926853" y="379708"/>
                </a:cubicBezTo>
                <a:cubicBezTo>
                  <a:pt x="911834" y="379708"/>
                  <a:pt x="895473" y="380111"/>
                  <a:pt x="877772" y="380915"/>
                </a:cubicBezTo>
                <a:cubicBezTo>
                  <a:pt x="860071" y="381720"/>
                  <a:pt x="830301" y="386145"/>
                  <a:pt x="788461" y="394191"/>
                </a:cubicBezTo>
                <a:close/>
                <a:moveTo>
                  <a:pt x="0" y="0"/>
                </a:moveTo>
                <a:lnTo>
                  <a:pt x="530759" y="0"/>
                </a:lnTo>
                <a:lnTo>
                  <a:pt x="488345" y="595342"/>
                </a:lnTo>
                <a:lnTo>
                  <a:pt x="605012" y="653273"/>
                </a:lnTo>
                <a:cubicBezTo>
                  <a:pt x="662944" y="634499"/>
                  <a:pt x="716852" y="625112"/>
                  <a:pt x="766737" y="625112"/>
                </a:cubicBezTo>
                <a:cubicBezTo>
                  <a:pt x="832178" y="625112"/>
                  <a:pt x="880991" y="637717"/>
                  <a:pt x="913175" y="662928"/>
                </a:cubicBezTo>
                <a:cubicBezTo>
                  <a:pt x="945359" y="688139"/>
                  <a:pt x="961451" y="723274"/>
                  <a:pt x="961451" y="768331"/>
                </a:cubicBezTo>
                <a:cubicBezTo>
                  <a:pt x="961451" y="817144"/>
                  <a:pt x="945627" y="854021"/>
                  <a:pt x="913979" y="878964"/>
                </a:cubicBezTo>
                <a:cubicBezTo>
                  <a:pt x="882332" y="903907"/>
                  <a:pt x="837006" y="916378"/>
                  <a:pt x="778002" y="916378"/>
                </a:cubicBezTo>
                <a:cubicBezTo>
                  <a:pt x="735626" y="916378"/>
                  <a:pt x="685070" y="909405"/>
                  <a:pt x="626334" y="895458"/>
                </a:cubicBezTo>
                <a:cubicBezTo>
                  <a:pt x="567598" y="881512"/>
                  <a:pt x="514897" y="863811"/>
                  <a:pt x="468230" y="842355"/>
                </a:cubicBezTo>
                <a:lnTo>
                  <a:pt x="468230" y="1103046"/>
                </a:lnTo>
                <a:cubicBezTo>
                  <a:pt x="489954" y="1113640"/>
                  <a:pt x="513254" y="1122909"/>
                  <a:pt x="538130" y="1130855"/>
                </a:cubicBezTo>
                <a:lnTo>
                  <a:pt x="601144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3" name="Group 94">
            <a:extLst>
              <a:ext uri="{FF2B5EF4-FFF2-40B4-BE49-F238E27FC236}">
                <a16:creationId xmlns:a16="http://schemas.microsoft.com/office/drawing/2014/main" id="{B972EB91-2BB3-4F64-A1B9-49E3AEA0C40D}"/>
              </a:ext>
            </a:extLst>
          </p:cNvPr>
          <p:cNvGrpSpPr/>
          <p:nvPr/>
        </p:nvGrpSpPr>
        <p:grpSpPr>
          <a:xfrm>
            <a:off x="5193069" y="2053172"/>
            <a:ext cx="5424131" cy="644529"/>
            <a:chOff x="2116222" y="1909989"/>
            <a:chExt cx="7232178" cy="859372"/>
          </a:xfrm>
        </p:grpSpPr>
        <p:sp>
          <p:nvSpPr>
            <p:cNvPr id="34" name="TextBox 95">
              <a:extLst>
                <a:ext uri="{FF2B5EF4-FFF2-40B4-BE49-F238E27FC236}">
                  <a16:creationId xmlns:a16="http://schemas.microsoft.com/office/drawing/2014/main" id="{99F6186C-0818-4322-B61F-870D3C5ADDB1}"/>
                </a:ext>
              </a:extLst>
            </p:cNvPr>
            <p:cNvSpPr txBox="1"/>
            <p:nvPr/>
          </p:nvSpPr>
          <p:spPr>
            <a:xfrm>
              <a:off x="2116222" y="1909989"/>
              <a:ext cx="2433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cap="all" dirty="0">
                  <a:solidFill>
                    <a:schemeClr val="tx1">
                      <a:lumMod val="50000"/>
                    </a:schemeClr>
                  </a:solidFill>
                </a:rPr>
                <a:t>Distillateur (KjeldaHL)</a:t>
              </a:r>
            </a:p>
          </p:txBody>
        </p:sp>
        <p:sp>
          <p:nvSpPr>
            <p:cNvPr id="35" name="TextBox 96">
              <a:extLst>
                <a:ext uri="{FF2B5EF4-FFF2-40B4-BE49-F238E27FC236}">
                  <a16:creationId xmlns:a16="http://schemas.microsoft.com/office/drawing/2014/main" id="{1ED60BDF-EE62-47E3-854B-07EA7F3C7E3D}"/>
                </a:ext>
              </a:extLst>
            </p:cNvPr>
            <p:cNvSpPr txBox="1"/>
            <p:nvPr/>
          </p:nvSpPr>
          <p:spPr>
            <a:xfrm>
              <a:off x="2116222" y="2194845"/>
              <a:ext cx="7232178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100" noProof="1"/>
                <a:t>Dosage des protéines totales (taux d’azote) </a:t>
              </a:r>
            </a:p>
            <a:p>
              <a:pPr algn="just"/>
              <a:r>
                <a:rPr lang="en-US" sz="1100" dirty="0">
                  <a:sym typeface="Wingdings" panose="05000000000000000000" pitchFamily="2" charset="2"/>
                </a:rPr>
                <a:t> </a:t>
              </a:r>
              <a:r>
                <a:rPr lang="en-US" sz="1100" dirty="0"/>
                <a:t>Distillation Unit K-350 </a:t>
              </a:r>
              <a:r>
                <a:rPr lang="en-US" sz="1100" b="1" dirty="0"/>
                <a:t>- BUCHI</a:t>
              </a:r>
              <a:endParaRPr lang="en-US" sz="1100" noProof="1"/>
            </a:p>
          </p:txBody>
        </p:sp>
      </p:grpSp>
      <p:pic>
        <p:nvPicPr>
          <p:cNvPr id="3" name="Image 2" descr="Une image contenant intérieur, appareil de cuisine&#10;&#10;Description générée automatiquement">
            <a:extLst>
              <a:ext uri="{FF2B5EF4-FFF2-40B4-BE49-F238E27FC236}">
                <a16:creationId xmlns:a16="http://schemas.microsoft.com/office/drawing/2014/main" id="{D6BCBD3B-FE86-4987-A265-4BE4054E53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15" y="3039572"/>
            <a:ext cx="2710569" cy="37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2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>
            <a:extLst>
              <a:ext uri="{FF2B5EF4-FFF2-40B4-BE49-F238E27FC236}">
                <a16:creationId xmlns:a16="http://schemas.microsoft.com/office/drawing/2014/main" id="{AD061505-4C2C-4224-980D-29E089F9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09" y="0"/>
            <a:ext cx="1640365" cy="925527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EBF06ADC-E0C5-4D2C-B7E2-DA001B17F07B}"/>
              </a:ext>
            </a:extLst>
          </p:cNvPr>
          <p:cNvSpPr txBox="1"/>
          <p:nvPr/>
        </p:nvSpPr>
        <p:spPr>
          <a:xfrm>
            <a:off x="188728" y="22468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Plateforme technologique Sud - Site de QUIMPER</a:t>
            </a:r>
            <a:r>
              <a:rPr lang="fr-FR" dirty="0"/>
              <a:t> </a:t>
            </a:r>
            <a:endParaRPr lang="en-US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91D7FED7-50B2-448D-8285-BF673D136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884" y="234575"/>
            <a:ext cx="1301343" cy="554372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226D4C49-B5EE-47B7-8F2F-AD49E438B572}"/>
              </a:ext>
            </a:extLst>
          </p:cNvPr>
          <p:cNvSpPr txBox="1"/>
          <p:nvPr/>
        </p:nvSpPr>
        <p:spPr>
          <a:xfrm>
            <a:off x="195458" y="677757"/>
            <a:ext cx="2820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LBCM : </a:t>
            </a:r>
            <a:r>
              <a:rPr lang="en-US" sz="1400" dirty="0"/>
              <a:t>yannick.fleury@univ-brest.fr</a:t>
            </a:r>
          </a:p>
        </p:txBody>
      </p:sp>
      <p:grpSp>
        <p:nvGrpSpPr>
          <p:cNvPr id="13" name="Group 94">
            <a:extLst>
              <a:ext uri="{FF2B5EF4-FFF2-40B4-BE49-F238E27FC236}">
                <a16:creationId xmlns:a16="http://schemas.microsoft.com/office/drawing/2014/main" id="{5D894F4B-DC00-43EA-9ED6-835EF59B6223}"/>
              </a:ext>
            </a:extLst>
          </p:cNvPr>
          <p:cNvGrpSpPr/>
          <p:nvPr/>
        </p:nvGrpSpPr>
        <p:grpSpPr>
          <a:xfrm>
            <a:off x="1179869" y="2054072"/>
            <a:ext cx="5424131" cy="813806"/>
            <a:chOff x="2116222" y="1909989"/>
            <a:chExt cx="7232178" cy="1085075"/>
          </a:xfrm>
        </p:grpSpPr>
        <p:sp>
          <p:nvSpPr>
            <p:cNvPr id="14" name="TextBox 95">
              <a:extLst>
                <a:ext uri="{FF2B5EF4-FFF2-40B4-BE49-F238E27FC236}">
                  <a16:creationId xmlns:a16="http://schemas.microsoft.com/office/drawing/2014/main" id="{C4ABF1D3-CA99-484D-A94B-B2FCC066716A}"/>
                </a:ext>
              </a:extLst>
            </p:cNvPr>
            <p:cNvSpPr txBox="1"/>
            <p:nvPr/>
          </p:nvSpPr>
          <p:spPr>
            <a:xfrm>
              <a:off x="2116222" y="1909989"/>
              <a:ext cx="1646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cap="all" dirty="0">
                  <a:solidFill>
                    <a:schemeClr val="tx1">
                      <a:lumMod val="50000"/>
                    </a:schemeClr>
                  </a:solidFill>
                </a:rPr>
                <a:t>Lyophilisateur</a:t>
              </a:r>
            </a:p>
          </p:txBody>
        </p:sp>
        <p:sp>
          <p:nvSpPr>
            <p:cNvPr id="15" name="TextBox 96">
              <a:extLst>
                <a:ext uri="{FF2B5EF4-FFF2-40B4-BE49-F238E27FC236}">
                  <a16:creationId xmlns:a16="http://schemas.microsoft.com/office/drawing/2014/main" id="{73643C3D-921B-4FE2-BDC9-66104BDC29F2}"/>
                </a:ext>
              </a:extLst>
            </p:cNvPr>
            <p:cNvSpPr txBox="1"/>
            <p:nvPr/>
          </p:nvSpPr>
          <p:spPr>
            <a:xfrm>
              <a:off x="2116222" y="2194845"/>
              <a:ext cx="723217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noProof="1"/>
                <a:t>Conservation de souches bactériennes</a:t>
              </a:r>
            </a:p>
            <a:p>
              <a:r>
                <a:rPr lang="fr-FR" sz="1100" b="0" i="0" u="none" strike="noStrike" dirty="0">
                  <a:solidFill>
                    <a:srgbClr val="000000"/>
                  </a:solidFill>
                  <a:effectLst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fr-FR" sz="1100" b="0" i="0" u="none" strike="noStrike" dirty="0" err="1"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Heto</a:t>
              </a:r>
              <a:r>
                <a:rPr lang="fr-FR" sz="1100" b="0" i="0" u="none" strike="noStrike" dirty="0"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Power Dry LL1500 (Freeze </a:t>
              </a:r>
              <a:r>
                <a:rPr lang="fr-FR" sz="1100" b="0" i="0" u="none" strike="noStrike" dirty="0" err="1"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Dryer</a:t>
              </a:r>
              <a:r>
                <a:rPr lang="fr-FR" sz="1100" b="0" i="0" u="none" strike="noStrike" dirty="0"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) + Heto FD 1.0 </a:t>
              </a:r>
              <a:r>
                <a:rPr lang="fr-FR" sz="11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-</a:t>
              </a:r>
              <a:r>
                <a:rPr lang="fr-FR" sz="1100" b="1" i="0" u="none" strike="noStrike" dirty="0"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Thermo Scientific</a:t>
              </a:r>
            </a:p>
            <a:p>
              <a:endParaRPr lang="en-US" sz="1100" noProof="1"/>
            </a:p>
          </p:txBody>
        </p:sp>
      </p:grpSp>
      <p:sp>
        <p:nvSpPr>
          <p:cNvPr id="17" name="TextBox 96">
            <a:extLst>
              <a:ext uri="{FF2B5EF4-FFF2-40B4-BE49-F238E27FC236}">
                <a16:creationId xmlns:a16="http://schemas.microsoft.com/office/drawing/2014/main" id="{15A28892-98CB-458C-8561-53A2AF265A30}"/>
              </a:ext>
            </a:extLst>
          </p:cNvPr>
          <p:cNvSpPr txBox="1"/>
          <p:nvPr/>
        </p:nvSpPr>
        <p:spPr>
          <a:xfrm>
            <a:off x="295759" y="1266230"/>
            <a:ext cx="2153282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000" b="1" cap="all" noProof="1">
                <a:solidFill>
                  <a:schemeClr val="accent4"/>
                </a:solidFill>
              </a:rPr>
              <a:t>Autres activités</a:t>
            </a:r>
          </a:p>
        </p:txBody>
      </p:sp>
      <p:sp>
        <p:nvSpPr>
          <p:cNvPr id="19" name="Freeform 43">
            <a:extLst>
              <a:ext uri="{FF2B5EF4-FFF2-40B4-BE49-F238E27FC236}">
                <a16:creationId xmlns:a16="http://schemas.microsoft.com/office/drawing/2014/main" id="{A63FCD7E-DC79-4474-A9C0-1FA047209EED}"/>
              </a:ext>
            </a:extLst>
          </p:cNvPr>
          <p:cNvSpPr/>
          <p:nvPr/>
        </p:nvSpPr>
        <p:spPr>
          <a:xfrm>
            <a:off x="319897" y="2054074"/>
            <a:ext cx="624536" cy="859971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732B34-A6FF-449B-B4D3-7584535137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r="14166"/>
          <a:stretch/>
        </p:blipFill>
        <p:spPr>
          <a:xfrm>
            <a:off x="1179869" y="2947826"/>
            <a:ext cx="3790779" cy="3607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25904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Grand écran</PresentationFormat>
  <Paragraphs>41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Charlène Gendre</dc:creator>
  <cp:lastModifiedBy>Nathalie Bourgougnon Berge</cp:lastModifiedBy>
  <cp:revision>159</cp:revision>
  <dcterms:created xsi:type="dcterms:W3CDTF">2021-12-02T13:23:03Z</dcterms:created>
  <dcterms:modified xsi:type="dcterms:W3CDTF">2022-01-20T15:20:14Z</dcterms:modified>
</cp:coreProperties>
</file>